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6"/>
  </p:notesMasterIdLst>
  <p:sldIdLst>
    <p:sldId id="262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7" r:id="rId82"/>
    <p:sldId id="344" r:id="rId83"/>
    <p:sldId id="345" r:id="rId84"/>
    <p:sldId id="346" r:id="rId85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D9794-E687-409A-A1B1-35766551F12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6338"/>
            <a:ext cx="7315200" cy="2317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295A-AF8F-4BD8-8A32-436C7D2F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295A-AF8F-4BD8-8A32-436C7D2FEA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295A-AF8F-4BD8-8A32-436C7D2FEA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7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83803"/>
            <a:ext cx="9144000" cy="66604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45601"/>
            <a:ext cx="2249424" cy="53558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8735"/>
            <a:ext cx="6784848" cy="53558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32690"/>
            <a:ext cx="6477000" cy="1373293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43130"/>
            <a:ext cx="6705600" cy="514985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7143"/>
            <a:ext cx="2057400" cy="514985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623"/>
            <a:ext cx="5867400" cy="27418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662"/>
            <a:ext cx="838200" cy="2861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765"/>
            <a:ext cx="2057400" cy="414253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764"/>
            <a:ext cx="5562600" cy="414253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92087"/>
            <a:ext cx="2209800" cy="27418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4691941"/>
            <a:ext cx="5573483" cy="27418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985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764"/>
            <a:ext cx="228600" cy="4692086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544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066" y="78034"/>
            <a:ext cx="400544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662"/>
            <a:ext cx="8153400" cy="743867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1632"/>
            <a:ext cx="8153400" cy="337601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059940"/>
            <a:ext cx="7123113" cy="1256468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4411"/>
            <a:ext cx="9144000" cy="85830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1632"/>
            <a:ext cx="1295400" cy="74386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1632"/>
            <a:ext cx="7772400" cy="74386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1632"/>
            <a:ext cx="7620000" cy="743867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6073"/>
            <a:ext cx="1295400" cy="52690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3647"/>
            <a:ext cx="3886200" cy="34332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3647"/>
            <a:ext cx="3886200" cy="34332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5040"/>
            <a:ext cx="8153400" cy="653268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31058"/>
            <a:ext cx="3886200" cy="268936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31058"/>
            <a:ext cx="3886200" cy="268936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6073"/>
            <a:ext cx="3886200" cy="480653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6073"/>
            <a:ext cx="3886200" cy="480653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92085"/>
            <a:ext cx="533400" cy="2861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040"/>
            <a:ext cx="8077200" cy="653268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316073"/>
            <a:ext cx="1600200" cy="3261572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6073"/>
            <a:ext cx="6400800" cy="33187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9880"/>
            <a:ext cx="7315200" cy="514985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33233"/>
            <a:ext cx="9144000" cy="66604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501898"/>
            <a:ext cx="1463040" cy="53558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5032"/>
            <a:ext cx="7598664" cy="53558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90454"/>
            <a:ext cx="7315200" cy="514985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671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92086"/>
            <a:ext cx="2667000" cy="274182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4758"/>
            <a:ext cx="1447800" cy="49829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91940"/>
            <a:ext cx="4572000" cy="274182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30945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662"/>
            <a:ext cx="8153400" cy="74386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1632"/>
            <a:ext cx="8153400" cy="339890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92086"/>
            <a:ext cx="2667000" cy="274182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91940"/>
            <a:ext cx="5421083" cy="274182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926973"/>
            <a:ext cx="9144000" cy="2403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961305"/>
            <a:ext cx="533400" cy="17166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1305"/>
            <a:ext cx="8553450" cy="17166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5345"/>
            <a:ext cx="533400" cy="18358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1.jp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0.jp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3" Type="http://schemas.openxmlformats.org/officeDocument/2006/relationships/image" Target="../media/image24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0" Type="http://schemas.openxmlformats.org/officeDocument/2006/relationships/image" Target="../media/image3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jp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75.png"/><Relationship Id="rId7" Type="http://schemas.openxmlformats.org/officeDocument/2006/relationships/image" Target="../media/image16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59.png"/><Relationship Id="rId4" Type="http://schemas.openxmlformats.org/officeDocument/2006/relationships/image" Target="../media/image176.png"/><Relationship Id="rId9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3855" y="2215883"/>
            <a:ext cx="6868541" cy="708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3855" y="2171497"/>
            <a:ext cx="724814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 smtClean="0"/>
              <a:t>Data</a:t>
            </a:r>
            <a:r>
              <a:rPr spc="-25" dirty="0" smtClean="0"/>
              <a:t> </a:t>
            </a:r>
            <a:r>
              <a:rPr spc="-15" dirty="0" smtClean="0"/>
              <a:t>Visualization</a:t>
            </a:r>
            <a:r>
              <a:rPr lang="en-US" spc="-15" dirty="0" smtClean="0"/>
              <a:t> using Tableau</a:t>
            </a:r>
            <a:endParaRPr spc="-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87" y="28143"/>
            <a:ext cx="47466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004A6B"/>
                </a:solidFill>
              </a:rPr>
              <a:t>Popular Data Visualization</a:t>
            </a:r>
            <a:r>
              <a:rPr sz="2800" spc="-180" dirty="0">
                <a:solidFill>
                  <a:srgbClr val="004A6B"/>
                </a:solidFill>
              </a:rPr>
              <a:t> </a:t>
            </a:r>
            <a:r>
              <a:rPr sz="2800" spc="-45" dirty="0">
                <a:solidFill>
                  <a:srgbClr val="004A6B"/>
                </a:solidFill>
              </a:rPr>
              <a:t>Tools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663951" y="1438655"/>
            <a:ext cx="3877055" cy="2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16952" y="2279903"/>
            <a:ext cx="905255" cy="90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2952" y="3480815"/>
            <a:ext cx="3044952" cy="1271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0320" y="944879"/>
            <a:ext cx="2773679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3718559"/>
            <a:ext cx="2770632" cy="978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19" y="2529839"/>
            <a:ext cx="1118616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863" y="1152143"/>
            <a:ext cx="2029968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89147" cy="46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1460" cy="609600"/>
          </a:xfrm>
          <a:custGeom>
            <a:avLst/>
            <a:gdLst/>
            <a:ahLst/>
            <a:cxnLst/>
            <a:rect l="l" t="t" r="r" b="b"/>
            <a:pathLst>
              <a:path w="9141460" h="609600">
                <a:moveTo>
                  <a:pt x="0" y="609600"/>
                </a:moveTo>
                <a:lnTo>
                  <a:pt x="9140952" y="609600"/>
                </a:lnTo>
                <a:lnTo>
                  <a:pt x="9140952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7511"/>
            <a:ext cx="9141460" cy="4078604"/>
          </a:xfrm>
          <a:custGeom>
            <a:avLst/>
            <a:gdLst/>
            <a:ahLst/>
            <a:cxnLst/>
            <a:rect l="l" t="t" r="r" b="b"/>
            <a:pathLst>
              <a:path w="9141460" h="4078604">
                <a:moveTo>
                  <a:pt x="0" y="4078224"/>
                </a:moveTo>
                <a:lnTo>
                  <a:pt x="9140952" y="4078224"/>
                </a:lnTo>
                <a:lnTo>
                  <a:pt x="9140952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9535" y="1560575"/>
            <a:ext cx="252984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75704" y="2194559"/>
            <a:ext cx="256031" cy="234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9535" y="2218944"/>
            <a:ext cx="252984" cy="252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9535" y="2926079"/>
            <a:ext cx="252984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5704" y="2965703"/>
            <a:ext cx="256031" cy="252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86383" y="3881729"/>
            <a:ext cx="12954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dirty="0">
                <a:latin typeface="Calibri"/>
                <a:cs typeface="Calibri"/>
              </a:rPr>
              <a:t>Offline</a:t>
            </a:r>
            <a:r>
              <a:rPr sz="1500" b="1" spc="-8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Iteration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69535" y="3773423"/>
            <a:ext cx="252984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75704" y="3800855"/>
            <a:ext cx="256031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7405" y="840689"/>
            <a:ext cx="2667000" cy="24136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115"/>
              </a:spcBef>
            </a:pPr>
            <a:r>
              <a:rPr sz="1500" b="1" spc="5" dirty="0">
                <a:latin typeface="Calibri"/>
                <a:cs typeface="Calibri"/>
              </a:rPr>
              <a:t>ETL</a:t>
            </a:r>
            <a:endParaRPr sz="1500">
              <a:latin typeface="Calibri"/>
              <a:cs typeface="Calibri"/>
            </a:endParaRPr>
          </a:p>
          <a:p>
            <a:pPr marR="48895" algn="ctr">
              <a:lnSpc>
                <a:spcPct val="100000"/>
              </a:lnSpc>
            </a:pPr>
            <a:r>
              <a:rPr sz="1500" spc="-5" dirty="0">
                <a:latin typeface="Calibri"/>
                <a:cs typeface="Calibri"/>
              </a:rPr>
              <a:t>(Extract, </a:t>
            </a:r>
            <a:r>
              <a:rPr sz="1500" spc="-15" dirty="0">
                <a:latin typeface="Calibri"/>
                <a:cs typeface="Calibri"/>
              </a:rPr>
              <a:t>Transform,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Load)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/>
              <a:cs typeface="Times New Roman"/>
            </a:endParaRPr>
          </a:p>
          <a:p>
            <a:pPr marR="48260" algn="ctr">
              <a:lnSpc>
                <a:spcPct val="100000"/>
              </a:lnSpc>
            </a:pPr>
            <a:r>
              <a:rPr sz="1500" b="1" spc="-5" dirty="0">
                <a:latin typeface="Calibri"/>
                <a:cs typeface="Calibri"/>
              </a:rPr>
              <a:t>Forecasting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73025" algn="ctr">
              <a:lnSpc>
                <a:spcPct val="100000"/>
              </a:lnSpc>
            </a:pPr>
            <a:r>
              <a:rPr sz="1500" b="1" spc="-5" dirty="0">
                <a:latin typeface="Calibri"/>
                <a:cs typeface="Calibri"/>
              </a:rPr>
              <a:t>Outliers</a:t>
            </a:r>
            <a:r>
              <a:rPr sz="1500" b="1" spc="-40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Missing</a:t>
            </a:r>
            <a:endParaRPr sz="1500">
              <a:latin typeface="Calibri"/>
              <a:cs typeface="Calibri"/>
            </a:endParaRPr>
          </a:p>
          <a:p>
            <a:pPr marL="73025" algn="ctr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(Missing </a:t>
            </a:r>
            <a:r>
              <a:rPr sz="1500" spc="-10" dirty="0">
                <a:latin typeface="Calibri"/>
                <a:cs typeface="Calibri"/>
              </a:rPr>
              <a:t>Data Points above</a:t>
            </a:r>
            <a:r>
              <a:rPr sz="1500" spc="-11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3500)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46355" algn="ctr">
              <a:lnSpc>
                <a:spcPct val="100000"/>
              </a:lnSpc>
              <a:spcBef>
                <a:spcPts val="1050"/>
              </a:spcBef>
            </a:pPr>
            <a:r>
              <a:rPr sz="1500" b="1" dirty="0">
                <a:latin typeface="Calibri"/>
                <a:cs typeface="Calibri"/>
              </a:rPr>
              <a:t>Multiple </a:t>
            </a:r>
            <a:r>
              <a:rPr sz="1500" b="1" spc="-10" dirty="0">
                <a:latin typeface="Calibri"/>
                <a:cs typeface="Calibri"/>
              </a:rPr>
              <a:t>Categorical</a:t>
            </a:r>
            <a:r>
              <a:rPr sz="1500" b="1" spc="-8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Comparison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9535" y="978407"/>
            <a:ext cx="252984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75704" y="996695"/>
            <a:ext cx="256031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3" y="1434083"/>
            <a:ext cx="9144000" cy="87630"/>
          </a:xfrm>
          <a:custGeom>
            <a:avLst/>
            <a:gdLst/>
            <a:ahLst/>
            <a:cxnLst/>
            <a:rect l="l" t="t" r="r" b="b"/>
            <a:pathLst>
              <a:path w="9144000" h="87630">
                <a:moveTo>
                  <a:pt x="0" y="87629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2714318"/>
            <a:ext cx="9144000" cy="51435"/>
          </a:xfrm>
          <a:custGeom>
            <a:avLst/>
            <a:gdLst/>
            <a:ahLst/>
            <a:cxnLst/>
            <a:rect l="l" t="t" r="r" b="b"/>
            <a:pathLst>
              <a:path w="9144000" h="51435">
                <a:moveTo>
                  <a:pt x="0" y="51318"/>
                </a:moveTo>
                <a:lnTo>
                  <a:pt x="9143999" y="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3519010"/>
            <a:ext cx="9144000" cy="65405"/>
          </a:xfrm>
          <a:custGeom>
            <a:avLst/>
            <a:gdLst/>
            <a:ahLst/>
            <a:cxnLst/>
            <a:rect l="l" t="t" r="r" b="b"/>
            <a:pathLst>
              <a:path w="9144000" h="65404">
                <a:moveTo>
                  <a:pt x="0" y="65383"/>
                </a:moveTo>
                <a:lnTo>
                  <a:pt x="9143999" y="0"/>
                </a:lnTo>
              </a:path>
            </a:pathLst>
          </a:custGeom>
          <a:ln w="9143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083369"/>
            <a:ext cx="9144000" cy="55880"/>
          </a:xfrm>
          <a:custGeom>
            <a:avLst/>
            <a:gdLst/>
            <a:ahLst/>
            <a:cxnLst/>
            <a:rect l="l" t="t" r="r" b="b"/>
            <a:pathLst>
              <a:path w="9144000" h="55880">
                <a:moveTo>
                  <a:pt x="0" y="55626"/>
                </a:moveTo>
                <a:lnTo>
                  <a:pt x="9143999" y="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94120" y="137159"/>
            <a:ext cx="1237487" cy="451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7996" y="635507"/>
            <a:ext cx="0" cy="4167504"/>
          </a:xfrm>
          <a:custGeom>
            <a:avLst/>
            <a:gdLst/>
            <a:ahLst/>
            <a:cxnLst/>
            <a:rect l="l" t="t" r="r" b="b"/>
            <a:pathLst>
              <a:path h="4167504">
                <a:moveTo>
                  <a:pt x="0" y="0"/>
                </a:moveTo>
                <a:lnTo>
                  <a:pt x="0" y="4167339"/>
                </a:lnTo>
              </a:path>
            </a:pathLst>
          </a:custGeom>
          <a:ln w="3962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92879" y="0"/>
            <a:ext cx="1615439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4847" y="1627631"/>
            <a:ext cx="256031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89147" cy="46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1460" cy="609600"/>
          </a:xfrm>
          <a:custGeom>
            <a:avLst/>
            <a:gdLst/>
            <a:ahLst/>
            <a:cxnLst/>
            <a:rect l="l" t="t" r="r" b="b"/>
            <a:pathLst>
              <a:path w="9141460" h="609600">
                <a:moveTo>
                  <a:pt x="0" y="609600"/>
                </a:moveTo>
                <a:lnTo>
                  <a:pt x="9140952" y="609600"/>
                </a:lnTo>
                <a:lnTo>
                  <a:pt x="9140952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7511"/>
            <a:ext cx="9141460" cy="4078604"/>
          </a:xfrm>
          <a:custGeom>
            <a:avLst/>
            <a:gdLst/>
            <a:ahLst/>
            <a:cxnLst/>
            <a:rect l="l" t="t" r="r" b="b"/>
            <a:pathLst>
              <a:path w="9141460" h="4078604">
                <a:moveTo>
                  <a:pt x="0" y="4078224"/>
                </a:moveTo>
                <a:lnTo>
                  <a:pt x="9140952" y="4078224"/>
                </a:lnTo>
                <a:lnTo>
                  <a:pt x="9140952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176" y="0"/>
            <a:ext cx="1615440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0208" y="60959"/>
            <a:ext cx="1368552" cy="451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328927"/>
            <a:ext cx="256032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9440" y="1328927"/>
            <a:ext cx="256031" cy="289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1981200"/>
            <a:ext cx="256032" cy="252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9440" y="1981200"/>
            <a:ext cx="256031" cy="292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3488" y="1287221"/>
            <a:ext cx="2437765" cy="18745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15"/>
              </a:spcBef>
            </a:pPr>
            <a:r>
              <a:rPr sz="1500" b="1" spc="-10" dirty="0">
                <a:latin typeface="Calibri"/>
                <a:cs typeface="Calibri"/>
              </a:rPr>
              <a:t>Data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warehousing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1320"/>
              </a:spcBef>
            </a:pPr>
            <a:r>
              <a:rPr sz="1500" b="1" spc="5" dirty="0">
                <a:latin typeface="Calibri"/>
                <a:cs typeface="Calibri"/>
              </a:rPr>
              <a:t>OLAP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Calibri"/>
                <a:cs typeface="Calibri"/>
              </a:rPr>
              <a:t>( </a:t>
            </a:r>
            <a:r>
              <a:rPr sz="1500" spc="-5" dirty="0">
                <a:latin typeface="Calibri"/>
                <a:cs typeface="Calibri"/>
              </a:rPr>
              <a:t>Online Analytical </a:t>
            </a:r>
            <a:r>
              <a:rPr sz="1500" dirty="0">
                <a:latin typeface="Calibri"/>
                <a:cs typeface="Calibri"/>
              </a:rPr>
              <a:t>Processing</a:t>
            </a:r>
            <a:r>
              <a:rPr sz="1500" spc="-1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R="11430" algn="ctr">
              <a:lnSpc>
                <a:spcPct val="100000"/>
              </a:lnSpc>
              <a:spcBef>
                <a:spcPts val="5"/>
              </a:spcBef>
            </a:pPr>
            <a:r>
              <a:rPr sz="1500" b="1" dirty="0">
                <a:latin typeface="Calibri"/>
                <a:cs typeface="Calibri"/>
              </a:rPr>
              <a:t>ETL</a:t>
            </a:r>
            <a:endParaRPr sz="1500">
              <a:latin typeface="Calibri"/>
              <a:cs typeface="Calibri"/>
            </a:endParaRPr>
          </a:p>
          <a:p>
            <a:pPr marR="8255" algn="ctr">
              <a:lnSpc>
                <a:spcPct val="100000"/>
              </a:lnSpc>
            </a:pPr>
            <a:r>
              <a:rPr sz="1500" spc="-5" dirty="0">
                <a:latin typeface="Calibri"/>
                <a:cs typeface="Calibri"/>
              </a:rPr>
              <a:t>(Extract, </a:t>
            </a:r>
            <a:r>
              <a:rPr sz="1500" spc="-15" dirty="0">
                <a:latin typeface="Calibri"/>
                <a:cs typeface="Calibri"/>
              </a:rPr>
              <a:t>Transform,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Load)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55535" y="2627375"/>
            <a:ext cx="252983" cy="292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0" y="2587751"/>
            <a:ext cx="256032" cy="292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7996" y="635507"/>
            <a:ext cx="0" cy="4167504"/>
          </a:xfrm>
          <a:custGeom>
            <a:avLst/>
            <a:gdLst/>
            <a:ahLst/>
            <a:cxnLst/>
            <a:rect l="l" t="t" r="r" b="b"/>
            <a:pathLst>
              <a:path h="4167504">
                <a:moveTo>
                  <a:pt x="0" y="0"/>
                </a:moveTo>
                <a:lnTo>
                  <a:pt x="0" y="4167339"/>
                </a:lnTo>
              </a:path>
            </a:pathLst>
          </a:custGeom>
          <a:ln w="3962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3" y="635507"/>
            <a:ext cx="9144000" cy="21590"/>
          </a:xfrm>
          <a:custGeom>
            <a:avLst/>
            <a:gdLst/>
            <a:ahLst/>
            <a:cxnLst/>
            <a:rect l="l" t="t" r="r" b="b"/>
            <a:pathLst>
              <a:path w="9144000" h="21590">
                <a:moveTo>
                  <a:pt x="0" y="0"/>
                </a:moveTo>
                <a:lnTo>
                  <a:pt x="9144000" y="21336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800011"/>
            <a:ext cx="9072880" cy="21590"/>
          </a:xfrm>
          <a:custGeom>
            <a:avLst/>
            <a:gdLst/>
            <a:ahLst/>
            <a:cxnLst/>
            <a:rect l="l" t="t" r="r" b="b"/>
            <a:pathLst>
              <a:path w="9072880" h="21589">
                <a:moveTo>
                  <a:pt x="0" y="0"/>
                </a:moveTo>
                <a:lnTo>
                  <a:pt x="9072372" y="21168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2516369"/>
            <a:ext cx="9039225" cy="21590"/>
          </a:xfrm>
          <a:custGeom>
            <a:avLst/>
            <a:gdLst/>
            <a:ahLst/>
            <a:cxnLst/>
            <a:rect l="l" t="t" r="r" b="b"/>
            <a:pathLst>
              <a:path w="9039225" h="21589">
                <a:moveTo>
                  <a:pt x="0" y="0"/>
                </a:moveTo>
                <a:lnTo>
                  <a:pt x="9038844" y="2109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9871" y="896175"/>
            <a:ext cx="1954783" cy="424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0391" y="893062"/>
            <a:ext cx="1658111" cy="4251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6983" y="73151"/>
            <a:ext cx="3317113" cy="1671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7631" y="70021"/>
            <a:ext cx="3020060" cy="1375410"/>
          </a:xfrm>
          <a:custGeom>
            <a:avLst/>
            <a:gdLst/>
            <a:ahLst/>
            <a:cxnLst/>
            <a:rect l="l" t="t" r="r" b="b"/>
            <a:pathLst>
              <a:path w="3020060" h="1375410">
                <a:moveTo>
                  <a:pt x="2581013" y="1066754"/>
                </a:moveTo>
                <a:lnTo>
                  <a:pt x="2006218" y="1066754"/>
                </a:lnTo>
                <a:lnTo>
                  <a:pt x="3020059" y="1375110"/>
                </a:lnTo>
                <a:lnTo>
                  <a:pt x="2581013" y="1066754"/>
                </a:lnTo>
                <a:close/>
              </a:path>
              <a:path w="3020060" h="1375410">
                <a:moveTo>
                  <a:pt x="1302363" y="0"/>
                </a:moveTo>
                <a:lnTo>
                  <a:pt x="1249719" y="356"/>
                </a:lnTo>
                <a:lnTo>
                  <a:pt x="1197049" y="1673"/>
                </a:lnTo>
                <a:lnTo>
                  <a:pt x="1144418" y="3957"/>
                </a:lnTo>
                <a:lnTo>
                  <a:pt x="1091894" y="7214"/>
                </a:lnTo>
                <a:lnTo>
                  <a:pt x="1039545" y="11451"/>
                </a:lnTo>
                <a:lnTo>
                  <a:pt x="987438" y="16673"/>
                </a:lnTo>
                <a:lnTo>
                  <a:pt x="935640" y="22887"/>
                </a:lnTo>
                <a:lnTo>
                  <a:pt x="884219" y="30100"/>
                </a:lnTo>
                <a:lnTo>
                  <a:pt x="833242" y="38317"/>
                </a:lnTo>
                <a:lnTo>
                  <a:pt x="782777" y="47545"/>
                </a:lnTo>
                <a:lnTo>
                  <a:pt x="732890" y="57791"/>
                </a:lnTo>
                <a:lnTo>
                  <a:pt x="683648" y="69061"/>
                </a:lnTo>
                <a:lnTo>
                  <a:pt x="635121" y="81360"/>
                </a:lnTo>
                <a:lnTo>
                  <a:pt x="587374" y="94696"/>
                </a:lnTo>
                <a:lnTo>
                  <a:pt x="526880" y="113486"/>
                </a:lnTo>
                <a:lnTo>
                  <a:pt x="469495" y="133524"/>
                </a:lnTo>
                <a:lnTo>
                  <a:pt x="415251" y="154742"/>
                </a:lnTo>
                <a:lnTo>
                  <a:pt x="364179" y="177072"/>
                </a:lnTo>
                <a:lnTo>
                  <a:pt x="316310" y="200446"/>
                </a:lnTo>
                <a:lnTo>
                  <a:pt x="271677" y="224796"/>
                </a:lnTo>
                <a:lnTo>
                  <a:pt x="230312" y="250056"/>
                </a:lnTo>
                <a:lnTo>
                  <a:pt x="192245" y="276156"/>
                </a:lnTo>
                <a:lnTo>
                  <a:pt x="157509" y="303029"/>
                </a:lnTo>
                <a:lnTo>
                  <a:pt x="126136" y="330607"/>
                </a:lnTo>
                <a:lnTo>
                  <a:pt x="98156" y="358822"/>
                </a:lnTo>
                <a:lnTo>
                  <a:pt x="52507" y="416893"/>
                </a:lnTo>
                <a:lnTo>
                  <a:pt x="20814" y="476700"/>
                </a:lnTo>
                <a:lnTo>
                  <a:pt x="3332" y="537699"/>
                </a:lnTo>
                <a:lnTo>
                  <a:pt x="0" y="568477"/>
                </a:lnTo>
                <a:lnTo>
                  <a:pt x="315" y="599349"/>
                </a:lnTo>
                <a:lnTo>
                  <a:pt x="12015" y="661105"/>
                </a:lnTo>
                <a:lnTo>
                  <a:pt x="38688" y="722427"/>
                </a:lnTo>
                <a:lnTo>
                  <a:pt x="80586" y="782770"/>
                </a:lnTo>
                <a:lnTo>
                  <a:pt x="107323" y="812405"/>
                </a:lnTo>
                <a:lnTo>
                  <a:pt x="137963" y="841593"/>
                </a:lnTo>
                <a:lnTo>
                  <a:pt x="172535" y="870264"/>
                </a:lnTo>
                <a:lnTo>
                  <a:pt x="211073" y="898352"/>
                </a:lnTo>
                <a:lnTo>
                  <a:pt x="276287" y="939131"/>
                </a:lnTo>
                <a:lnTo>
                  <a:pt x="311292" y="958301"/>
                </a:lnTo>
                <a:lnTo>
                  <a:pt x="347806" y="976651"/>
                </a:lnTo>
                <a:lnTo>
                  <a:pt x="385761" y="994172"/>
                </a:lnTo>
                <a:lnTo>
                  <a:pt x="425090" y="1010860"/>
                </a:lnTo>
                <a:lnTo>
                  <a:pt x="465727" y="1026708"/>
                </a:lnTo>
                <a:lnTo>
                  <a:pt x="507602" y="1041710"/>
                </a:lnTo>
                <a:lnTo>
                  <a:pt x="550650" y="1055859"/>
                </a:lnTo>
                <a:lnTo>
                  <a:pt x="594802" y="1069148"/>
                </a:lnTo>
                <a:lnTo>
                  <a:pt x="639992" y="1081572"/>
                </a:lnTo>
                <a:lnTo>
                  <a:pt x="686152" y="1093125"/>
                </a:lnTo>
                <a:lnTo>
                  <a:pt x="733215" y="1103799"/>
                </a:lnTo>
                <a:lnTo>
                  <a:pt x="781113" y="1113589"/>
                </a:lnTo>
                <a:lnTo>
                  <a:pt x="829779" y="1122488"/>
                </a:lnTo>
                <a:lnTo>
                  <a:pt x="879146" y="1130490"/>
                </a:lnTo>
                <a:lnTo>
                  <a:pt x="929147" y="1137589"/>
                </a:lnTo>
                <a:lnTo>
                  <a:pt x="979713" y="1143778"/>
                </a:lnTo>
                <a:lnTo>
                  <a:pt x="1030778" y="1149050"/>
                </a:lnTo>
                <a:lnTo>
                  <a:pt x="1082275" y="1153401"/>
                </a:lnTo>
                <a:lnTo>
                  <a:pt x="1134136" y="1156822"/>
                </a:lnTo>
                <a:lnTo>
                  <a:pt x="1186293" y="1159309"/>
                </a:lnTo>
                <a:lnTo>
                  <a:pt x="1238680" y="1160854"/>
                </a:lnTo>
                <a:lnTo>
                  <a:pt x="1291229" y="1161451"/>
                </a:lnTo>
                <a:lnTo>
                  <a:pt x="1343872" y="1161095"/>
                </a:lnTo>
                <a:lnTo>
                  <a:pt x="1396543" y="1159778"/>
                </a:lnTo>
                <a:lnTo>
                  <a:pt x="1449174" y="1157494"/>
                </a:lnTo>
                <a:lnTo>
                  <a:pt x="1501698" y="1154237"/>
                </a:lnTo>
                <a:lnTo>
                  <a:pt x="1554046" y="1150000"/>
                </a:lnTo>
                <a:lnTo>
                  <a:pt x="1606153" y="1144778"/>
                </a:lnTo>
                <a:lnTo>
                  <a:pt x="1657951" y="1138564"/>
                </a:lnTo>
                <a:lnTo>
                  <a:pt x="1709372" y="1131351"/>
                </a:lnTo>
                <a:lnTo>
                  <a:pt x="1760349" y="1123134"/>
                </a:lnTo>
                <a:lnTo>
                  <a:pt x="1810815" y="1113906"/>
                </a:lnTo>
                <a:lnTo>
                  <a:pt x="1860702" y="1103660"/>
                </a:lnTo>
                <a:lnTo>
                  <a:pt x="1909943" y="1092390"/>
                </a:lnTo>
                <a:lnTo>
                  <a:pt x="1958471" y="1080091"/>
                </a:lnTo>
                <a:lnTo>
                  <a:pt x="2006218" y="1066754"/>
                </a:lnTo>
                <a:lnTo>
                  <a:pt x="2581013" y="1066754"/>
                </a:lnTo>
                <a:lnTo>
                  <a:pt x="2361310" y="912449"/>
                </a:lnTo>
                <a:lnTo>
                  <a:pt x="2406554" y="881266"/>
                </a:lnTo>
                <a:lnTo>
                  <a:pt x="2446915" y="849149"/>
                </a:lnTo>
                <a:lnTo>
                  <a:pt x="2482389" y="816203"/>
                </a:lnTo>
                <a:lnTo>
                  <a:pt x="2512972" y="782535"/>
                </a:lnTo>
                <a:lnTo>
                  <a:pt x="2538662" y="748252"/>
                </a:lnTo>
                <a:lnTo>
                  <a:pt x="2559454" y="713458"/>
                </a:lnTo>
                <a:lnTo>
                  <a:pt x="2575345" y="678262"/>
                </a:lnTo>
                <a:lnTo>
                  <a:pt x="2592411" y="607083"/>
                </a:lnTo>
                <a:lnTo>
                  <a:pt x="2593578" y="571314"/>
                </a:lnTo>
                <a:lnTo>
                  <a:pt x="2589832" y="535566"/>
                </a:lnTo>
                <a:lnTo>
                  <a:pt x="2567581" y="464559"/>
                </a:lnTo>
                <a:lnTo>
                  <a:pt x="2549070" y="429513"/>
                </a:lnTo>
                <a:lnTo>
                  <a:pt x="2525630" y="394912"/>
                </a:lnTo>
                <a:lnTo>
                  <a:pt x="2497259" y="360865"/>
                </a:lnTo>
                <a:lnTo>
                  <a:pt x="2463952" y="327476"/>
                </a:lnTo>
                <a:lnTo>
                  <a:pt x="2425706" y="294852"/>
                </a:lnTo>
                <a:lnTo>
                  <a:pt x="2382519" y="263098"/>
                </a:lnTo>
                <a:lnTo>
                  <a:pt x="2317304" y="222320"/>
                </a:lnTo>
                <a:lnTo>
                  <a:pt x="2282300" y="203150"/>
                </a:lnTo>
                <a:lnTo>
                  <a:pt x="2245786" y="184800"/>
                </a:lnTo>
                <a:lnTo>
                  <a:pt x="2207830" y="167279"/>
                </a:lnTo>
                <a:lnTo>
                  <a:pt x="2168501" y="150591"/>
                </a:lnTo>
                <a:lnTo>
                  <a:pt x="2127865" y="134743"/>
                </a:lnTo>
                <a:lnTo>
                  <a:pt x="2085989" y="119741"/>
                </a:lnTo>
                <a:lnTo>
                  <a:pt x="2042942" y="105592"/>
                </a:lnTo>
                <a:lnTo>
                  <a:pt x="1998789" y="92303"/>
                </a:lnTo>
                <a:lnTo>
                  <a:pt x="1953599" y="79879"/>
                </a:lnTo>
                <a:lnTo>
                  <a:pt x="1907439" y="68326"/>
                </a:lnTo>
                <a:lnTo>
                  <a:pt x="1860377" y="57652"/>
                </a:lnTo>
                <a:lnTo>
                  <a:pt x="1812478" y="47862"/>
                </a:lnTo>
                <a:lnTo>
                  <a:pt x="1763812" y="38963"/>
                </a:lnTo>
                <a:lnTo>
                  <a:pt x="1714445" y="30961"/>
                </a:lnTo>
                <a:lnTo>
                  <a:pt x="1664445" y="23862"/>
                </a:lnTo>
                <a:lnTo>
                  <a:pt x="1613878" y="17673"/>
                </a:lnTo>
                <a:lnTo>
                  <a:pt x="1562813" y="12400"/>
                </a:lnTo>
                <a:lnTo>
                  <a:pt x="1511317" y="8050"/>
                </a:lnTo>
                <a:lnTo>
                  <a:pt x="1459456" y="4628"/>
                </a:lnTo>
                <a:lnTo>
                  <a:pt x="1407298" y="2142"/>
                </a:lnTo>
                <a:lnTo>
                  <a:pt x="1354912" y="597"/>
                </a:lnTo>
                <a:lnTo>
                  <a:pt x="13023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7517" y="1094612"/>
            <a:ext cx="389255" cy="584200"/>
          </a:xfrm>
          <a:custGeom>
            <a:avLst/>
            <a:gdLst/>
            <a:ahLst/>
            <a:cxnLst/>
            <a:rect l="l" t="t" r="r" b="b"/>
            <a:pathLst>
              <a:path w="389255" h="584200">
                <a:moveTo>
                  <a:pt x="265049" y="0"/>
                </a:moveTo>
                <a:lnTo>
                  <a:pt x="0" y="520700"/>
                </a:lnTo>
                <a:lnTo>
                  <a:pt x="123951" y="583819"/>
                </a:lnTo>
                <a:lnTo>
                  <a:pt x="389000" y="62991"/>
                </a:lnTo>
                <a:lnTo>
                  <a:pt x="26504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480" y="1527047"/>
            <a:ext cx="2052193" cy="1387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0" y="1523999"/>
            <a:ext cx="1755775" cy="1091565"/>
          </a:xfrm>
          <a:custGeom>
            <a:avLst/>
            <a:gdLst/>
            <a:ahLst/>
            <a:cxnLst/>
            <a:rect l="l" t="t" r="r" b="b"/>
            <a:pathLst>
              <a:path w="1755775" h="1091564">
                <a:moveTo>
                  <a:pt x="877824" y="0"/>
                </a:moveTo>
                <a:lnTo>
                  <a:pt x="820112" y="1160"/>
                </a:lnTo>
                <a:lnTo>
                  <a:pt x="763396" y="4593"/>
                </a:lnTo>
                <a:lnTo>
                  <a:pt x="707792" y="10227"/>
                </a:lnTo>
                <a:lnTo>
                  <a:pt x="653416" y="17989"/>
                </a:lnTo>
                <a:lnTo>
                  <a:pt x="600382" y="27809"/>
                </a:lnTo>
                <a:lnTo>
                  <a:pt x="548808" y="39615"/>
                </a:lnTo>
                <a:lnTo>
                  <a:pt x="498808" y="53334"/>
                </a:lnTo>
                <a:lnTo>
                  <a:pt x="450499" y="68894"/>
                </a:lnTo>
                <a:lnTo>
                  <a:pt x="403995" y="86225"/>
                </a:lnTo>
                <a:lnTo>
                  <a:pt x="359414" y="105253"/>
                </a:lnTo>
                <a:lnTo>
                  <a:pt x="316869" y="125908"/>
                </a:lnTo>
                <a:lnTo>
                  <a:pt x="276479" y="148116"/>
                </a:lnTo>
                <a:lnTo>
                  <a:pt x="238357" y="171808"/>
                </a:lnTo>
                <a:lnTo>
                  <a:pt x="202620" y="196910"/>
                </a:lnTo>
                <a:lnTo>
                  <a:pt x="169383" y="223351"/>
                </a:lnTo>
                <a:lnTo>
                  <a:pt x="138762" y="251059"/>
                </a:lnTo>
                <a:lnTo>
                  <a:pt x="110874" y="279962"/>
                </a:lnTo>
                <a:lnTo>
                  <a:pt x="85833" y="309988"/>
                </a:lnTo>
                <a:lnTo>
                  <a:pt x="63755" y="341066"/>
                </a:lnTo>
                <a:lnTo>
                  <a:pt x="28952" y="406089"/>
                </a:lnTo>
                <a:lnTo>
                  <a:pt x="7392" y="474456"/>
                </a:lnTo>
                <a:lnTo>
                  <a:pt x="0" y="545592"/>
                </a:lnTo>
                <a:lnTo>
                  <a:pt x="1867" y="581470"/>
                </a:lnTo>
                <a:lnTo>
                  <a:pt x="16459" y="651293"/>
                </a:lnTo>
                <a:lnTo>
                  <a:pt x="44756" y="718060"/>
                </a:lnTo>
                <a:lnTo>
                  <a:pt x="85833" y="781195"/>
                </a:lnTo>
                <a:lnTo>
                  <a:pt x="110874" y="811221"/>
                </a:lnTo>
                <a:lnTo>
                  <a:pt x="138762" y="840124"/>
                </a:lnTo>
                <a:lnTo>
                  <a:pt x="169383" y="867832"/>
                </a:lnTo>
                <a:lnTo>
                  <a:pt x="202620" y="894273"/>
                </a:lnTo>
                <a:lnTo>
                  <a:pt x="238357" y="919375"/>
                </a:lnTo>
                <a:lnTo>
                  <a:pt x="276479" y="943067"/>
                </a:lnTo>
                <a:lnTo>
                  <a:pt x="316869" y="965275"/>
                </a:lnTo>
                <a:lnTo>
                  <a:pt x="359414" y="985930"/>
                </a:lnTo>
                <a:lnTo>
                  <a:pt x="403995" y="1004958"/>
                </a:lnTo>
                <a:lnTo>
                  <a:pt x="450499" y="1022289"/>
                </a:lnTo>
                <a:lnTo>
                  <a:pt x="498808" y="1037849"/>
                </a:lnTo>
                <a:lnTo>
                  <a:pt x="548808" y="1051568"/>
                </a:lnTo>
                <a:lnTo>
                  <a:pt x="600382" y="1063374"/>
                </a:lnTo>
                <a:lnTo>
                  <a:pt x="653416" y="1073194"/>
                </a:lnTo>
                <a:lnTo>
                  <a:pt x="707792" y="1080956"/>
                </a:lnTo>
                <a:lnTo>
                  <a:pt x="763396" y="1086590"/>
                </a:lnTo>
                <a:lnTo>
                  <a:pt x="820112" y="1090023"/>
                </a:lnTo>
                <a:lnTo>
                  <a:pt x="877824" y="1091184"/>
                </a:lnTo>
                <a:lnTo>
                  <a:pt x="935535" y="1090023"/>
                </a:lnTo>
                <a:lnTo>
                  <a:pt x="992251" y="1086590"/>
                </a:lnTo>
                <a:lnTo>
                  <a:pt x="1047855" y="1080956"/>
                </a:lnTo>
                <a:lnTo>
                  <a:pt x="1102231" y="1073194"/>
                </a:lnTo>
                <a:lnTo>
                  <a:pt x="1155265" y="1063374"/>
                </a:lnTo>
                <a:lnTo>
                  <a:pt x="1206839" y="1051568"/>
                </a:lnTo>
                <a:lnTo>
                  <a:pt x="1256839" y="1037849"/>
                </a:lnTo>
                <a:lnTo>
                  <a:pt x="1305148" y="1022289"/>
                </a:lnTo>
                <a:lnTo>
                  <a:pt x="1351652" y="1004958"/>
                </a:lnTo>
                <a:lnTo>
                  <a:pt x="1396233" y="985930"/>
                </a:lnTo>
                <a:lnTo>
                  <a:pt x="1438778" y="965275"/>
                </a:lnTo>
                <a:lnTo>
                  <a:pt x="1479168" y="943067"/>
                </a:lnTo>
                <a:lnTo>
                  <a:pt x="1517290" y="919375"/>
                </a:lnTo>
                <a:lnTo>
                  <a:pt x="1553027" y="894273"/>
                </a:lnTo>
                <a:lnTo>
                  <a:pt x="1586264" y="867832"/>
                </a:lnTo>
                <a:lnTo>
                  <a:pt x="1616885" y="840124"/>
                </a:lnTo>
                <a:lnTo>
                  <a:pt x="1644773" y="811221"/>
                </a:lnTo>
                <a:lnTo>
                  <a:pt x="1669814" y="781195"/>
                </a:lnTo>
                <a:lnTo>
                  <a:pt x="1691892" y="750117"/>
                </a:lnTo>
                <a:lnTo>
                  <a:pt x="1726695" y="685094"/>
                </a:lnTo>
                <a:lnTo>
                  <a:pt x="1748255" y="616727"/>
                </a:lnTo>
                <a:lnTo>
                  <a:pt x="1755648" y="545592"/>
                </a:lnTo>
                <a:lnTo>
                  <a:pt x="1753780" y="509713"/>
                </a:lnTo>
                <a:lnTo>
                  <a:pt x="1739188" y="439890"/>
                </a:lnTo>
                <a:lnTo>
                  <a:pt x="1710891" y="373123"/>
                </a:lnTo>
                <a:lnTo>
                  <a:pt x="1669814" y="309988"/>
                </a:lnTo>
                <a:lnTo>
                  <a:pt x="1644773" y="279962"/>
                </a:lnTo>
                <a:lnTo>
                  <a:pt x="1616885" y="251059"/>
                </a:lnTo>
                <a:lnTo>
                  <a:pt x="1586264" y="223351"/>
                </a:lnTo>
                <a:lnTo>
                  <a:pt x="1553027" y="196910"/>
                </a:lnTo>
                <a:lnTo>
                  <a:pt x="1517290" y="171808"/>
                </a:lnTo>
                <a:lnTo>
                  <a:pt x="1479168" y="148116"/>
                </a:lnTo>
                <a:lnTo>
                  <a:pt x="1438778" y="125908"/>
                </a:lnTo>
                <a:lnTo>
                  <a:pt x="1396233" y="105253"/>
                </a:lnTo>
                <a:lnTo>
                  <a:pt x="1351652" y="86225"/>
                </a:lnTo>
                <a:lnTo>
                  <a:pt x="1305148" y="68894"/>
                </a:lnTo>
                <a:lnTo>
                  <a:pt x="1256839" y="53334"/>
                </a:lnTo>
                <a:lnTo>
                  <a:pt x="1206839" y="39615"/>
                </a:lnTo>
                <a:lnTo>
                  <a:pt x="1155265" y="27809"/>
                </a:lnTo>
                <a:lnTo>
                  <a:pt x="1102231" y="17989"/>
                </a:lnTo>
                <a:lnTo>
                  <a:pt x="1047855" y="10227"/>
                </a:lnTo>
                <a:lnTo>
                  <a:pt x="992251" y="4593"/>
                </a:lnTo>
                <a:lnTo>
                  <a:pt x="935535" y="1160"/>
                </a:lnTo>
                <a:lnTo>
                  <a:pt x="87782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3872" y="189014"/>
            <a:ext cx="2475865" cy="116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53132" y="119739"/>
            <a:ext cx="2018664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50100"/>
              </a:lnSpc>
              <a:spcBef>
                <a:spcPts val="95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Now </a:t>
            </a: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we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know, Data  Visualization basics and  popular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tools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available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for</a:t>
            </a:r>
            <a:r>
              <a:rPr sz="1200" spc="-14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it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9888" y="1777034"/>
            <a:ext cx="1637792" cy="891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17877" y="1709652"/>
            <a:ext cx="1169035" cy="574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Now,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</a:t>
            </a:r>
            <a:r>
              <a:rPr sz="1200" spc="-5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know</a:t>
            </a:r>
            <a:endParaRPr sz="1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what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Tableau</a:t>
            </a:r>
            <a:r>
              <a:rPr sz="1200" spc="-14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Is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0872" y="2164092"/>
            <a:ext cx="7377557" cy="84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0" y="2221462"/>
            <a:ext cx="55690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Introducing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5" dirty="0">
                <a:latin typeface="Arial"/>
                <a:cs typeface="Arial"/>
              </a:rPr>
              <a:t>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89147" cy="46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1460" cy="609600"/>
          </a:xfrm>
          <a:custGeom>
            <a:avLst/>
            <a:gdLst/>
            <a:ahLst/>
            <a:cxnLst/>
            <a:rect l="l" t="t" r="r" b="b"/>
            <a:pathLst>
              <a:path w="9141460" h="609600">
                <a:moveTo>
                  <a:pt x="0" y="609600"/>
                </a:moveTo>
                <a:lnTo>
                  <a:pt x="9140952" y="609600"/>
                </a:lnTo>
                <a:lnTo>
                  <a:pt x="9140952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7511"/>
            <a:ext cx="9141460" cy="4078604"/>
          </a:xfrm>
          <a:custGeom>
            <a:avLst/>
            <a:gdLst/>
            <a:ahLst/>
            <a:cxnLst/>
            <a:rect l="l" t="t" r="r" b="b"/>
            <a:pathLst>
              <a:path w="9141460" h="4078604">
                <a:moveTo>
                  <a:pt x="0" y="4078224"/>
                </a:moveTo>
                <a:lnTo>
                  <a:pt x="9140952" y="4078224"/>
                </a:lnTo>
                <a:lnTo>
                  <a:pt x="9140952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932" y="1970406"/>
            <a:ext cx="7920990" cy="26098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44"/>
              </a:spcBef>
              <a:buFont typeface="Wingdings"/>
              <a:buChar char=""/>
              <a:tabLst>
                <a:tab pos="241935" algn="l"/>
              </a:tabLst>
            </a:pPr>
            <a:r>
              <a:rPr sz="1400" spc="-25" dirty="0">
                <a:latin typeface="Calibri"/>
                <a:cs typeface="Calibri"/>
              </a:rPr>
              <a:t>Tableau </a:t>
            </a:r>
            <a:r>
              <a:rPr sz="1400" spc="-20" dirty="0">
                <a:latin typeface="Calibri"/>
                <a:cs typeface="Calibri"/>
              </a:rPr>
              <a:t>was </a:t>
            </a:r>
            <a:r>
              <a:rPr sz="1400" spc="-15" dirty="0">
                <a:latin typeface="Calibri"/>
                <a:cs typeface="Calibri"/>
              </a:rPr>
              <a:t>founded </a:t>
            </a:r>
            <a:r>
              <a:rPr sz="1400" spc="-1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Mountain </a:t>
            </a:r>
            <a:r>
              <a:rPr sz="1400" spc="-35" dirty="0">
                <a:latin typeface="Calibri"/>
                <a:cs typeface="Calibri"/>
              </a:rPr>
              <a:t>View, </a:t>
            </a:r>
            <a:r>
              <a:rPr sz="1400" spc="-10" dirty="0">
                <a:latin typeface="Calibri"/>
                <a:cs typeface="Calibri"/>
              </a:rPr>
              <a:t>California in </a:t>
            </a:r>
            <a:r>
              <a:rPr sz="1400" spc="-5" dirty="0">
                <a:latin typeface="Calibri"/>
                <a:cs typeface="Calibri"/>
              </a:rPr>
              <a:t>January </a:t>
            </a:r>
            <a:r>
              <a:rPr sz="1400" spc="-15" dirty="0">
                <a:latin typeface="Calibri"/>
                <a:cs typeface="Calibri"/>
              </a:rPr>
              <a:t>2003, by </a:t>
            </a:r>
            <a:r>
              <a:rPr sz="1400" b="1" spc="-5" dirty="0">
                <a:latin typeface="Calibri"/>
                <a:cs typeface="Calibri"/>
              </a:rPr>
              <a:t>Chris </a:t>
            </a:r>
            <a:r>
              <a:rPr sz="1400" b="1" spc="-20" dirty="0">
                <a:latin typeface="Calibri"/>
                <a:cs typeface="Calibri"/>
              </a:rPr>
              <a:t>Stolte, </a:t>
            </a:r>
            <a:r>
              <a:rPr sz="1400" b="1" spc="-10" dirty="0">
                <a:latin typeface="Calibri"/>
                <a:cs typeface="Calibri"/>
              </a:rPr>
              <a:t>Christian </a:t>
            </a:r>
            <a:r>
              <a:rPr sz="1400" b="1" spc="-5" dirty="0">
                <a:latin typeface="Calibri"/>
                <a:cs typeface="Calibri"/>
              </a:rPr>
              <a:t>Chabot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44"/>
              </a:spcBef>
            </a:pPr>
            <a:r>
              <a:rPr sz="1400" b="1" spc="-20" dirty="0">
                <a:latin typeface="Calibri"/>
                <a:cs typeface="Calibri"/>
              </a:rPr>
              <a:t>Pat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Hanrahan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Font typeface="Wingdings"/>
              <a:buChar char=""/>
              <a:tabLst>
                <a:tab pos="241935" algn="l"/>
              </a:tabLst>
            </a:pPr>
            <a:r>
              <a:rPr sz="1400" spc="-30" dirty="0">
                <a:latin typeface="Calibri"/>
                <a:cs typeface="Calibri"/>
              </a:rPr>
              <a:t>Tableau </a:t>
            </a:r>
            <a:r>
              <a:rPr sz="1400" spc="-15" dirty="0">
                <a:latin typeface="Calibri"/>
                <a:cs typeface="Calibri"/>
              </a:rPr>
              <a:t>helps the </a:t>
            </a:r>
            <a:r>
              <a:rPr sz="1400" spc="-30" dirty="0">
                <a:latin typeface="Calibri"/>
                <a:cs typeface="Calibri"/>
              </a:rPr>
              <a:t>world’s </a:t>
            </a:r>
            <a:r>
              <a:rPr sz="1400" spc="-15" dirty="0">
                <a:latin typeface="Calibri"/>
                <a:cs typeface="Calibri"/>
              </a:rPr>
              <a:t>largest </a:t>
            </a:r>
            <a:r>
              <a:rPr sz="1400" spc="-20" dirty="0">
                <a:latin typeface="Calibri"/>
                <a:cs typeface="Calibri"/>
              </a:rPr>
              <a:t>organizations </a:t>
            </a:r>
            <a:r>
              <a:rPr sz="1400" spc="-10" dirty="0">
                <a:latin typeface="Calibri"/>
                <a:cs typeface="Calibri"/>
              </a:rPr>
              <a:t>unleash </a:t>
            </a:r>
            <a:r>
              <a:rPr sz="1400" spc="-15" dirty="0">
                <a:latin typeface="Calibri"/>
                <a:cs typeface="Calibri"/>
              </a:rPr>
              <a:t>the power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their </a:t>
            </a:r>
            <a:r>
              <a:rPr sz="1400" spc="-15" dirty="0">
                <a:latin typeface="Calibri"/>
                <a:cs typeface="Calibri"/>
              </a:rPr>
              <a:t>most valuable </a:t>
            </a:r>
            <a:r>
              <a:rPr sz="1400" spc="-5" dirty="0">
                <a:latin typeface="Calibri"/>
                <a:cs typeface="Calibri"/>
              </a:rPr>
              <a:t>assets: </a:t>
            </a:r>
            <a:r>
              <a:rPr sz="1400" b="1" spc="-10" dirty="0">
                <a:latin typeface="Calibri"/>
                <a:cs typeface="Calibri"/>
              </a:rPr>
              <a:t>their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40"/>
              </a:spcBef>
            </a:pPr>
            <a:r>
              <a:rPr sz="1400" b="1" spc="-5" dirty="0">
                <a:latin typeface="Calibri"/>
                <a:cs typeface="Calibri"/>
              </a:rPr>
              <a:t>and </a:t>
            </a:r>
            <a:r>
              <a:rPr sz="1400" b="1" spc="-10" dirty="0">
                <a:latin typeface="Calibri"/>
                <a:cs typeface="Calibri"/>
              </a:rPr>
              <a:t>their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people</a:t>
            </a:r>
            <a:endParaRPr sz="1400">
              <a:latin typeface="Calibri"/>
              <a:cs typeface="Calibri"/>
            </a:endParaRPr>
          </a:p>
          <a:p>
            <a:pPr marL="241300" marR="299720" indent="-229235">
              <a:lnSpc>
                <a:spcPct val="150200"/>
              </a:lnSpc>
              <a:spcBef>
                <a:spcPts val="910"/>
              </a:spcBef>
              <a:buFont typeface="Wingdings"/>
              <a:buChar char=""/>
              <a:tabLst>
                <a:tab pos="241935" algn="l"/>
              </a:tabLst>
            </a:pPr>
            <a:r>
              <a:rPr sz="1400" spc="-30" dirty="0">
                <a:latin typeface="Calibri"/>
                <a:cs typeface="Calibri"/>
              </a:rPr>
              <a:t>Tableau </a:t>
            </a:r>
            <a:r>
              <a:rPr sz="1400" spc="-15" dirty="0">
                <a:latin typeface="Calibri"/>
                <a:cs typeface="Calibri"/>
              </a:rPr>
              <a:t>empowers users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see </a:t>
            </a:r>
            <a:r>
              <a:rPr sz="1400" spc="-10" dirty="0">
                <a:latin typeface="Calibri"/>
                <a:cs typeface="Calibri"/>
              </a:rPr>
              <a:t>and </a:t>
            </a:r>
            <a:r>
              <a:rPr sz="1400" spc="-20" dirty="0">
                <a:latin typeface="Calibri"/>
                <a:cs typeface="Calibri"/>
              </a:rPr>
              <a:t>understand </a:t>
            </a:r>
            <a:r>
              <a:rPr sz="1400" spc="-10" dirty="0">
                <a:latin typeface="Calibri"/>
                <a:cs typeface="Calibri"/>
              </a:rPr>
              <a:t>their </a:t>
            </a:r>
            <a:r>
              <a:rPr sz="1400" spc="-20" dirty="0">
                <a:latin typeface="Calibri"/>
                <a:cs typeface="Calibri"/>
              </a:rPr>
              <a:t>data.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10" dirty="0">
                <a:latin typeface="Calibri"/>
                <a:cs typeface="Calibri"/>
              </a:rPr>
              <a:t>harnesses </a:t>
            </a:r>
            <a:r>
              <a:rPr sz="1400" spc="-25" dirty="0">
                <a:latin typeface="Calibri"/>
                <a:cs typeface="Calibri"/>
              </a:rPr>
              <a:t>people’s </a:t>
            </a:r>
            <a:r>
              <a:rPr sz="1400" spc="-20" dirty="0">
                <a:latin typeface="Calibri"/>
                <a:cs typeface="Calibri"/>
              </a:rPr>
              <a:t>natural </a:t>
            </a:r>
            <a:r>
              <a:rPr sz="1400" spc="-15" dirty="0">
                <a:latin typeface="Calibri"/>
                <a:cs typeface="Calibri"/>
              </a:rPr>
              <a:t>ability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spot  </a:t>
            </a:r>
            <a:r>
              <a:rPr sz="1400" spc="-10" dirty="0">
                <a:latin typeface="Calibri"/>
                <a:cs typeface="Calibri"/>
              </a:rPr>
              <a:t>visual </a:t>
            </a:r>
            <a:r>
              <a:rPr sz="1400" spc="-20" dirty="0">
                <a:latin typeface="Calibri"/>
                <a:cs typeface="Calibri"/>
              </a:rPr>
              <a:t>patterns </a:t>
            </a:r>
            <a:r>
              <a:rPr sz="1400" spc="-25" dirty="0">
                <a:latin typeface="Calibri"/>
                <a:cs typeface="Calibri"/>
              </a:rPr>
              <a:t>quickly, </a:t>
            </a:r>
            <a:r>
              <a:rPr sz="1400" spc="-15" dirty="0">
                <a:latin typeface="Calibri"/>
                <a:cs typeface="Calibri"/>
              </a:rPr>
              <a:t>revealing </a:t>
            </a:r>
            <a:r>
              <a:rPr sz="1400" spc="-20" dirty="0">
                <a:latin typeface="Calibri"/>
                <a:cs typeface="Calibri"/>
              </a:rPr>
              <a:t>everyday </a:t>
            </a:r>
            <a:r>
              <a:rPr sz="1400" spc="-15" dirty="0">
                <a:latin typeface="Calibri"/>
                <a:cs typeface="Calibri"/>
              </a:rPr>
              <a:t>opportunities </a:t>
            </a:r>
            <a:r>
              <a:rPr sz="1400" spc="-10" dirty="0">
                <a:latin typeface="Calibri"/>
                <a:cs typeface="Calibri"/>
              </a:rPr>
              <a:t>and </a:t>
            </a:r>
            <a:r>
              <a:rPr sz="1400" spc="-20" dirty="0">
                <a:latin typeface="Calibri"/>
                <a:cs typeface="Calibri"/>
              </a:rPr>
              <a:t>eureka </a:t>
            </a:r>
            <a:r>
              <a:rPr sz="1400" spc="-15" dirty="0">
                <a:latin typeface="Calibri"/>
                <a:cs typeface="Calibri"/>
              </a:rPr>
              <a:t>moments</a:t>
            </a:r>
            <a:r>
              <a:rPr sz="1400" spc="2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alike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280670" indent="-268605">
              <a:lnSpc>
                <a:spcPct val="100000"/>
              </a:lnSpc>
              <a:buFont typeface="Wingdings"/>
              <a:buChar char=""/>
              <a:tabLst>
                <a:tab pos="280670" algn="l"/>
                <a:tab pos="281305" algn="l"/>
              </a:tabLst>
            </a:pPr>
            <a:r>
              <a:rPr sz="1400" dirty="0">
                <a:latin typeface="Calibri"/>
                <a:cs typeface="Calibri"/>
              </a:rPr>
              <a:t>It </a:t>
            </a:r>
            <a:r>
              <a:rPr sz="1400" spc="-15" dirty="0">
                <a:latin typeface="Calibri"/>
                <a:cs typeface="Calibri"/>
              </a:rPr>
              <a:t>allows the customers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spend </a:t>
            </a:r>
            <a:r>
              <a:rPr sz="1400" spc="-15" dirty="0">
                <a:latin typeface="Calibri"/>
                <a:cs typeface="Calibri"/>
              </a:rPr>
              <a:t>more time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b="1" spc="-20" dirty="0">
                <a:latin typeface="Calibri"/>
                <a:cs typeface="Calibri"/>
              </a:rPr>
              <a:t>data </a:t>
            </a:r>
            <a:r>
              <a:rPr sz="1400" b="1" spc="-10" dirty="0">
                <a:latin typeface="Calibri"/>
                <a:cs typeface="Calibri"/>
              </a:rPr>
              <a:t>analysis </a:t>
            </a:r>
            <a:r>
              <a:rPr sz="1400" spc="-10" dirty="0">
                <a:latin typeface="Calibri"/>
                <a:cs typeface="Calibri"/>
              </a:rPr>
              <a:t>and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less on </a:t>
            </a:r>
            <a:r>
              <a:rPr sz="1400" spc="-35" dirty="0">
                <a:latin typeface="Calibri"/>
                <a:cs typeface="Calibri"/>
              </a:rPr>
              <a:t>“data </a:t>
            </a:r>
            <a:r>
              <a:rPr sz="1400" spc="-10" dirty="0">
                <a:latin typeface="Calibri"/>
                <a:cs typeface="Calibri"/>
              </a:rPr>
              <a:t>wrangling”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0735" y="0"/>
            <a:ext cx="3462528" cy="1264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0711" y="862583"/>
            <a:ext cx="2317877" cy="1824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89147" cy="46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1460" cy="609600"/>
          </a:xfrm>
          <a:custGeom>
            <a:avLst/>
            <a:gdLst/>
            <a:ahLst/>
            <a:cxnLst/>
            <a:rect l="l" t="t" r="r" b="b"/>
            <a:pathLst>
              <a:path w="9141460" h="609600">
                <a:moveTo>
                  <a:pt x="0" y="609600"/>
                </a:moveTo>
                <a:lnTo>
                  <a:pt x="9140952" y="609600"/>
                </a:lnTo>
                <a:lnTo>
                  <a:pt x="9140952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7511"/>
            <a:ext cx="9141460" cy="4078604"/>
          </a:xfrm>
          <a:custGeom>
            <a:avLst/>
            <a:gdLst/>
            <a:ahLst/>
            <a:cxnLst/>
            <a:rect l="l" t="t" r="r" b="b"/>
            <a:pathLst>
              <a:path w="9141460" h="4078604">
                <a:moveTo>
                  <a:pt x="0" y="4078224"/>
                </a:moveTo>
                <a:lnTo>
                  <a:pt x="9140952" y="4078224"/>
                </a:lnTo>
                <a:lnTo>
                  <a:pt x="9140952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945642"/>
            <a:ext cx="8449945" cy="3269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Access </a:t>
            </a:r>
            <a:r>
              <a:rPr sz="1600" b="1" spc="-15" dirty="0">
                <a:latin typeface="Calibri"/>
                <a:cs typeface="Calibri"/>
              </a:rPr>
              <a:t>to </a:t>
            </a:r>
            <a:r>
              <a:rPr sz="1600" b="1" spc="-5" dirty="0">
                <a:latin typeface="Calibri"/>
                <a:cs typeface="Calibri"/>
              </a:rPr>
              <a:t>Multiple </a:t>
            </a:r>
            <a:r>
              <a:rPr sz="1600" b="1" spc="-15" dirty="0">
                <a:latin typeface="Calibri"/>
                <a:cs typeface="Calibri"/>
              </a:rPr>
              <a:t>Data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Connection</a:t>
            </a:r>
            <a:endParaRPr sz="1600">
              <a:latin typeface="Calibri"/>
              <a:cs typeface="Calibri"/>
            </a:endParaRPr>
          </a:p>
          <a:p>
            <a:pPr marL="698500" marR="5080" lvl="1" indent="-228600">
              <a:lnSpc>
                <a:spcPct val="200100"/>
              </a:lnSpc>
              <a:spcBef>
                <a:spcPts val="3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30" dirty="0">
                <a:latin typeface="Calibri"/>
                <a:cs typeface="Calibri"/>
              </a:rPr>
              <a:t>Tableau </a:t>
            </a:r>
            <a:r>
              <a:rPr sz="1400" spc="-10" dirty="0">
                <a:latin typeface="Calibri"/>
                <a:cs typeface="Calibri"/>
              </a:rPr>
              <a:t>connects easily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nearly </a:t>
            </a:r>
            <a:r>
              <a:rPr sz="1400" spc="-20" dirty="0">
                <a:latin typeface="Calibri"/>
                <a:cs typeface="Calibri"/>
              </a:rPr>
              <a:t>any </a:t>
            </a:r>
            <a:r>
              <a:rPr sz="1400" spc="-25" dirty="0">
                <a:latin typeface="Calibri"/>
                <a:cs typeface="Calibri"/>
              </a:rPr>
              <a:t>data </a:t>
            </a:r>
            <a:r>
              <a:rPr sz="1400" spc="-10" dirty="0">
                <a:latin typeface="Calibri"/>
                <a:cs typeface="Calibri"/>
              </a:rPr>
              <a:t>source, </a:t>
            </a:r>
            <a:r>
              <a:rPr sz="1400" spc="-15" dirty="0">
                <a:latin typeface="Calibri"/>
                <a:cs typeface="Calibri"/>
              </a:rPr>
              <a:t>be </a:t>
            </a:r>
            <a:r>
              <a:rPr sz="1400" spc="-10" dirty="0">
                <a:latin typeface="Calibri"/>
                <a:cs typeface="Calibri"/>
              </a:rPr>
              <a:t>it </a:t>
            </a:r>
            <a:r>
              <a:rPr sz="1400" spc="-15" dirty="0">
                <a:latin typeface="Calibri"/>
                <a:cs typeface="Calibri"/>
              </a:rPr>
              <a:t>corporate </a:t>
            </a:r>
            <a:r>
              <a:rPr sz="1400" spc="-20" dirty="0">
                <a:latin typeface="Calibri"/>
                <a:cs typeface="Calibri"/>
              </a:rPr>
              <a:t>Data </a:t>
            </a:r>
            <a:r>
              <a:rPr sz="1400" spc="-15" dirty="0">
                <a:latin typeface="Calibri"/>
                <a:cs typeface="Calibri"/>
              </a:rPr>
              <a:t>Warehouse, </a:t>
            </a:r>
            <a:r>
              <a:rPr sz="1400" spc="-5" dirty="0">
                <a:latin typeface="Calibri"/>
                <a:cs typeface="Calibri"/>
              </a:rPr>
              <a:t>Microsoft </a:t>
            </a:r>
            <a:r>
              <a:rPr sz="1400" spc="-15" dirty="0">
                <a:latin typeface="Calibri"/>
                <a:cs typeface="Calibri"/>
              </a:rPr>
              <a:t>Excel 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web-  </a:t>
            </a:r>
            <a:r>
              <a:rPr sz="1400" spc="-10" dirty="0">
                <a:latin typeface="Calibri"/>
                <a:cs typeface="Calibri"/>
              </a:rPr>
              <a:t>based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spc="-10" dirty="0">
                <a:latin typeface="Calibri"/>
                <a:cs typeface="Calibri"/>
              </a:rPr>
              <a:t>Live</a:t>
            </a:r>
            <a:r>
              <a:rPr sz="1600" b="1" dirty="0">
                <a:latin typeface="Calibri"/>
                <a:cs typeface="Calibri"/>
              </a:rPr>
              <a:t> Analysis</a:t>
            </a:r>
            <a:endParaRPr sz="1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latin typeface="Calibri"/>
                <a:cs typeface="Calibri"/>
              </a:rPr>
              <a:t>Tableau </a:t>
            </a:r>
            <a:r>
              <a:rPr sz="1400" spc="-15" dirty="0">
                <a:latin typeface="Calibri"/>
                <a:cs typeface="Calibri"/>
              </a:rPr>
              <a:t>allows you </a:t>
            </a:r>
            <a:r>
              <a:rPr sz="1400" spc="-2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connect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5" dirty="0">
                <a:latin typeface="Calibri"/>
                <a:cs typeface="Calibri"/>
              </a:rPr>
              <a:t>your </a:t>
            </a:r>
            <a:r>
              <a:rPr sz="1400" spc="-20" dirty="0">
                <a:latin typeface="Calibri"/>
                <a:cs typeface="Calibri"/>
              </a:rPr>
              <a:t>live data </a:t>
            </a:r>
            <a:r>
              <a:rPr sz="1400" spc="-10" dirty="0">
                <a:latin typeface="Calibri"/>
                <a:cs typeface="Calibri"/>
              </a:rPr>
              <a:t>and perform </a:t>
            </a:r>
            <a:r>
              <a:rPr sz="1400" spc="-15" dirty="0">
                <a:latin typeface="Calibri"/>
                <a:cs typeface="Calibri"/>
              </a:rPr>
              <a:t>various </a:t>
            </a:r>
            <a:r>
              <a:rPr sz="1400" spc="-10" dirty="0">
                <a:latin typeface="Calibri"/>
                <a:cs typeface="Calibri"/>
              </a:rPr>
              <a:t>analysis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spc="-10" dirty="0"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spc="5" dirty="0">
                <a:latin typeface="Calibri"/>
                <a:cs typeface="Calibri"/>
              </a:rPr>
              <a:t>Maps</a:t>
            </a:r>
            <a:endParaRPr sz="1600">
              <a:latin typeface="Calibri"/>
              <a:cs typeface="Calibri"/>
            </a:endParaRPr>
          </a:p>
          <a:p>
            <a:pPr marL="698500" marR="123825" lvl="1" indent="-228600">
              <a:lnSpc>
                <a:spcPct val="150100"/>
              </a:lnSpc>
              <a:spcBef>
                <a:spcPts val="5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Calibri"/>
                <a:cs typeface="Calibri"/>
              </a:rPr>
              <a:t>Most </a:t>
            </a:r>
            <a:r>
              <a:rPr sz="1400" spc="-15" dirty="0">
                <a:latin typeface="Calibri"/>
                <a:cs typeface="Calibri"/>
              </a:rPr>
              <a:t>tools </a:t>
            </a:r>
            <a:r>
              <a:rPr sz="1400" spc="-20" dirty="0">
                <a:latin typeface="Calibri"/>
                <a:cs typeface="Calibri"/>
              </a:rPr>
              <a:t>requires </a:t>
            </a:r>
            <a:r>
              <a:rPr sz="1400" spc="-5" dirty="0">
                <a:latin typeface="Calibri"/>
                <a:cs typeface="Calibri"/>
              </a:rPr>
              <a:t>an </a:t>
            </a:r>
            <a:r>
              <a:rPr sz="1400" spc="-20" dirty="0">
                <a:latin typeface="Calibri"/>
                <a:cs typeface="Calibri"/>
              </a:rPr>
              <a:t>extreme </a:t>
            </a:r>
            <a:r>
              <a:rPr sz="1400" spc="-15" dirty="0">
                <a:latin typeface="Calibri"/>
                <a:cs typeface="Calibri"/>
              </a:rPr>
              <a:t>amount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20" dirty="0">
                <a:latin typeface="Calibri"/>
                <a:cs typeface="Calibri"/>
              </a:rPr>
              <a:t>work </a:t>
            </a:r>
            <a:r>
              <a:rPr sz="1400" spc="-25" dirty="0">
                <a:latin typeface="Calibri"/>
                <a:cs typeface="Calibri"/>
              </a:rPr>
              <a:t>to make </a:t>
            </a:r>
            <a:r>
              <a:rPr sz="1400" spc="-10" dirty="0">
                <a:latin typeface="Calibri"/>
                <a:cs typeface="Calibri"/>
              </a:rPr>
              <a:t>map </a:t>
            </a:r>
            <a:r>
              <a:rPr sz="1400" spc="-25" dirty="0">
                <a:latin typeface="Calibri"/>
                <a:cs typeface="Calibri"/>
              </a:rPr>
              <a:t>data </a:t>
            </a:r>
            <a:r>
              <a:rPr sz="1400" spc="-15" dirty="0">
                <a:latin typeface="Calibri"/>
                <a:cs typeface="Calibri"/>
              </a:rPr>
              <a:t>work </a:t>
            </a:r>
            <a:r>
              <a:rPr sz="1400" spc="-20" dirty="0">
                <a:latin typeface="Calibri"/>
                <a:cs typeface="Calibri"/>
              </a:rPr>
              <a:t>correctly.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Tableau </a:t>
            </a:r>
            <a:r>
              <a:rPr sz="1400" spc="-15" dirty="0">
                <a:latin typeface="Calibri"/>
                <a:cs typeface="Calibri"/>
              </a:rPr>
              <a:t>made </a:t>
            </a:r>
            <a:r>
              <a:rPr sz="1400" spc="-10" dirty="0">
                <a:latin typeface="Calibri"/>
                <a:cs typeface="Calibri"/>
              </a:rPr>
              <a:t>it </a:t>
            </a:r>
            <a:r>
              <a:rPr sz="1400" spc="-20" dirty="0">
                <a:latin typeface="Calibri"/>
                <a:cs typeface="Calibri"/>
              </a:rPr>
              <a:t>pretty  </a:t>
            </a:r>
            <a:r>
              <a:rPr sz="1400" spc="-5" dirty="0">
                <a:latin typeface="Calibri"/>
                <a:cs typeface="Calibri"/>
              </a:rPr>
              <a:t>seamless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401" y="68325"/>
            <a:ext cx="819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solidFill>
                  <a:srgbClr val="004A6B"/>
                </a:solidFill>
                <a:latin typeface="Calibri"/>
                <a:cs typeface="Calibri"/>
              </a:rPr>
              <a:t>W </a:t>
            </a: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h</a:t>
            </a:r>
            <a:r>
              <a:rPr sz="2800" b="1" spc="-490" dirty="0">
                <a:solidFill>
                  <a:srgbClr val="004A6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3551" y="68325"/>
            <a:ext cx="1911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0287" y="0"/>
            <a:ext cx="3188208" cy="1191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89147" cy="46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1460" cy="609600"/>
          </a:xfrm>
          <a:custGeom>
            <a:avLst/>
            <a:gdLst/>
            <a:ahLst/>
            <a:cxnLst/>
            <a:rect l="l" t="t" r="r" b="b"/>
            <a:pathLst>
              <a:path w="9141460" h="609600">
                <a:moveTo>
                  <a:pt x="0" y="609600"/>
                </a:moveTo>
                <a:lnTo>
                  <a:pt x="9140952" y="609600"/>
                </a:lnTo>
                <a:lnTo>
                  <a:pt x="9140952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7511"/>
            <a:ext cx="9141460" cy="4078604"/>
          </a:xfrm>
          <a:custGeom>
            <a:avLst/>
            <a:gdLst/>
            <a:ahLst/>
            <a:cxnLst/>
            <a:rect l="l" t="t" r="r" b="b"/>
            <a:pathLst>
              <a:path w="9141460" h="4078604">
                <a:moveTo>
                  <a:pt x="0" y="4078224"/>
                </a:moveTo>
                <a:lnTo>
                  <a:pt x="9140952" y="4078224"/>
                </a:lnTo>
                <a:lnTo>
                  <a:pt x="9140952" y="0"/>
                </a:lnTo>
                <a:lnTo>
                  <a:pt x="0" y="0"/>
                </a:lnTo>
                <a:lnTo>
                  <a:pt x="0" y="4078224"/>
                </a:lnTo>
                <a:close/>
              </a:path>
            </a:pathLst>
          </a:custGeom>
          <a:solidFill>
            <a:srgbClr val="FFFFFF">
              <a:alpha val="4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483" y="916304"/>
            <a:ext cx="8743950" cy="2729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dirty="0">
                <a:latin typeface="Calibri"/>
                <a:cs typeface="Calibri"/>
              </a:rPr>
              <a:t>Shelves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Section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737870" lvl="1" indent="-268605">
              <a:lnSpc>
                <a:spcPct val="100000"/>
              </a:lnSpc>
              <a:buFont typeface="Arial"/>
              <a:buChar char="•"/>
              <a:tabLst>
                <a:tab pos="737870" algn="l"/>
                <a:tab pos="738505" algn="l"/>
              </a:tabLst>
            </a:pPr>
            <a:r>
              <a:rPr sz="1400" spc="-25" dirty="0">
                <a:latin typeface="Calibri"/>
                <a:cs typeface="Calibri"/>
              </a:rPr>
              <a:t>Want to </a:t>
            </a:r>
            <a:r>
              <a:rPr sz="1400" spc="-10" dirty="0">
                <a:latin typeface="Calibri"/>
                <a:cs typeface="Calibri"/>
              </a:rPr>
              <a:t>filter? </a:t>
            </a:r>
            <a:r>
              <a:rPr sz="1400" spc="-15" dirty="0">
                <a:latin typeface="Calibri"/>
                <a:cs typeface="Calibri"/>
              </a:rPr>
              <a:t>Drag the </a:t>
            </a:r>
            <a:r>
              <a:rPr sz="1400" spc="-10" dirty="0">
                <a:latin typeface="Calibri"/>
                <a:cs typeface="Calibri"/>
              </a:rPr>
              <a:t>column </a:t>
            </a:r>
            <a:r>
              <a:rPr sz="1400" spc="-25" dirty="0">
                <a:latin typeface="Calibri"/>
                <a:cs typeface="Calibri"/>
              </a:rPr>
              <a:t>into </a:t>
            </a:r>
            <a:r>
              <a:rPr sz="1400" spc="-15" dirty="0">
                <a:latin typeface="Calibri"/>
                <a:cs typeface="Calibri"/>
              </a:rPr>
              <a:t>the filter </a:t>
            </a:r>
            <a:r>
              <a:rPr sz="1400" spc="-25" dirty="0">
                <a:latin typeface="Calibri"/>
                <a:cs typeface="Calibri"/>
              </a:rPr>
              <a:t>shelf. Want to </a:t>
            </a:r>
            <a:r>
              <a:rPr sz="1400" spc="-5" dirty="0">
                <a:latin typeface="Calibri"/>
                <a:cs typeface="Calibri"/>
              </a:rPr>
              <a:t>see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rows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20" dirty="0">
                <a:latin typeface="Calibri"/>
                <a:cs typeface="Calibri"/>
              </a:rPr>
              <a:t>data?</a:t>
            </a:r>
            <a:r>
              <a:rPr sz="1400" spc="27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Drag </a:t>
            </a:r>
            <a:r>
              <a:rPr sz="1400" spc="-10" dirty="0">
                <a:latin typeface="Calibri"/>
                <a:cs typeface="Calibri"/>
              </a:rPr>
              <a:t>it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rows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shelf.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1400" spc="-25" dirty="0">
                <a:latin typeface="Calibri"/>
                <a:cs typeface="Calibri"/>
              </a:rPr>
              <a:t>Tableau </a:t>
            </a:r>
            <a:r>
              <a:rPr sz="1400" spc="-10" dirty="0">
                <a:latin typeface="Calibri"/>
                <a:cs typeface="Calibri"/>
              </a:rPr>
              <a:t>has made it simple and easy </a:t>
            </a:r>
            <a:r>
              <a:rPr sz="1400" spc="-20" dirty="0">
                <a:latin typeface="Calibri"/>
                <a:cs typeface="Calibri"/>
              </a:rPr>
              <a:t>to understand </a:t>
            </a:r>
            <a:r>
              <a:rPr sz="1400" spc="-15" dirty="0">
                <a:latin typeface="Calibri"/>
                <a:cs typeface="Calibri"/>
              </a:rPr>
              <a:t>even </a:t>
            </a: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non technical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people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spc="5" dirty="0">
                <a:latin typeface="Calibri"/>
                <a:cs typeface="Calibri"/>
              </a:rPr>
              <a:t>Show Me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spc="-35" dirty="0">
                <a:latin typeface="Calibri"/>
                <a:cs typeface="Calibri"/>
              </a:rPr>
              <a:t>Tool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30" dirty="0">
                <a:latin typeface="Calibri"/>
                <a:cs typeface="Calibri"/>
              </a:rPr>
              <a:t>Tableau </a:t>
            </a:r>
            <a:r>
              <a:rPr sz="1400" spc="-10" dirty="0">
                <a:latin typeface="Calibri"/>
                <a:cs typeface="Calibri"/>
              </a:rPr>
              <a:t>is awesome </a:t>
            </a:r>
            <a:r>
              <a:rPr sz="1400" spc="-15" dirty="0">
                <a:latin typeface="Calibri"/>
                <a:cs typeface="Calibri"/>
              </a:rPr>
              <a:t>at recommending </a:t>
            </a:r>
            <a:r>
              <a:rPr sz="1400" spc="-10" dirty="0">
                <a:latin typeface="Calibri"/>
                <a:cs typeface="Calibri"/>
              </a:rPr>
              <a:t>which visualization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use. </a:t>
            </a:r>
            <a:r>
              <a:rPr sz="1400" spc="-15" dirty="0">
                <a:latin typeface="Calibri"/>
                <a:cs typeface="Calibri"/>
              </a:rPr>
              <a:t>Just </a:t>
            </a:r>
            <a:r>
              <a:rPr sz="1400" spc="-20" dirty="0">
                <a:latin typeface="Calibri"/>
                <a:cs typeface="Calibri"/>
              </a:rPr>
              <a:t>hitting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i="1" spc="-10" dirty="0">
                <a:latin typeface="Calibri"/>
                <a:cs typeface="Calibri"/>
              </a:rPr>
              <a:t>ShowMe </a:t>
            </a:r>
            <a:r>
              <a:rPr sz="1400" spc="-10" dirty="0">
                <a:latin typeface="Calibri"/>
                <a:cs typeface="Calibri"/>
              </a:rPr>
              <a:t>tool from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toolbar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menu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helps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you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best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possible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suggestion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selected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Dimension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Measure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0708" y="4450486"/>
            <a:ext cx="61169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Note: </a:t>
            </a:r>
            <a:r>
              <a:rPr sz="1300" b="1" spc="-25" dirty="0">
                <a:latin typeface="Calibri"/>
                <a:cs typeface="Calibri"/>
              </a:rPr>
              <a:t>“All </a:t>
            </a:r>
            <a:r>
              <a:rPr sz="1300" b="1" dirty="0">
                <a:latin typeface="Calibri"/>
                <a:cs typeface="Calibri"/>
              </a:rPr>
              <a:t>these </a:t>
            </a:r>
            <a:r>
              <a:rPr sz="1300" b="1" spc="-15" dirty="0">
                <a:latin typeface="Calibri"/>
                <a:cs typeface="Calibri"/>
              </a:rPr>
              <a:t>features are </a:t>
            </a:r>
            <a:r>
              <a:rPr sz="1300" b="1" spc="-10" dirty="0">
                <a:latin typeface="Calibri"/>
                <a:cs typeface="Calibri"/>
              </a:rPr>
              <a:t>available in </a:t>
            </a:r>
            <a:r>
              <a:rPr sz="1300" b="1" spc="-5" dirty="0">
                <a:latin typeface="Calibri"/>
                <a:cs typeface="Calibri"/>
              </a:rPr>
              <a:t>other </a:t>
            </a:r>
            <a:r>
              <a:rPr sz="1300" b="1" spc="-10" dirty="0">
                <a:latin typeface="Calibri"/>
                <a:cs typeface="Calibri"/>
              </a:rPr>
              <a:t>tools, </a:t>
            </a:r>
            <a:r>
              <a:rPr sz="1300" b="1" spc="-5" dirty="0">
                <a:latin typeface="Calibri"/>
                <a:cs typeface="Calibri"/>
              </a:rPr>
              <a:t>but not all </a:t>
            </a:r>
            <a:r>
              <a:rPr sz="1300" b="1" spc="-10" dirty="0">
                <a:latin typeface="Calibri"/>
                <a:cs typeface="Calibri"/>
              </a:rPr>
              <a:t>together in </a:t>
            </a:r>
            <a:r>
              <a:rPr sz="1300" b="1" spc="-5" dirty="0">
                <a:latin typeface="Calibri"/>
                <a:cs typeface="Calibri"/>
              </a:rPr>
              <a:t>a single</a:t>
            </a:r>
            <a:r>
              <a:rPr sz="1300" b="1" spc="7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tool.”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401" y="68325"/>
            <a:ext cx="819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solidFill>
                  <a:srgbClr val="004A6B"/>
                </a:solidFill>
                <a:latin typeface="Calibri"/>
                <a:cs typeface="Calibri"/>
              </a:rPr>
              <a:t>W </a:t>
            </a: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h</a:t>
            </a:r>
            <a:r>
              <a:rPr sz="2800" b="1" spc="-490" dirty="0">
                <a:solidFill>
                  <a:srgbClr val="004A6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3551" y="68325"/>
            <a:ext cx="1911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4A6B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287" y="0"/>
            <a:ext cx="3188208" cy="1191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39" y="648971"/>
            <a:ext cx="6625590" cy="98552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n-US" sz="1400" b="1" spc="-20" dirty="0" smtClean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20" dirty="0" smtClean="0">
                <a:latin typeface="Calibri"/>
                <a:cs typeface="Calibri"/>
              </a:rPr>
              <a:t>Tableau </a:t>
            </a:r>
            <a:r>
              <a:rPr sz="1400" b="1" spc="-10" dirty="0">
                <a:latin typeface="Calibri"/>
                <a:cs typeface="Calibri"/>
              </a:rPr>
              <a:t>Desktop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the authoring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publishing </a:t>
            </a:r>
            <a:r>
              <a:rPr sz="1400" spc="-10" dirty="0">
                <a:latin typeface="Calibri"/>
                <a:cs typeface="Calibri"/>
              </a:rPr>
              <a:t>tool </a:t>
            </a:r>
            <a:r>
              <a:rPr sz="1400" spc="-5" dirty="0">
                <a:latin typeface="Calibri"/>
                <a:cs typeface="Calibri"/>
              </a:rPr>
              <a:t>that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used </a:t>
            </a:r>
            <a:r>
              <a:rPr sz="1400" spc="-20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shared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15" dirty="0">
                <a:latin typeface="Calibri"/>
                <a:cs typeface="Calibri"/>
              </a:rPr>
              <a:t>views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spc="-30" dirty="0">
                <a:latin typeface="Calibri"/>
                <a:cs typeface="Calibri"/>
              </a:rPr>
              <a:t>Tableau</a:t>
            </a:r>
            <a:r>
              <a:rPr sz="1400" spc="1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Server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539" y="1339628"/>
            <a:ext cx="6628765" cy="98424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n-US" sz="1400" b="1" spc="-20" dirty="0" smtClean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20" dirty="0" smtClean="0">
                <a:latin typeface="Calibri"/>
                <a:cs typeface="Calibri"/>
              </a:rPr>
              <a:t>Tableau</a:t>
            </a:r>
            <a:r>
              <a:rPr sz="1400" b="1" spc="20" dirty="0" smtClean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Server</a:t>
            </a:r>
            <a:r>
              <a:rPr sz="1400" b="1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is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business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analytics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platform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that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scale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to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thousands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users.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It </a:t>
            </a:r>
            <a:r>
              <a:rPr sz="1400" spc="-10" dirty="0">
                <a:latin typeface="Calibri"/>
                <a:cs typeface="Calibri"/>
              </a:rPr>
              <a:t>is mainly designed </a:t>
            </a:r>
            <a:r>
              <a:rPr sz="1400" spc="-20" dirty="0">
                <a:latin typeface="Calibri"/>
                <a:cs typeface="Calibri"/>
              </a:rPr>
              <a:t>to </a:t>
            </a:r>
            <a:r>
              <a:rPr sz="1400" spc="-15" dirty="0">
                <a:latin typeface="Calibri"/>
                <a:cs typeface="Calibri"/>
              </a:rPr>
              <a:t>publish, </a:t>
            </a:r>
            <a:r>
              <a:rPr sz="1400" spc="-20" dirty="0">
                <a:latin typeface="Calibri"/>
                <a:cs typeface="Calibri"/>
              </a:rPr>
              <a:t>store </a:t>
            </a:r>
            <a:r>
              <a:rPr sz="1400" spc="-10" dirty="0">
                <a:latin typeface="Calibri"/>
                <a:cs typeface="Calibri"/>
              </a:rPr>
              <a:t>and schedule </a:t>
            </a:r>
            <a:r>
              <a:rPr sz="1400" spc="-15" dirty="0">
                <a:latin typeface="Calibri"/>
                <a:cs typeface="Calibri"/>
              </a:rPr>
              <a:t>automatic refreshes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-19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web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8785" y="55321"/>
            <a:ext cx="29413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4A6B"/>
                </a:solidFill>
              </a:rPr>
              <a:t>Products of</a:t>
            </a:r>
            <a:r>
              <a:rPr sz="2800" spc="-135" dirty="0">
                <a:solidFill>
                  <a:srgbClr val="004A6B"/>
                </a:solidFill>
              </a:rPr>
              <a:t> </a:t>
            </a:r>
            <a:r>
              <a:rPr sz="2800" spc="-30" dirty="0">
                <a:solidFill>
                  <a:srgbClr val="004A6B"/>
                </a:solidFill>
              </a:rPr>
              <a:t>Tableau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553200" y="3910583"/>
            <a:ext cx="2590798" cy="959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656" y="1271015"/>
            <a:ext cx="1228344" cy="3529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9523" y="908252"/>
            <a:ext cx="1603375" cy="1139190"/>
          </a:xfrm>
          <a:custGeom>
            <a:avLst/>
            <a:gdLst/>
            <a:ahLst/>
            <a:cxnLst/>
            <a:rect l="l" t="t" r="r" b="b"/>
            <a:pathLst>
              <a:path w="1603375" h="1139189">
                <a:moveTo>
                  <a:pt x="1476725" y="954075"/>
                </a:moveTo>
                <a:lnTo>
                  <a:pt x="1164674" y="954075"/>
                </a:lnTo>
                <a:lnTo>
                  <a:pt x="1602951" y="1138860"/>
                </a:lnTo>
                <a:lnTo>
                  <a:pt x="1476725" y="954075"/>
                </a:lnTo>
                <a:close/>
              </a:path>
              <a:path w="1603375" h="1139189">
                <a:moveTo>
                  <a:pt x="787150" y="0"/>
                </a:moveTo>
                <a:lnTo>
                  <a:pt x="736935" y="680"/>
                </a:lnTo>
                <a:lnTo>
                  <a:pt x="686674" y="3506"/>
                </a:lnTo>
                <a:lnTo>
                  <a:pt x="636526" y="8506"/>
                </a:lnTo>
                <a:lnTo>
                  <a:pt x="586650" y="15708"/>
                </a:lnTo>
                <a:lnTo>
                  <a:pt x="537203" y="25141"/>
                </a:lnTo>
                <a:lnTo>
                  <a:pt x="488344" y="36833"/>
                </a:lnTo>
                <a:lnTo>
                  <a:pt x="440231" y="50812"/>
                </a:lnTo>
                <a:lnTo>
                  <a:pt x="393022" y="67107"/>
                </a:lnTo>
                <a:lnTo>
                  <a:pt x="341314" y="88209"/>
                </a:lnTo>
                <a:lnTo>
                  <a:pt x="292984" y="111498"/>
                </a:lnTo>
                <a:lnTo>
                  <a:pt x="248097" y="136818"/>
                </a:lnTo>
                <a:lnTo>
                  <a:pt x="206717" y="164014"/>
                </a:lnTo>
                <a:lnTo>
                  <a:pt x="168909" y="192933"/>
                </a:lnTo>
                <a:lnTo>
                  <a:pt x="134737" y="223419"/>
                </a:lnTo>
                <a:lnTo>
                  <a:pt x="104266" y="255317"/>
                </a:lnTo>
                <a:lnTo>
                  <a:pt x="77561" y="288472"/>
                </a:lnTo>
                <a:lnTo>
                  <a:pt x="54684" y="322729"/>
                </a:lnTo>
                <a:lnTo>
                  <a:pt x="35702" y="357935"/>
                </a:lnTo>
                <a:lnTo>
                  <a:pt x="20678" y="393933"/>
                </a:lnTo>
                <a:lnTo>
                  <a:pt x="9676" y="430569"/>
                </a:lnTo>
                <a:lnTo>
                  <a:pt x="0" y="505135"/>
                </a:lnTo>
                <a:lnTo>
                  <a:pt x="1453" y="542756"/>
                </a:lnTo>
                <a:lnTo>
                  <a:pt x="17266" y="617897"/>
                </a:lnTo>
                <a:lnTo>
                  <a:pt x="31754" y="655109"/>
                </a:lnTo>
                <a:lnTo>
                  <a:pt x="50716" y="691875"/>
                </a:lnTo>
                <a:lnTo>
                  <a:pt x="74216" y="728039"/>
                </a:lnTo>
                <a:lnTo>
                  <a:pt x="102319" y="763448"/>
                </a:lnTo>
                <a:lnTo>
                  <a:pt x="130298" y="793235"/>
                </a:lnTo>
                <a:lnTo>
                  <a:pt x="160854" y="821330"/>
                </a:lnTo>
                <a:lnTo>
                  <a:pt x="193827" y="847706"/>
                </a:lnTo>
                <a:lnTo>
                  <a:pt x="229060" y="872334"/>
                </a:lnTo>
                <a:lnTo>
                  <a:pt x="266395" y="895185"/>
                </a:lnTo>
                <a:lnTo>
                  <a:pt x="305674" y="916231"/>
                </a:lnTo>
                <a:lnTo>
                  <a:pt x="346738" y="935444"/>
                </a:lnTo>
                <a:lnTo>
                  <a:pt x="389429" y="952796"/>
                </a:lnTo>
                <a:lnTo>
                  <a:pt x="433588" y="968257"/>
                </a:lnTo>
                <a:lnTo>
                  <a:pt x="479059" y="981800"/>
                </a:lnTo>
                <a:lnTo>
                  <a:pt x="525682" y="993397"/>
                </a:lnTo>
                <a:lnTo>
                  <a:pt x="573299" y="1003018"/>
                </a:lnTo>
                <a:lnTo>
                  <a:pt x="621752" y="1010635"/>
                </a:lnTo>
                <a:lnTo>
                  <a:pt x="670883" y="1016221"/>
                </a:lnTo>
                <a:lnTo>
                  <a:pt x="720534" y="1019746"/>
                </a:lnTo>
                <a:lnTo>
                  <a:pt x="770546" y="1021183"/>
                </a:lnTo>
                <a:lnTo>
                  <a:pt x="820762" y="1020502"/>
                </a:lnTo>
                <a:lnTo>
                  <a:pt x="871022" y="1017676"/>
                </a:lnTo>
                <a:lnTo>
                  <a:pt x="921170" y="1012677"/>
                </a:lnTo>
                <a:lnTo>
                  <a:pt x="971046" y="1005474"/>
                </a:lnTo>
                <a:lnTo>
                  <a:pt x="1020493" y="996042"/>
                </a:lnTo>
                <a:lnTo>
                  <a:pt x="1069352" y="984350"/>
                </a:lnTo>
                <a:lnTo>
                  <a:pt x="1117465" y="970370"/>
                </a:lnTo>
                <a:lnTo>
                  <a:pt x="1164674" y="954075"/>
                </a:lnTo>
                <a:lnTo>
                  <a:pt x="1476725" y="954075"/>
                </a:lnTo>
                <a:lnTo>
                  <a:pt x="1389972" y="827075"/>
                </a:lnTo>
                <a:lnTo>
                  <a:pt x="1429508" y="791168"/>
                </a:lnTo>
                <a:lnTo>
                  <a:pt x="1463788" y="753596"/>
                </a:lnTo>
                <a:lnTo>
                  <a:pt x="1492785" y="714593"/>
                </a:lnTo>
                <a:lnTo>
                  <a:pt x="1516472" y="674392"/>
                </a:lnTo>
                <a:lnTo>
                  <a:pt x="1534823" y="633226"/>
                </a:lnTo>
                <a:lnTo>
                  <a:pt x="1547809" y="591327"/>
                </a:lnTo>
                <a:lnTo>
                  <a:pt x="1555406" y="548929"/>
                </a:lnTo>
                <a:lnTo>
                  <a:pt x="1557584" y="506265"/>
                </a:lnTo>
                <a:lnTo>
                  <a:pt x="1554318" y="463568"/>
                </a:lnTo>
                <a:lnTo>
                  <a:pt x="1545580" y="421070"/>
                </a:lnTo>
                <a:lnTo>
                  <a:pt x="1531345" y="379004"/>
                </a:lnTo>
                <a:lnTo>
                  <a:pt x="1511583" y="337605"/>
                </a:lnTo>
                <a:lnTo>
                  <a:pt x="1486270" y="297104"/>
                </a:lnTo>
                <a:lnTo>
                  <a:pt x="1455377" y="257734"/>
                </a:lnTo>
                <a:lnTo>
                  <a:pt x="1427398" y="227948"/>
                </a:lnTo>
                <a:lnTo>
                  <a:pt x="1396843" y="199852"/>
                </a:lnTo>
                <a:lnTo>
                  <a:pt x="1363869" y="173476"/>
                </a:lnTo>
                <a:lnTo>
                  <a:pt x="1328636" y="148849"/>
                </a:lnTo>
                <a:lnTo>
                  <a:pt x="1291301" y="125998"/>
                </a:lnTo>
                <a:lnTo>
                  <a:pt x="1252022" y="104951"/>
                </a:lnTo>
                <a:lnTo>
                  <a:pt x="1210959" y="85738"/>
                </a:lnTo>
                <a:lnTo>
                  <a:pt x="1168268" y="68387"/>
                </a:lnTo>
                <a:lnTo>
                  <a:pt x="1124108" y="52925"/>
                </a:lnTo>
                <a:lnTo>
                  <a:pt x="1078638" y="39382"/>
                </a:lnTo>
                <a:lnTo>
                  <a:pt x="1032015" y="27786"/>
                </a:lnTo>
                <a:lnTo>
                  <a:pt x="984398" y="18165"/>
                </a:lnTo>
                <a:lnTo>
                  <a:pt x="935944" y="10547"/>
                </a:lnTo>
                <a:lnTo>
                  <a:pt x="886813" y="4961"/>
                </a:lnTo>
                <a:lnTo>
                  <a:pt x="837162" y="1436"/>
                </a:lnTo>
                <a:lnTo>
                  <a:pt x="787150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4872" y="1060195"/>
            <a:ext cx="1173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Confused?</a:t>
            </a:r>
            <a:r>
              <a:rPr sz="12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Don’t 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worry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we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will</a:t>
            </a:r>
            <a:r>
              <a:rPr sz="1200" spc="-1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be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discussing it in  detail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539" y="2139188"/>
            <a:ext cx="7597140" cy="28097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n-US" sz="1400" b="1" spc="-20" dirty="0" smtClean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20" dirty="0" smtClean="0">
                <a:latin typeface="Calibri"/>
                <a:cs typeface="Calibri"/>
              </a:rPr>
              <a:t>Tableau </a:t>
            </a:r>
            <a:r>
              <a:rPr sz="1400" b="1" spc="-10" dirty="0">
                <a:latin typeface="Calibri"/>
                <a:cs typeface="Calibri"/>
              </a:rPr>
              <a:t>Online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15" dirty="0">
                <a:latin typeface="Calibri"/>
                <a:cs typeface="Calibri"/>
              </a:rPr>
              <a:t>hosted </a:t>
            </a:r>
            <a:r>
              <a:rPr sz="1400" spc="-10" dirty="0">
                <a:latin typeface="Calibri"/>
                <a:cs typeface="Calibri"/>
              </a:rPr>
              <a:t>in cloud </a:t>
            </a:r>
            <a:r>
              <a:rPr sz="1400" spc="-15" dirty="0">
                <a:latin typeface="Calibri"/>
                <a:cs typeface="Calibri"/>
              </a:rPr>
              <a:t>version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SaaS</a:t>
            </a:r>
          </a:p>
          <a:p>
            <a:pPr marL="299085" indent="-28702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20" dirty="0">
                <a:latin typeface="Calibri"/>
                <a:cs typeface="Calibri"/>
              </a:rPr>
              <a:t>Tableau </a:t>
            </a:r>
            <a:r>
              <a:rPr sz="1400" b="1" spc="-10" dirty="0">
                <a:latin typeface="Calibri"/>
                <a:cs typeface="Calibri"/>
              </a:rPr>
              <a:t>Public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a free </a:t>
            </a:r>
            <a:r>
              <a:rPr sz="1400" spc="-10" dirty="0">
                <a:latin typeface="Calibri"/>
                <a:cs typeface="Calibri"/>
              </a:rPr>
              <a:t>product from </a:t>
            </a:r>
            <a:r>
              <a:rPr sz="1400" spc="-20" dirty="0">
                <a:latin typeface="Calibri"/>
                <a:cs typeface="Calibri"/>
              </a:rPr>
              <a:t>Tableau, </a:t>
            </a:r>
            <a:r>
              <a:rPr sz="1400" spc="-5" dirty="0">
                <a:latin typeface="Calibri"/>
                <a:cs typeface="Calibri"/>
              </a:rPr>
              <a:t>allowing visualization enthusiast</a:t>
            </a:r>
            <a:r>
              <a:rPr sz="1400" spc="245" dirty="0">
                <a:latin typeface="Calibri"/>
                <a:cs typeface="Calibri"/>
              </a:rPr>
              <a:t> </a:t>
            </a:r>
            <a:r>
              <a:rPr sz="1400" spc="-40" dirty="0">
                <a:latin typeface="Calibri"/>
                <a:cs typeface="Calibri"/>
              </a:rPr>
              <a:t>to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15" dirty="0">
                <a:latin typeface="Calibri"/>
                <a:cs typeface="Calibri"/>
              </a:rPr>
              <a:t>play with </a:t>
            </a:r>
            <a:r>
              <a:rPr sz="1400" spc="-20" dirty="0">
                <a:latin typeface="Calibri"/>
                <a:cs typeface="Calibri"/>
              </a:rPr>
              <a:t>data </a:t>
            </a:r>
            <a:r>
              <a:rPr sz="1400" spc="-15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some</a:t>
            </a:r>
            <a:r>
              <a:rPr sz="1400" spc="24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restrictions</a:t>
            </a:r>
            <a:endParaRPr sz="1400" dirty="0">
              <a:latin typeface="Calibri"/>
              <a:cs typeface="Calibri"/>
            </a:endParaRPr>
          </a:p>
          <a:p>
            <a:pPr marL="299085" marR="974090" indent="-287020">
              <a:lnSpc>
                <a:spcPct val="150100"/>
              </a:lnSpc>
              <a:spcBef>
                <a:spcPts val="38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20" dirty="0">
                <a:latin typeface="Calibri"/>
                <a:cs typeface="Calibri"/>
              </a:rPr>
              <a:t>Tableau </a:t>
            </a:r>
            <a:r>
              <a:rPr sz="1400" b="1" spc="-10" dirty="0">
                <a:latin typeface="Calibri"/>
                <a:cs typeface="Calibri"/>
              </a:rPr>
              <a:t>Reader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free </a:t>
            </a:r>
            <a:r>
              <a:rPr sz="1400" spc="-5" dirty="0">
                <a:latin typeface="Calibri"/>
                <a:cs typeface="Calibri"/>
              </a:rPr>
              <a:t>application that </a:t>
            </a:r>
            <a:r>
              <a:rPr sz="1400" spc="-10" dirty="0">
                <a:latin typeface="Calibri"/>
                <a:cs typeface="Calibri"/>
              </a:rPr>
              <a:t>lets anyone </a:t>
            </a:r>
            <a:r>
              <a:rPr sz="1400" spc="-5" dirty="0">
                <a:latin typeface="Calibri"/>
                <a:cs typeface="Calibri"/>
              </a:rPr>
              <a:t>view and </a:t>
            </a:r>
            <a:r>
              <a:rPr sz="1400" spc="-10" dirty="0">
                <a:latin typeface="Calibri"/>
                <a:cs typeface="Calibri"/>
              </a:rPr>
              <a:t>interact </a:t>
            </a:r>
            <a:r>
              <a:rPr sz="1400" spc="-5" dirty="0">
                <a:latin typeface="Calibri"/>
                <a:cs typeface="Calibri"/>
              </a:rPr>
              <a:t>with </a:t>
            </a:r>
            <a:r>
              <a:rPr sz="1400" spc="-15" dirty="0">
                <a:latin typeface="Calibri"/>
                <a:cs typeface="Calibri"/>
              </a:rPr>
              <a:t>Tableau  packaged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workbooks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974090" algn="ctr">
              <a:lnSpc>
                <a:spcPct val="100000"/>
              </a:lnSpc>
            </a:pPr>
            <a:r>
              <a:rPr sz="1600" b="1" spc="-5" dirty="0">
                <a:latin typeface="Calibri"/>
                <a:cs typeface="Calibri"/>
              </a:rPr>
              <a:t>Note: </a:t>
            </a:r>
            <a:r>
              <a:rPr sz="1200" spc="-20" dirty="0">
                <a:latin typeface="Calibri"/>
                <a:cs typeface="Calibri"/>
              </a:rPr>
              <a:t>Tableau </a:t>
            </a:r>
            <a:r>
              <a:rPr sz="1200" dirty="0">
                <a:latin typeface="Calibri"/>
                <a:cs typeface="Calibri"/>
              </a:rPr>
              <a:t>Desktop </a:t>
            </a:r>
            <a:r>
              <a:rPr sz="1200" spc="-1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used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visualization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if you </a:t>
            </a:r>
            <a:r>
              <a:rPr sz="1200" spc="-5" dirty="0">
                <a:latin typeface="Calibri"/>
                <a:cs typeface="Calibri"/>
              </a:rPr>
              <a:t>need </a:t>
            </a:r>
            <a:r>
              <a:rPr sz="1200" spc="-10" dirty="0">
                <a:latin typeface="Calibri"/>
                <a:cs typeface="Calibri"/>
              </a:rPr>
              <a:t>it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be </a:t>
            </a:r>
            <a:r>
              <a:rPr sz="1200" spc="-10" dirty="0">
                <a:latin typeface="Calibri"/>
                <a:cs typeface="Calibri"/>
              </a:rPr>
              <a:t>shared </a:t>
            </a:r>
            <a:r>
              <a:rPr sz="1200" spc="-5" dirty="0">
                <a:latin typeface="Calibri"/>
                <a:cs typeface="Calibri"/>
              </a:rPr>
              <a:t>among </a:t>
            </a:r>
            <a:r>
              <a:rPr sz="1200" spc="-20" dirty="0">
                <a:latin typeface="Calibri"/>
                <a:cs typeface="Calibri"/>
              </a:rPr>
              <a:t>1000’s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endParaRPr sz="1200" dirty="0">
              <a:latin typeface="Calibri"/>
              <a:cs typeface="Calibri"/>
            </a:endParaRPr>
          </a:p>
          <a:p>
            <a:pPr marL="974725" algn="ctr">
              <a:lnSpc>
                <a:spcPct val="100000"/>
              </a:lnSpc>
              <a:spcBef>
                <a:spcPts val="835"/>
              </a:spcBef>
            </a:pPr>
            <a:r>
              <a:rPr sz="1200" spc="-5" dirty="0">
                <a:latin typeface="Calibri"/>
                <a:cs typeface="Calibri"/>
              </a:rPr>
              <a:t>user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can </a:t>
            </a:r>
            <a:r>
              <a:rPr sz="1200" spc="-10" dirty="0">
                <a:latin typeface="Calibri"/>
                <a:cs typeface="Calibri"/>
              </a:rPr>
              <a:t>publish it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spc="-10" dirty="0">
                <a:latin typeface="Calibri"/>
                <a:cs typeface="Calibri"/>
              </a:rPr>
              <a:t>tableau </a:t>
            </a:r>
            <a:r>
              <a:rPr sz="1200" dirty="0">
                <a:latin typeface="Calibri"/>
                <a:cs typeface="Calibri"/>
              </a:rPr>
              <a:t>server </a:t>
            </a:r>
            <a:r>
              <a:rPr sz="1200" spc="-10" dirty="0">
                <a:latin typeface="Calibri"/>
                <a:cs typeface="Calibri"/>
              </a:rPr>
              <a:t>(tableau </a:t>
            </a:r>
            <a:r>
              <a:rPr sz="1200" dirty="0">
                <a:latin typeface="Calibri"/>
                <a:cs typeface="Calibri"/>
              </a:rPr>
              <a:t>server </a:t>
            </a:r>
            <a:r>
              <a:rPr sz="1200" spc="-5" dirty="0">
                <a:latin typeface="Calibri"/>
                <a:cs typeface="Calibri"/>
              </a:rPr>
              <a:t>which </a:t>
            </a:r>
            <a:r>
              <a:rPr sz="1200" spc="-10" dirty="0">
                <a:latin typeface="Calibri"/>
                <a:cs typeface="Calibri"/>
              </a:rPr>
              <a:t>looks </a:t>
            </a:r>
            <a:r>
              <a:rPr sz="1200" spc="-20" dirty="0">
                <a:latin typeface="Calibri"/>
                <a:cs typeface="Calibri"/>
              </a:rPr>
              <a:t>like </a:t>
            </a:r>
            <a:r>
              <a:rPr sz="1200" dirty="0">
                <a:latin typeface="Calibri"/>
                <a:cs typeface="Calibri"/>
              </a:rPr>
              <a:t>a web</a:t>
            </a:r>
            <a:r>
              <a:rPr sz="1200" spc="1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page).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823" y="2148852"/>
            <a:ext cx="8145526" cy="84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4861" y="2151075"/>
            <a:ext cx="5991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Tableau</a:t>
            </a:r>
            <a:r>
              <a:rPr spc="459" dirty="0"/>
              <a:t> </a:t>
            </a:r>
            <a:r>
              <a:rPr spc="260" dirty="0"/>
              <a:t>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56" y="-150727"/>
            <a:ext cx="368744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15" dirty="0" smtClean="0">
                <a:solidFill>
                  <a:srgbClr val="004A6B"/>
                </a:solidFill>
              </a:rPr>
              <a:t/>
            </a:r>
            <a:br>
              <a:rPr lang="en-US" sz="2800" spc="-15" dirty="0" smtClean="0">
                <a:solidFill>
                  <a:srgbClr val="004A6B"/>
                </a:solidFill>
              </a:rPr>
            </a:br>
            <a:r>
              <a:rPr sz="2800" spc="-15" dirty="0" smtClean="0">
                <a:solidFill>
                  <a:srgbClr val="004A6B"/>
                </a:solidFill>
              </a:rPr>
              <a:t>Why </a:t>
            </a:r>
            <a:r>
              <a:rPr sz="2800" spc="-5" dirty="0">
                <a:solidFill>
                  <a:srgbClr val="004A6B"/>
                </a:solidFill>
              </a:rPr>
              <a:t>Data Visualization</a:t>
            </a:r>
            <a:r>
              <a:rPr sz="2800" spc="-105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?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44804" y="1474088"/>
            <a:ext cx="4992370" cy="161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10" dirty="0">
                <a:latin typeface="Calibri"/>
                <a:cs typeface="Calibri"/>
              </a:rPr>
              <a:t>Visualization allows </a:t>
            </a:r>
            <a:r>
              <a:rPr sz="1500" b="1" dirty="0">
                <a:latin typeface="Calibri"/>
                <a:cs typeface="Calibri"/>
              </a:rPr>
              <a:t>visual access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5" dirty="0">
                <a:latin typeface="Calibri"/>
                <a:cs typeface="Calibri"/>
              </a:rPr>
              <a:t>huge amounts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b="1" spc="-10" dirty="0">
                <a:latin typeface="Calibri"/>
                <a:cs typeface="Calibri"/>
              </a:rPr>
              <a:t>data</a:t>
            </a:r>
            <a:r>
              <a:rPr sz="1500" b="1" spc="-8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in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500" spc="-5" dirty="0">
                <a:latin typeface="Calibri"/>
                <a:cs typeface="Calibri"/>
              </a:rPr>
              <a:t>easily </a:t>
            </a:r>
            <a:r>
              <a:rPr sz="1500" spc="-10" dirty="0">
                <a:latin typeface="Calibri"/>
                <a:cs typeface="Calibri"/>
              </a:rPr>
              <a:t>digestible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visuals</a:t>
            </a:r>
            <a:endParaRPr sz="1500" dirty="0">
              <a:latin typeface="Calibri"/>
              <a:cs typeface="Calibri"/>
            </a:endParaRPr>
          </a:p>
          <a:p>
            <a:pPr marL="299085" marR="123189" indent="-287020">
              <a:lnSpc>
                <a:spcPct val="189400"/>
              </a:lnSpc>
              <a:spcBef>
                <a:spcPts val="43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15" dirty="0">
                <a:latin typeface="Calibri"/>
                <a:cs typeface="Calibri"/>
              </a:rPr>
              <a:t>Well </a:t>
            </a:r>
            <a:r>
              <a:rPr sz="1500" spc="-5" dirty="0">
                <a:latin typeface="Calibri"/>
                <a:cs typeface="Calibri"/>
              </a:rPr>
              <a:t>designed </a:t>
            </a:r>
            <a:r>
              <a:rPr sz="1500" b="1" spc="-10" dirty="0">
                <a:latin typeface="Calibri"/>
                <a:cs typeface="Calibri"/>
              </a:rPr>
              <a:t>data </a:t>
            </a:r>
            <a:r>
              <a:rPr sz="1500" spc="-5" dirty="0">
                <a:latin typeface="Calibri"/>
                <a:cs typeface="Calibri"/>
              </a:rPr>
              <a:t>graphics are usually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simplest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15" dirty="0">
                <a:latin typeface="Calibri"/>
                <a:cs typeface="Calibri"/>
              </a:rPr>
              <a:t>at 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dirty="0">
                <a:latin typeface="Calibri"/>
                <a:cs typeface="Calibri"/>
              </a:rPr>
              <a:t>same </a:t>
            </a:r>
            <a:r>
              <a:rPr sz="1500" spc="-5" dirty="0">
                <a:latin typeface="Calibri"/>
                <a:cs typeface="Calibri"/>
              </a:rPr>
              <a:t>time,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most</a:t>
            </a:r>
            <a:r>
              <a:rPr sz="1500" spc="-1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powerful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4868" y="810767"/>
            <a:ext cx="4544567" cy="2764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27703" y="1444751"/>
            <a:ext cx="1255776" cy="1057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8728" y="2752344"/>
            <a:ext cx="1749552" cy="1624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4559" y="3054095"/>
            <a:ext cx="1014984" cy="1011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16167" y="1676400"/>
            <a:ext cx="999743" cy="999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1791" y="1466087"/>
            <a:ext cx="216408" cy="201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7767" y="950975"/>
            <a:ext cx="426720" cy="502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5751" y="3194303"/>
            <a:ext cx="441960" cy="234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576" y="3462527"/>
            <a:ext cx="1389888" cy="286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600" y="1133855"/>
            <a:ext cx="637032" cy="329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0808" y="1624583"/>
            <a:ext cx="880872" cy="1249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6488" y="1877567"/>
            <a:ext cx="417575" cy="2072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367" y="2523744"/>
            <a:ext cx="411480" cy="1767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3480" y="2203703"/>
            <a:ext cx="728471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616" y="3227831"/>
            <a:ext cx="661416" cy="1645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8216" y="1905000"/>
            <a:ext cx="560832" cy="161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4100" y="803147"/>
            <a:ext cx="274320" cy="3459479"/>
          </a:xfrm>
          <a:custGeom>
            <a:avLst/>
            <a:gdLst/>
            <a:ahLst/>
            <a:cxnLst/>
            <a:rect l="l" t="t" r="r" b="b"/>
            <a:pathLst>
              <a:path w="274319" h="3459479">
                <a:moveTo>
                  <a:pt x="0" y="0"/>
                </a:moveTo>
                <a:lnTo>
                  <a:pt x="69200" y="26100"/>
                </a:lnTo>
                <a:lnTo>
                  <a:pt x="96964" y="55991"/>
                </a:lnTo>
                <a:lnTo>
                  <a:pt x="118420" y="94676"/>
                </a:lnTo>
                <a:lnTo>
                  <a:pt x="132256" y="140332"/>
                </a:lnTo>
                <a:lnTo>
                  <a:pt x="137160" y="191135"/>
                </a:lnTo>
                <a:lnTo>
                  <a:pt x="137160" y="1538605"/>
                </a:lnTo>
                <a:lnTo>
                  <a:pt x="142063" y="1589407"/>
                </a:lnTo>
                <a:lnTo>
                  <a:pt x="155899" y="1635063"/>
                </a:lnTo>
                <a:lnTo>
                  <a:pt x="177355" y="1673748"/>
                </a:lnTo>
                <a:lnTo>
                  <a:pt x="205119" y="1703639"/>
                </a:lnTo>
                <a:lnTo>
                  <a:pt x="274319" y="1729739"/>
                </a:lnTo>
                <a:lnTo>
                  <a:pt x="237878" y="1736569"/>
                </a:lnTo>
                <a:lnTo>
                  <a:pt x="177355" y="1785731"/>
                </a:lnTo>
                <a:lnTo>
                  <a:pt x="155899" y="1824416"/>
                </a:lnTo>
                <a:lnTo>
                  <a:pt x="142063" y="1870072"/>
                </a:lnTo>
                <a:lnTo>
                  <a:pt x="137160" y="1920875"/>
                </a:lnTo>
                <a:lnTo>
                  <a:pt x="137160" y="3268383"/>
                </a:lnTo>
                <a:lnTo>
                  <a:pt x="132256" y="3319183"/>
                </a:lnTo>
                <a:lnTo>
                  <a:pt x="118420" y="3364832"/>
                </a:lnTo>
                <a:lnTo>
                  <a:pt x="96964" y="3403507"/>
                </a:lnTo>
                <a:lnTo>
                  <a:pt x="69200" y="3433389"/>
                </a:lnTo>
                <a:lnTo>
                  <a:pt x="36441" y="3452653"/>
                </a:lnTo>
                <a:lnTo>
                  <a:pt x="0" y="34594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0888" y="3877055"/>
            <a:ext cx="301751" cy="298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6103" y="856487"/>
            <a:ext cx="454151" cy="518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1119" y="3858767"/>
            <a:ext cx="323088" cy="3017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3167" y="3843527"/>
            <a:ext cx="259080" cy="3322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5164" y="1043050"/>
            <a:ext cx="1092835" cy="76200"/>
          </a:xfrm>
          <a:custGeom>
            <a:avLst/>
            <a:gdLst/>
            <a:ahLst/>
            <a:cxnLst/>
            <a:rect l="l" t="t" r="r" b="b"/>
            <a:pathLst>
              <a:path w="1092835" h="76200">
                <a:moveTo>
                  <a:pt x="50800" y="39243"/>
                </a:moveTo>
                <a:lnTo>
                  <a:pt x="0" y="39624"/>
                </a:lnTo>
                <a:lnTo>
                  <a:pt x="0" y="52324"/>
                </a:lnTo>
                <a:lnTo>
                  <a:pt x="50800" y="51943"/>
                </a:lnTo>
                <a:lnTo>
                  <a:pt x="50800" y="39243"/>
                </a:lnTo>
                <a:close/>
              </a:path>
              <a:path w="1092835" h="76200">
                <a:moveTo>
                  <a:pt x="139700" y="38481"/>
                </a:moveTo>
                <a:lnTo>
                  <a:pt x="88900" y="38862"/>
                </a:lnTo>
                <a:lnTo>
                  <a:pt x="88900" y="51562"/>
                </a:lnTo>
                <a:lnTo>
                  <a:pt x="139700" y="51181"/>
                </a:lnTo>
                <a:lnTo>
                  <a:pt x="139700" y="38481"/>
                </a:lnTo>
                <a:close/>
              </a:path>
              <a:path w="1092835" h="76200">
                <a:moveTo>
                  <a:pt x="228600" y="37846"/>
                </a:moveTo>
                <a:lnTo>
                  <a:pt x="177800" y="38226"/>
                </a:lnTo>
                <a:lnTo>
                  <a:pt x="177800" y="50926"/>
                </a:lnTo>
                <a:lnTo>
                  <a:pt x="228600" y="50546"/>
                </a:lnTo>
                <a:lnTo>
                  <a:pt x="228600" y="37846"/>
                </a:lnTo>
                <a:close/>
              </a:path>
              <a:path w="1092835" h="76200">
                <a:moveTo>
                  <a:pt x="317500" y="37084"/>
                </a:moveTo>
                <a:lnTo>
                  <a:pt x="266700" y="37592"/>
                </a:lnTo>
                <a:lnTo>
                  <a:pt x="266700" y="50292"/>
                </a:lnTo>
                <a:lnTo>
                  <a:pt x="317500" y="49784"/>
                </a:lnTo>
                <a:lnTo>
                  <a:pt x="317500" y="37084"/>
                </a:lnTo>
                <a:close/>
              </a:path>
              <a:path w="1092835" h="76200">
                <a:moveTo>
                  <a:pt x="406400" y="36449"/>
                </a:moveTo>
                <a:lnTo>
                  <a:pt x="355600" y="36830"/>
                </a:lnTo>
                <a:lnTo>
                  <a:pt x="355600" y="49530"/>
                </a:lnTo>
                <a:lnTo>
                  <a:pt x="406400" y="49149"/>
                </a:lnTo>
                <a:lnTo>
                  <a:pt x="406400" y="36449"/>
                </a:lnTo>
                <a:close/>
              </a:path>
              <a:path w="1092835" h="76200">
                <a:moveTo>
                  <a:pt x="495173" y="35813"/>
                </a:moveTo>
                <a:lnTo>
                  <a:pt x="444373" y="36195"/>
                </a:lnTo>
                <a:lnTo>
                  <a:pt x="444500" y="48895"/>
                </a:lnTo>
                <a:lnTo>
                  <a:pt x="495300" y="48513"/>
                </a:lnTo>
                <a:lnTo>
                  <a:pt x="495173" y="35813"/>
                </a:lnTo>
                <a:close/>
              </a:path>
              <a:path w="1092835" h="76200">
                <a:moveTo>
                  <a:pt x="584073" y="35051"/>
                </a:moveTo>
                <a:lnTo>
                  <a:pt x="533273" y="35433"/>
                </a:lnTo>
                <a:lnTo>
                  <a:pt x="533400" y="48133"/>
                </a:lnTo>
                <a:lnTo>
                  <a:pt x="584200" y="47751"/>
                </a:lnTo>
                <a:lnTo>
                  <a:pt x="584073" y="35051"/>
                </a:lnTo>
                <a:close/>
              </a:path>
              <a:path w="1092835" h="76200">
                <a:moveTo>
                  <a:pt x="672973" y="34417"/>
                </a:moveTo>
                <a:lnTo>
                  <a:pt x="622173" y="34798"/>
                </a:lnTo>
                <a:lnTo>
                  <a:pt x="622300" y="47498"/>
                </a:lnTo>
                <a:lnTo>
                  <a:pt x="673100" y="47117"/>
                </a:lnTo>
                <a:lnTo>
                  <a:pt x="672973" y="34417"/>
                </a:lnTo>
                <a:close/>
              </a:path>
              <a:path w="1092835" h="76200">
                <a:moveTo>
                  <a:pt x="761873" y="33655"/>
                </a:moveTo>
                <a:lnTo>
                  <a:pt x="711073" y="34036"/>
                </a:lnTo>
                <a:lnTo>
                  <a:pt x="711200" y="46736"/>
                </a:lnTo>
                <a:lnTo>
                  <a:pt x="762000" y="46355"/>
                </a:lnTo>
                <a:lnTo>
                  <a:pt x="761873" y="33655"/>
                </a:lnTo>
                <a:close/>
              </a:path>
              <a:path w="1092835" h="76200">
                <a:moveTo>
                  <a:pt x="850773" y="33020"/>
                </a:moveTo>
                <a:lnTo>
                  <a:pt x="799973" y="33400"/>
                </a:lnTo>
                <a:lnTo>
                  <a:pt x="800100" y="46100"/>
                </a:lnTo>
                <a:lnTo>
                  <a:pt x="850900" y="45720"/>
                </a:lnTo>
                <a:lnTo>
                  <a:pt x="850773" y="33020"/>
                </a:lnTo>
                <a:close/>
              </a:path>
              <a:path w="1092835" h="76200">
                <a:moveTo>
                  <a:pt x="939673" y="32258"/>
                </a:moveTo>
                <a:lnTo>
                  <a:pt x="888873" y="32638"/>
                </a:lnTo>
                <a:lnTo>
                  <a:pt x="889000" y="45338"/>
                </a:lnTo>
                <a:lnTo>
                  <a:pt x="939800" y="44958"/>
                </a:lnTo>
                <a:lnTo>
                  <a:pt x="939673" y="32258"/>
                </a:lnTo>
                <a:close/>
              </a:path>
              <a:path w="1092835" h="76200">
                <a:moveTo>
                  <a:pt x="1080512" y="31623"/>
                </a:moveTo>
                <a:lnTo>
                  <a:pt x="1028573" y="31623"/>
                </a:lnTo>
                <a:lnTo>
                  <a:pt x="1028700" y="44323"/>
                </a:lnTo>
                <a:lnTo>
                  <a:pt x="1016243" y="44416"/>
                </a:lnTo>
                <a:lnTo>
                  <a:pt x="1016508" y="76200"/>
                </a:lnTo>
                <a:lnTo>
                  <a:pt x="1092453" y="37464"/>
                </a:lnTo>
                <a:lnTo>
                  <a:pt x="1080512" y="31623"/>
                </a:lnTo>
                <a:close/>
              </a:path>
              <a:path w="1092835" h="76200">
                <a:moveTo>
                  <a:pt x="1016137" y="31716"/>
                </a:moveTo>
                <a:lnTo>
                  <a:pt x="977773" y="32003"/>
                </a:lnTo>
                <a:lnTo>
                  <a:pt x="977900" y="44703"/>
                </a:lnTo>
                <a:lnTo>
                  <a:pt x="1016243" y="44416"/>
                </a:lnTo>
                <a:lnTo>
                  <a:pt x="1016137" y="31716"/>
                </a:lnTo>
                <a:close/>
              </a:path>
              <a:path w="1092835" h="76200">
                <a:moveTo>
                  <a:pt x="1028573" y="31623"/>
                </a:moveTo>
                <a:lnTo>
                  <a:pt x="1016137" y="31716"/>
                </a:lnTo>
                <a:lnTo>
                  <a:pt x="1016243" y="44416"/>
                </a:lnTo>
                <a:lnTo>
                  <a:pt x="1028700" y="44323"/>
                </a:lnTo>
                <a:lnTo>
                  <a:pt x="1028573" y="31623"/>
                </a:lnTo>
                <a:close/>
              </a:path>
              <a:path w="1092835" h="76200">
                <a:moveTo>
                  <a:pt x="1015873" y="0"/>
                </a:moveTo>
                <a:lnTo>
                  <a:pt x="1016137" y="31716"/>
                </a:lnTo>
                <a:lnTo>
                  <a:pt x="1080512" y="31623"/>
                </a:lnTo>
                <a:lnTo>
                  <a:pt x="1015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24400" y="896111"/>
            <a:ext cx="505968" cy="438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0684" y="882395"/>
            <a:ext cx="533400" cy="466725"/>
          </a:xfrm>
          <a:custGeom>
            <a:avLst/>
            <a:gdLst/>
            <a:ahLst/>
            <a:cxnLst/>
            <a:rect l="l" t="t" r="r" b="b"/>
            <a:pathLst>
              <a:path w="533400" h="466725">
                <a:moveTo>
                  <a:pt x="0" y="466343"/>
                </a:moveTo>
                <a:lnTo>
                  <a:pt x="533400" y="466343"/>
                </a:lnTo>
                <a:lnTo>
                  <a:pt x="533400" y="0"/>
                </a:lnTo>
                <a:lnTo>
                  <a:pt x="0" y="0"/>
                </a:lnTo>
                <a:lnTo>
                  <a:pt x="0" y="466343"/>
                </a:lnTo>
                <a:close/>
              </a:path>
            </a:pathLst>
          </a:custGeom>
          <a:ln w="27432">
            <a:solidFill>
              <a:srgbClr val="CE6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46020" y="1893316"/>
            <a:ext cx="1571625" cy="85725"/>
          </a:xfrm>
          <a:custGeom>
            <a:avLst/>
            <a:gdLst/>
            <a:ahLst/>
            <a:cxnLst/>
            <a:rect l="l" t="t" r="r" b="b"/>
            <a:pathLst>
              <a:path w="1571625" h="85725">
                <a:moveTo>
                  <a:pt x="75946" y="9398"/>
                </a:moveTo>
                <a:lnTo>
                  <a:pt x="0" y="48006"/>
                </a:lnTo>
                <a:lnTo>
                  <a:pt x="76454" y="85598"/>
                </a:lnTo>
                <a:lnTo>
                  <a:pt x="76242" y="53848"/>
                </a:lnTo>
                <a:lnTo>
                  <a:pt x="63500" y="53848"/>
                </a:lnTo>
                <a:lnTo>
                  <a:pt x="63500" y="41148"/>
                </a:lnTo>
                <a:lnTo>
                  <a:pt x="76157" y="41084"/>
                </a:lnTo>
                <a:lnTo>
                  <a:pt x="75946" y="9398"/>
                </a:lnTo>
                <a:close/>
              </a:path>
              <a:path w="1571625" h="85725">
                <a:moveTo>
                  <a:pt x="76157" y="41084"/>
                </a:moveTo>
                <a:lnTo>
                  <a:pt x="63500" y="41148"/>
                </a:lnTo>
                <a:lnTo>
                  <a:pt x="63500" y="53848"/>
                </a:lnTo>
                <a:lnTo>
                  <a:pt x="76241" y="53784"/>
                </a:lnTo>
                <a:lnTo>
                  <a:pt x="76157" y="41084"/>
                </a:lnTo>
                <a:close/>
              </a:path>
              <a:path w="1571625" h="85725">
                <a:moveTo>
                  <a:pt x="76241" y="53784"/>
                </a:moveTo>
                <a:lnTo>
                  <a:pt x="63500" y="53848"/>
                </a:lnTo>
                <a:lnTo>
                  <a:pt x="76242" y="53848"/>
                </a:lnTo>
                <a:close/>
              </a:path>
              <a:path w="1571625" h="85725">
                <a:moveTo>
                  <a:pt x="114300" y="40894"/>
                </a:moveTo>
                <a:lnTo>
                  <a:pt x="76157" y="41084"/>
                </a:lnTo>
                <a:lnTo>
                  <a:pt x="76241" y="53784"/>
                </a:lnTo>
                <a:lnTo>
                  <a:pt x="114300" y="53594"/>
                </a:lnTo>
                <a:lnTo>
                  <a:pt x="114300" y="40894"/>
                </a:lnTo>
                <a:close/>
              </a:path>
              <a:path w="1571625" h="85725">
                <a:moveTo>
                  <a:pt x="203200" y="40259"/>
                </a:moveTo>
                <a:lnTo>
                  <a:pt x="152400" y="40640"/>
                </a:lnTo>
                <a:lnTo>
                  <a:pt x="152400" y="53340"/>
                </a:lnTo>
                <a:lnTo>
                  <a:pt x="203200" y="52959"/>
                </a:lnTo>
                <a:lnTo>
                  <a:pt x="203200" y="40259"/>
                </a:lnTo>
                <a:close/>
              </a:path>
              <a:path w="1571625" h="85725">
                <a:moveTo>
                  <a:pt x="292100" y="39751"/>
                </a:moveTo>
                <a:lnTo>
                  <a:pt x="241300" y="40005"/>
                </a:lnTo>
                <a:lnTo>
                  <a:pt x="241300" y="52705"/>
                </a:lnTo>
                <a:lnTo>
                  <a:pt x="292100" y="52451"/>
                </a:lnTo>
                <a:lnTo>
                  <a:pt x="292100" y="39751"/>
                </a:lnTo>
                <a:close/>
              </a:path>
              <a:path w="1571625" h="85725">
                <a:moveTo>
                  <a:pt x="381000" y="39116"/>
                </a:moveTo>
                <a:lnTo>
                  <a:pt x="330200" y="39497"/>
                </a:lnTo>
                <a:lnTo>
                  <a:pt x="330200" y="52197"/>
                </a:lnTo>
                <a:lnTo>
                  <a:pt x="381000" y="51816"/>
                </a:lnTo>
                <a:lnTo>
                  <a:pt x="381000" y="39116"/>
                </a:lnTo>
                <a:close/>
              </a:path>
              <a:path w="1571625" h="85725">
                <a:moveTo>
                  <a:pt x="469900" y="38481"/>
                </a:moveTo>
                <a:lnTo>
                  <a:pt x="419100" y="38862"/>
                </a:lnTo>
                <a:lnTo>
                  <a:pt x="419100" y="51562"/>
                </a:lnTo>
                <a:lnTo>
                  <a:pt x="469900" y="51181"/>
                </a:lnTo>
                <a:lnTo>
                  <a:pt x="469900" y="38481"/>
                </a:lnTo>
                <a:close/>
              </a:path>
              <a:path w="1571625" h="85725">
                <a:moveTo>
                  <a:pt x="558800" y="37973"/>
                </a:moveTo>
                <a:lnTo>
                  <a:pt x="508000" y="38227"/>
                </a:lnTo>
                <a:lnTo>
                  <a:pt x="508000" y="50927"/>
                </a:lnTo>
                <a:lnTo>
                  <a:pt x="558800" y="50673"/>
                </a:lnTo>
                <a:lnTo>
                  <a:pt x="558800" y="37973"/>
                </a:lnTo>
                <a:close/>
              </a:path>
              <a:path w="1571625" h="85725">
                <a:moveTo>
                  <a:pt x="647700" y="37338"/>
                </a:moveTo>
                <a:lnTo>
                  <a:pt x="596900" y="37719"/>
                </a:lnTo>
                <a:lnTo>
                  <a:pt x="596900" y="50419"/>
                </a:lnTo>
                <a:lnTo>
                  <a:pt x="647700" y="50038"/>
                </a:lnTo>
                <a:lnTo>
                  <a:pt x="647700" y="37338"/>
                </a:lnTo>
                <a:close/>
              </a:path>
              <a:path w="1571625" h="85725">
                <a:moveTo>
                  <a:pt x="736600" y="36703"/>
                </a:moveTo>
                <a:lnTo>
                  <a:pt x="685800" y="37084"/>
                </a:lnTo>
                <a:lnTo>
                  <a:pt x="685800" y="49784"/>
                </a:lnTo>
                <a:lnTo>
                  <a:pt x="736600" y="49403"/>
                </a:lnTo>
                <a:lnTo>
                  <a:pt x="736600" y="36703"/>
                </a:lnTo>
                <a:close/>
              </a:path>
              <a:path w="1571625" h="85725">
                <a:moveTo>
                  <a:pt x="825500" y="36195"/>
                </a:moveTo>
                <a:lnTo>
                  <a:pt x="774700" y="36449"/>
                </a:lnTo>
                <a:lnTo>
                  <a:pt x="774700" y="49149"/>
                </a:lnTo>
                <a:lnTo>
                  <a:pt x="825500" y="48895"/>
                </a:lnTo>
                <a:lnTo>
                  <a:pt x="825500" y="36195"/>
                </a:lnTo>
                <a:close/>
              </a:path>
              <a:path w="1571625" h="85725">
                <a:moveTo>
                  <a:pt x="914400" y="35560"/>
                </a:moveTo>
                <a:lnTo>
                  <a:pt x="863600" y="35941"/>
                </a:lnTo>
                <a:lnTo>
                  <a:pt x="863600" y="48641"/>
                </a:lnTo>
                <a:lnTo>
                  <a:pt x="914400" y="48260"/>
                </a:lnTo>
                <a:lnTo>
                  <a:pt x="914400" y="35560"/>
                </a:lnTo>
                <a:close/>
              </a:path>
              <a:path w="1571625" h="85725">
                <a:moveTo>
                  <a:pt x="1003172" y="35052"/>
                </a:moveTo>
                <a:lnTo>
                  <a:pt x="952500" y="35306"/>
                </a:lnTo>
                <a:lnTo>
                  <a:pt x="952500" y="48006"/>
                </a:lnTo>
                <a:lnTo>
                  <a:pt x="1003300" y="47752"/>
                </a:lnTo>
                <a:lnTo>
                  <a:pt x="1003172" y="35052"/>
                </a:lnTo>
                <a:close/>
              </a:path>
              <a:path w="1571625" h="85725">
                <a:moveTo>
                  <a:pt x="1092072" y="34417"/>
                </a:moveTo>
                <a:lnTo>
                  <a:pt x="1041272" y="34798"/>
                </a:lnTo>
                <a:lnTo>
                  <a:pt x="1041400" y="47498"/>
                </a:lnTo>
                <a:lnTo>
                  <a:pt x="1092200" y="47117"/>
                </a:lnTo>
                <a:lnTo>
                  <a:pt x="1092072" y="34417"/>
                </a:lnTo>
                <a:close/>
              </a:path>
              <a:path w="1571625" h="85725">
                <a:moveTo>
                  <a:pt x="1180972" y="33782"/>
                </a:moveTo>
                <a:lnTo>
                  <a:pt x="1130172" y="34163"/>
                </a:lnTo>
                <a:lnTo>
                  <a:pt x="1130300" y="46863"/>
                </a:lnTo>
                <a:lnTo>
                  <a:pt x="1181100" y="46482"/>
                </a:lnTo>
                <a:lnTo>
                  <a:pt x="1180972" y="33782"/>
                </a:lnTo>
                <a:close/>
              </a:path>
              <a:path w="1571625" h="85725">
                <a:moveTo>
                  <a:pt x="1269872" y="33274"/>
                </a:moveTo>
                <a:lnTo>
                  <a:pt x="1219072" y="33528"/>
                </a:lnTo>
                <a:lnTo>
                  <a:pt x="1219200" y="46228"/>
                </a:lnTo>
                <a:lnTo>
                  <a:pt x="1270000" y="45974"/>
                </a:lnTo>
                <a:lnTo>
                  <a:pt x="1269872" y="33274"/>
                </a:lnTo>
                <a:close/>
              </a:path>
              <a:path w="1571625" h="85725">
                <a:moveTo>
                  <a:pt x="1358772" y="32639"/>
                </a:moveTo>
                <a:lnTo>
                  <a:pt x="1307972" y="33020"/>
                </a:lnTo>
                <a:lnTo>
                  <a:pt x="1308100" y="45720"/>
                </a:lnTo>
                <a:lnTo>
                  <a:pt x="1358900" y="45339"/>
                </a:lnTo>
                <a:lnTo>
                  <a:pt x="1358772" y="32639"/>
                </a:lnTo>
                <a:close/>
              </a:path>
              <a:path w="1571625" h="85725">
                <a:moveTo>
                  <a:pt x="1447672" y="32004"/>
                </a:moveTo>
                <a:lnTo>
                  <a:pt x="1396872" y="32385"/>
                </a:lnTo>
                <a:lnTo>
                  <a:pt x="1397000" y="45085"/>
                </a:lnTo>
                <a:lnTo>
                  <a:pt x="1447800" y="44704"/>
                </a:lnTo>
                <a:lnTo>
                  <a:pt x="1447672" y="32004"/>
                </a:lnTo>
                <a:close/>
              </a:path>
              <a:path w="1571625" h="85725">
                <a:moveTo>
                  <a:pt x="1559104" y="31623"/>
                </a:moveTo>
                <a:lnTo>
                  <a:pt x="1507744" y="31623"/>
                </a:lnTo>
                <a:lnTo>
                  <a:pt x="1507744" y="44323"/>
                </a:lnTo>
                <a:lnTo>
                  <a:pt x="1495085" y="44396"/>
                </a:lnTo>
                <a:lnTo>
                  <a:pt x="1495297" y="76200"/>
                </a:lnTo>
                <a:lnTo>
                  <a:pt x="1571244" y="37592"/>
                </a:lnTo>
                <a:lnTo>
                  <a:pt x="1559104" y="31623"/>
                </a:lnTo>
                <a:close/>
              </a:path>
              <a:path w="1571625" h="85725">
                <a:moveTo>
                  <a:pt x="1495001" y="31696"/>
                </a:moveTo>
                <a:lnTo>
                  <a:pt x="1485772" y="31750"/>
                </a:lnTo>
                <a:lnTo>
                  <a:pt x="1485900" y="44450"/>
                </a:lnTo>
                <a:lnTo>
                  <a:pt x="1495085" y="44396"/>
                </a:lnTo>
                <a:lnTo>
                  <a:pt x="1495001" y="31696"/>
                </a:lnTo>
                <a:close/>
              </a:path>
              <a:path w="1571625" h="85725">
                <a:moveTo>
                  <a:pt x="1507744" y="31623"/>
                </a:moveTo>
                <a:lnTo>
                  <a:pt x="1495001" y="31696"/>
                </a:lnTo>
                <a:lnTo>
                  <a:pt x="1495085" y="44396"/>
                </a:lnTo>
                <a:lnTo>
                  <a:pt x="1507744" y="44323"/>
                </a:lnTo>
                <a:lnTo>
                  <a:pt x="1507744" y="31623"/>
                </a:lnTo>
                <a:close/>
              </a:path>
              <a:path w="1571625" h="85725">
                <a:moveTo>
                  <a:pt x="1494790" y="0"/>
                </a:moveTo>
                <a:lnTo>
                  <a:pt x="1495001" y="31696"/>
                </a:lnTo>
                <a:lnTo>
                  <a:pt x="1559104" y="31623"/>
                </a:lnTo>
                <a:lnTo>
                  <a:pt x="1494790" y="0"/>
                </a:lnTo>
                <a:close/>
              </a:path>
            </a:pathLst>
          </a:custGeom>
          <a:solidFill>
            <a:srgbClr val="CA2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93820" y="1138427"/>
            <a:ext cx="316865" cy="304165"/>
          </a:xfrm>
          <a:custGeom>
            <a:avLst/>
            <a:gdLst/>
            <a:ahLst/>
            <a:cxnLst/>
            <a:rect l="l" t="t" r="r" b="b"/>
            <a:pathLst>
              <a:path w="316864" h="304165">
                <a:moveTo>
                  <a:pt x="59378" y="48201"/>
                </a:moveTo>
                <a:lnTo>
                  <a:pt x="50604" y="57334"/>
                </a:lnTo>
                <a:lnTo>
                  <a:pt x="78104" y="83693"/>
                </a:lnTo>
                <a:lnTo>
                  <a:pt x="86867" y="74549"/>
                </a:lnTo>
                <a:lnTo>
                  <a:pt x="59378" y="48201"/>
                </a:lnTo>
                <a:close/>
              </a:path>
              <a:path w="316864" h="304165">
                <a:moveTo>
                  <a:pt x="0" y="0"/>
                </a:moveTo>
                <a:lnTo>
                  <a:pt x="28575" y="80263"/>
                </a:lnTo>
                <a:lnTo>
                  <a:pt x="50604" y="57334"/>
                </a:lnTo>
                <a:lnTo>
                  <a:pt x="41401" y="48513"/>
                </a:lnTo>
                <a:lnTo>
                  <a:pt x="50164" y="39370"/>
                </a:lnTo>
                <a:lnTo>
                  <a:pt x="67863" y="39370"/>
                </a:lnTo>
                <a:lnTo>
                  <a:pt x="81406" y="25273"/>
                </a:lnTo>
                <a:lnTo>
                  <a:pt x="0" y="0"/>
                </a:lnTo>
                <a:close/>
              </a:path>
              <a:path w="316864" h="304165">
                <a:moveTo>
                  <a:pt x="50164" y="39370"/>
                </a:moveTo>
                <a:lnTo>
                  <a:pt x="41401" y="48513"/>
                </a:lnTo>
                <a:lnTo>
                  <a:pt x="50604" y="57334"/>
                </a:lnTo>
                <a:lnTo>
                  <a:pt x="59378" y="48201"/>
                </a:lnTo>
                <a:lnTo>
                  <a:pt x="50164" y="39370"/>
                </a:lnTo>
                <a:close/>
              </a:path>
              <a:path w="316864" h="304165">
                <a:moveTo>
                  <a:pt x="67863" y="39370"/>
                </a:moveTo>
                <a:lnTo>
                  <a:pt x="50164" y="39370"/>
                </a:lnTo>
                <a:lnTo>
                  <a:pt x="59378" y="48201"/>
                </a:lnTo>
                <a:lnTo>
                  <a:pt x="67863" y="39370"/>
                </a:lnTo>
                <a:close/>
              </a:path>
              <a:path w="316864" h="304165">
                <a:moveTo>
                  <a:pt x="114426" y="100837"/>
                </a:moveTo>
                <a:lnTo>
                  <a:pt x="105663" y="110109"/>
                </a:lnTo>
                <a:lnTo>
                  <a:pt x="142239" y="145161"/>
                </a:lnTo>
                <a:lnTo>
                  <a:pt x="151002" y="136017"/>
                </a:lnTo>
                <a:lnTo>
                  <a:pt x="114426" y="100837"/>
                </a:lnTo>
                <a:close/>
              </a:path>
              <a:path w="316864" h="304165">
                <a:moveTo>
                  <a:pt x="178562" y="162433"/>
                </a:moveTo>
                <a:lnTo>
                  <a:pt x="169799" y="171576"/>
                </a:lnTo>
                <a:lnTo>
                  <a:pt x="206501" y="206756"/>
                </a:lnTo>
                <a:lnTo>
                  <a:pt x="215264" y="197612"/>
                </a:lnTo>
                <a:lnTo>
                  <a:pt x="178562" y="162433"/>
                </a:lnTo>
                <a:close/>
              </a:path>
              <a:path w="316864" h="304165">
                <a:moveTo>
                  <a:pt x="257264" y="255499"/>
                </a:moveTo>
                <a:lnTo>
                  <a:pt x="235330" y="278384"/>
                </a:lnTo>
                <a:lnTo>
                  <a:pt x="316610" y="303657"/>
                </a:lnTo>
                <a:lnTo>
                  <a:pt x="302594" y="264287"/>
                </a:lnTo>
                <a:lnTo>
                  <a:pt x="266445" y="264287"/>
                </a:lnTo>
                <a:lnTo>
                  <a:pt x="257264" y="255499"/>
                </a:lnTo>
                <a:close/>
              </a:path>
              <a:path w="316864" h="304165">
                <a:moveTo>
                  <a:pt x="266045" y="246337"/>
                </a:moveTo>
                <a:lnTo>
                  <a:pt x="257264" y="255499"/>
                </a:lnTo>
                <a:lnTo>
                  <a:pt x="266445" y="264287"/>
                </a:lnTo>
                <a:lnTo>
                  <a:pt x="275208" y="255143"/>
                </a:lnTo>
                <a:lnTo>
                  <a:pt x="266045" y="246337"/>
                </a:lnTo>
                <a:close/>
              </a:path>
              <a:path w="316864" h="304165">
                <a:moveTo>
                  <a:pt x="288035" y="223393"/>
                </a:moveTo>
                <a:lnTo>
                  <a:pt x="266045" y="246337"/>
                </a:lnTo>
                <a:lnTo>
                  <a:pt x="275208" y="255143"/>
                </a:lnTo>
                <a:lnTo>
                  <a:pt x="266445" y="264287"/>
                </a:lnTo>
                <a:lnTo>
                  <a:pt x="302594" y="264287"/>
                </a:lnTo>
                <a:lnTo>
                  <a:pt x="288035" y="223393"/>
                </a:lnTo>
                <a:close/>
              </a:path>
              <a:path w="316864" h="304165">
                <a:moveTo>
                  <a:pt x="242696" y="223900"/>
                </a:moveTo>
                <a:lnTo>
                  <a:pt x="233933" y="233172"/>
                </a:lnTo>
                <a:lnTo>
                  <a:pt x="257264" y="255499"/>
                </a:lnTo>
                <a:lnTo>
                  <a:pt x="266045" y="246337"/>
                </a:lnTo>
                <a:lnTo>
                  <a:pt x="242696" y="2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31891" y="1079626"/>
            <a:ext cx="937260" cy="76200"/>
          </a:xfrm>
          <a:custGeom>
            <a:avLst/>
            <a:gdLst/>
            <a:ahLst/>
            <a:cxnLst/>
            <a:rect l="l" t="t" r="r" b="b"/>
            <a:pathLst>
              <a:path w="937260" h="76200">
                <a:moveTo>
                  <a:pt x="50800" y="31114"/>
                </a:moveTo>
                <a:lnTo>
                  <a:pt x="0" y="31114"/>
                </a:lnTo>
                <a:lnTo>
                  <a:pt x="0" y="43814"/>
                </a:lnTo>
                <a:lnTo>
                  <a:pt x="50800" y="43814"/>
                </a:lnTo>
                <a:lnTo>
                  <a:pt x="50800" y="31114"/>
                </a:lnTo>
                <a:close/>
              </a:path>
              <a:path w="937260" h="76200">
                <a:moveTo>
                  <a:pt x="139700" y="31242"/>
                </a:moveTo>
                <a:lnTo>
                  <a:pt x="88900" y="31242"/>
                </a:lnTo>
                <a:lnTo>
                  <a:pt x="88900" y="43942"/>
                </a:lnTo>
                <a:lnTo>
                  <a:pt x="139700" y="43942"/>
                </a:lnTo>
                <a:lnTo>
                  <a:pt x="139700" y="31242"/>
                </a:lnTo>
                <a:close/>
              </a:path>
              <a:path w="937260" h="76200">
                <a:moveTo>
                  <a:pt x="228600" y="31242"/>
                </a:moveTo>
                <a:lnTo>
                  <a:pt x="177800" y="31242"/>
                </a:lnTo>
                <a:lnTo>
                  <a:pt x="177800" y="43942"/>
                </a:lnTo>
                <a:lnTo>
                  <a:pt x="228600" y="43942"/>
                </a:lnTo>
                <a:lnTo>
                  <a:pt x="228600" y="31242"/>
                </a:lnTo>
                <a:close/>
              </a:path>
              <a:path w="937260" h="76200">
                <a:moveTo>
                  <a:pt x="317500" y="31369"/>
                </a:moveTo>
                <a:lnTo>
                  <a:pt x="266700" y="31369"/>
                </a:lnTo>
                <a:lnTo>
                  <a:pt x="266700" y="44069"/>
                </a:lnTo>
                <a:lnTo>
                  <a:pt x="317500" y="44069"/>
                </a:lnTo>
                <a:lnTo>
                  <a:pt x="317500" y="31369"/>
                </a:lnTo>
                <a:close/>
              </a:path>
              <a:path w="937260" h="76200">
                <a:moveTo>
                  <a:pt x="355600" y="31369"/>
                </a:moveTo>
                <a:lnTo>
                  <a:pt x="355600" y="44069"/>
                </a:lnTo>
                <a:lnTo>
                  <a:pt x="406400" y="44196"/>
                </a:lnTo>
                <a:lnTo>
                  <a:pt x="406400" y="31496"/>
                </a:lnTo>
                <a:lnTo>
                  <a:pt x="355600" y="31369"/>
                </a:lnTo>
                <a:close/>
              </a:path>
              <a:path w="937260" h="76200">
                <a:moveTo>
                  <a:pt x="495300" y="31496"/>
                </a:moveTo>
                <a:lnTo>
                  <a:pt x="444500" y="31496"/>
                </a:lnTo>
                <a:lnTo>
                  <a:pt x="444500" y="44196"/>
                </a:lnTo>
                <a:lnTo>
                  <a:pt x="495300" y="44196"/>
                </a:lnTo>
                <a:lnTo>
                  <a:pt x="495300" y="31496"/>
                </a:lnTo>
                <a:close/>
              </a:path>
              <a:path w="937260" h="76200">
                <a:moveTo>
                  <a:pt x="533400" y="31496"/>
                </a:moveTo>
                <a:lnTo>
                  <a:pt x="533400" y="44196"/>
                </a:lnTo>
                <a:lnTo>
                  <a:pt x="584200" y="44323"/>
                </a:lnTo>
                <a:lnTo>
                  <a:pt x="584200" y="31623"/>
                </a:lnTo>
                <a:lnTo>
                  <a:pt x="533400" y="31496"/>
                </a:lnTo>
                <a:close/>
              </a:path>
              <a:path w="937260" h="76200">
                <a:moveTo>
                  <a:pt x="673100" y="31623"/>
                </a:moveTo>
                <a:lnTo>
                  <a:pt x="622300" y="31623"/>
                </a:lnTo>
                <a:lnTo>
                  <a:pt x="622300" y="44323"/>
                </a:lnTo>
                <a:lnTo>
                  <a:pt x="673100" y="44323"/>
                </a:lnTo>
                <a:lnTo>
                  <a:pt x="673100" y="31623"/>
                </a:lnTo>
                <a:close/>
              </a:path>
              <a:path w="937260" h="76200">
                <a:moveTo>
                  <a:pt x="711200" y="31623"/>
                </a:moveTo>
                <a:lnTo>
                  <a:pt x="711200" y="44323"/>
                </a:lnTo>
                <a:lnTo>
                  <a:pt x="762000" y="44450"/>
                </a:lnTo>
                <a:lnTo>
                  <a:pt x="762000" y="31750"/>
                </a:lnTo>
                <a:lnTo>
                  <a:pt x="711200" y="31623"/>
                </a:lnTo>
                <a:close/>
              </a:path>
              <a:path w="93726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937260" h="76200">
                <a:moveTo>
                  <a:pt x="860679" y="0"/>
                </a:moveTo>
                <a:lnTo>
                  <a:pt x="860679" y="76200"/>
                </a:lnTo>
                <a:lnTo>
                  <a:pt x="936879" y="38226"/>
                </a:lnTo>
                <a:lnTo>
                  <a:pt x="860679" y="0"/>
                </a:lnTo>
                <a:close/>
              </a:path>
            </a:pathLst>
          </a:custGeom>
          <a:solidFill>
            <a:srgbClr val="CA2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6558" y="1113662"/>
            <a:ext cx="692785" cy="1066165"/>
          </a:xfrm>
          <a:custGeom>
            <a:avLst/>
            <a:gdLst/>
            <a:ahLst/>
            <a:cxnLst/>
            <a:rect l="l" t="t" r="r" b="b"/>
            <a:pathLst>
              <a:path w="692785" h="1066164">
                <a:moveTo>
                  <a:pt x="10667" y="0"/>
                </a:moveTo>
                <a:lnTo>
                  <a:pt x="0" y="6858"/>
                </a:lnTo>
                <a:lnTo>
                  <a:pt x="27558" y="49530"/>
                </a:lnTo>
                <a:lnTo>
                  <a:pt x="38226" y="42672"/>
                </a:lnTo>
                <a:lnTo>
                  <a:pt x="10667" y="0"/>
                </a:lnTo>
                <a:close/>
              </a:path>
              <a:path w="692785" h="1066164">
                <a:moveTo>
                  <a:pt x="58927" y="74675"/>
                </a:moveTo>
                <a:lnTo>
                  <a:pt x="48259" y="81534"/>
                </a:lnTo>
                <a:lnTo>
                  <a:pt x="75818" y="124206"/>
                </a:lnTo>
                <a:lnTo>
                  <a:pt x="86487" y="117221"/>
                </a:lnTo>
                <a:lnTo>
                  <a:pt x="58927" y="74675"/>
                </a:lnTo>
                <a:close/>
              </a:path>
              <a:path w="692785" h="1066164">
                <a:moveTo>
                  <a:pt x="107187" y="149225"/>
                </a:moveTo>
                <a:lnTo>
                  <a:pt x="96519" y="156210"/>
                </a:lnTo>
                <a:lnTo>
                  <a:pt x="124205" y="198882"/>
                </a:lnTo>
                <a:lnTo>
                  <a:pt x="134874" y="191897"/>
                </a:lnTo>
                <a:lnTo>
                  <a:pt x="107187" y="149225"/>
                </a:lnTo>
                <a:close/>
              </a:path>
              <a:path w="692785" h="1066164">
                <a:moveTo>
                  <a:pt x="155447" y="223900"/>
                </a:moveTo>
                <a:lnTo>
                  <a:pt x="144779" y="230759"/>
                </a:lnTo>
                <a:lnTo>
                  <a:pt x="172465" y="273431"/>
                </a:lnTo>
                <a:lnTo>
                  <a:pt x="183133" y="266573"/>
                </a:lnTo>
                <a:lnTo>
                  <a:pt x="155447" y="223900"/>
                </a:lnTo>
                <a:close/>
              </a:path>
              <a:path w="692785" h="1066164">
                <a:moveTo>
                  <a:pt x="203834" y="298576"/>
                </a:moveTo>
                <a:lnTo>
                  <a:pt x="193166" y="305435"/>
                </a:lnTo>
                <a:lnTo>
                  <a:pt x="220725" y="348107"/>
                </a:lnTo>
                <a:lnTo>
                  <a:pt x="231393" y="341249"/>
                </a:lnTo>
                <a:lnTo>
                  <a:pt x="203834" y="298576"/>
                </a:lnTo>
                <a:close/>
              </a:path>
              <a:path w="692785" h="1066164">
                <a:moveTo>
                  <a:pt x="252094" y="373252"/>
                </a:moveTo>
                <a:lnTo>
                  <a:pt x="241426" y="380111"/>
                </a:lnTo>
                <a:lnTo>
                  <a:pt x="268986" y="422783"/>
                </a:lnTo>
                <a:lnTo>
                  <a:pt x="279653" y="415925"/>
                </a:lnTo>
                <a:lnTo>
                  <a:pt x="252094" y="373252"/>
                </a:lnTo>
                <a:close/>
              </a:path>
              <a:path w="692785" h="1066164">
                <a:moveTo>
                  <a:pt x="300354" y="447928"/>
                </a:moveTo>
                <a:lnTo>
                  <a:pt x="289687" y="454787"/>
                </a:lnTo>
                <a:lnTo>
                  <a:pt x="317245" y="497459"/>
                </a:lnTo>
                <a:lnTo>
                  <a:pt x="327913" y="490474"/>
                </a:lnTo>
                <a:lnTo>
                  <a:pt x="300354" y="447928"/>
                </a:lnTo>
                <a:close/>
              </a:path>
              <a:path w="692785" h="1066164">
                <a:moveTo>
                  <a:pt x="348614" y="522477"/>
                </a:moveTo>
                <a:lnTo>
                  <a:pt x="337946" y="529463"/>
                </a:lnTo>
                <a:lnTo>
                  <a:pt x="365505" y="572008"/>
                </a:lnTo>
                <a:lnTo>
                  <a:pt x="376174" y="565150"/>
                </a:lnTo>
                <a:lnTo>
                  <a:pt x="348614" y="522477"/>
                </a:lnTo>
                <a:close/>
              </a:path>
              <a:path w="692785" h="1066164">
                <a:moveTo>
                  <a:pt x="396875" y="597153"/>
                </a:moveTo>
                <a:lnTo>
                  <a:pt x="386206" y="604012"/>
                </a:lnTo>
                <a:lnTo>
                  <a:pt x="413765" y="646684"/>
                </a:lnTo>
                <a:lnTo>
                  <a:pt x="424433" y="639826"/>
                </a:lnTo>
                <a:lnTo>
                  <a:pt x="396875" y="597153"/>
                </a:lnTo>
                <a:close/>
              </a:path>
              <a:path w="692785" h="1066164">
                <a:moveTo>
                  <a:pt x="445134" y="671830"/>
                </a:moveTo>
                <a:lnTo>
                  <a:pt x="434466" y="678688"/>
                </a:lnTo>
                <a:lnTo>
                  <a:pt x="462152" y="721360"/>
                </a:lnTo>
                <a:lnTo>
                  <a:pt x="472820" y="714501"/>
                </a:lnTo>
                <a:lnTo>
                  <a:pt x="445134" y="671830"/>
                </a:lnTo>
                <a:close/>
              </a:path>
              <a:path w="692785" h="1066164">
                <a:moveTo>
                  <a:pt x="493521" y="746506"/>
                </a:moveTo>
                <a:lnTo>
                  <a:pt x="482853" y="753363"/>
                </a:lnTo>
                <a:lnTo>
                  <a:pt x="510413" y="796036"/>
                </a:lnTo>
                <a:lnTo>
                  <a:pt x="521080" y="789051"/>
                </a:lnTo>
                <a:lnTo>
                  <a:pt x="493521" y="746506"/>
                </a:lnTo>
                <a:close/>
              </a:path>
              <a:path w="692785" h="1066164">
                <a:moveTo>
                  <a:pt x="541781" y="821055"/>
                </a:moveTo>
                <a:lnTo>
                  <a:pt x="531113" y="828040"/>
                </a:lnTo>
                <a:lnTo>
                  <a:pt x="558672" y="870712"/>
                </a:lnTo>
                <a:lnTo>
                  <a:pt x="569340" y="863727"/>
                </a:lnTo>
                <a:lnTo>
                  <a:pt x="541781" y="821055"/>
                </a:lnTo>
                <a:close/>
              </a:path>
              <a:path w="692785" h="1066164">
                <a:moveTo>
                  <a:pt x="590041" y="895731"/>
                </a:moveTo>
                <a:lnTo>
                  <a:pt x="579374" y="902588"/>
                </a:lnTo>
                <a:lnTo>
                  <a:pt x="606932" y="945261"/>
                </a:lnTo>
                <a:lnTo>
                  <a:pt x="617601" y="938403"/>
                </a:lnTo>
                <a:lnTo>
                  <a:pt x="590041" y="895731"/>
                </a:lnTo>
                <a:close/>
              </a:path>
              <a:path w="692785" h="1066164">
                <a:moveTo>
                  <a:pt x="645647" y="1005112"/>
                </a:moveTo>
                <a:lnTo>
                  <a:pt x="618997" y="1022350"/>
                </a:lnTo>
                <a:lnTo>
                  <a:pt x="692403" y="1065657"/>
                </a:lnTo>
                <a:lnTo>
                  <a:pt x="686866" y="1015746"/>
                </a:lnTo>
                <a:lnTo>
                  <a:pt x="652526" y="1015746"/>
                </a:lnTo>
                <a:lnTo>
                  <a:pt x="645647" y="1005112"/>
                </a:lnTo>
                <a:close/>
              </a:path>
              <a:path w="692785" h="1066164">
                <a:moveTo>
                  <a:pt x="656296" y="998224"/>
                </a:moveTo>
                <a:lnTo>
                  <a:pt x="645647" y="1005112"/>
                </a:lnTo>
                <a:lnTo>
                  <a:pt x="652526" y="1015746"/>
                </a:lnTo>
                <a:lnTo>
                  <a:pt x="663193" y="1008888"/>
                </a:lnTo>
                <a:lnTo>
                  <a:pt x="656296" y="998224"/>
                </a:lnTo>
                <a:close/>
              </a:path>
              <a:path w="692785" h="1066164">
                <a:moveTo>
                  <a:pt x="683005" y="980948"/>
                </a:moveTo>
                <a:lnTo>
                  <a:pt x="656296" y="998224"/>
                </a:lnTo>
                <a:lnTo>
                  <a:pt x="663193" y="1008888"/>
                </a:lnTo>
                <a:lnTo>
                  <a:pt x="652526" y="1015746"/>
                </a:lnTo>
                <a:lnTo>
                  <a:pt x="686866" y="1015746"/>
                </a:lnTo>
                <a:lnTo>
                  <a:pt x="683005" y="980948"/>
                </a:lnTo>
                <a:close/>
              </a:path>
              <a:path w="692785" h="1066164">
                <a:moveTo>
                  <a:pt x="638301" y="970407"/>
                </a:moveTo>
                <a:lnTo>
                  <a:pt x="627633" y="977265"/>
                </a:lnTo>
                <a:lnTo>
                  <a:pt x="645647" y="1005112"/>
                </a:lnTo>
                <a:lnTo>
                  <a:pt x="656296" y="998224"/>
                </a:lnTo>
                <a:lnTo>
                  <a:pt x="638301" y="970407"/>
                </a:lnTo>
                <a:close/>
              </a:path>
            </a:pathLst>
          </a:custGeom>
          <a:solidFill>
            <a:srgbClr val="CA2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8767" y="2177795"/>
            <a:ext cx="789940" cy="1417955"/>
          </a:xfrm>
          <a:custGeom>
            <a:avLst/>
            <a:gdLst/>
            <a:ahLst/>
            <a:cxnLst/>
            <a:rect l="l" t="t" r="r" b="b"/>
            <a:pathLst>
              <a:path w="789939" h="1417954">
                <a:moveTo>
                  <a:pt x="24637" y="1367281"/>
                </a:moveTo>
                <a:lnTo>
                  <a:pt x="0" y="1411731"/>
                </a:lnTo>
                <a:lnTo>
                  <a:pt x="11176" y="1417955"/>
                </a:lnTo>
                <a:lnTo>
                  <a:pt x="35814" y="1373505"/>
                </a:lnTo>
                <a:lnTo>
                  <a:pt x="24637" y="1367281"/>
                </a:lnTo>
                <a:close/>
              </a:path>
              <a:path w="789939" h="1417954">
                <a:moveTo>
                  <a:pt x="67691" y="1289558"/>
                </a:moveTo>
                <a:lnTo>
                  <a:pt x="43180" y="1334008"/>
                </a:lnTo>
                <a:lnTo>
                  <a:pt x="54229" y="1340230"/>
                </a:lnTo>
                <a:lnTo>
                  <a:pt x="78867" y="1295780"/>
                </a:lnTo>
                <a:lnTo>
                  <a:pt x="67691" y="1289558"/>
                </a:lnTo>
                <a:close/>
              </a:path>
              <a:path w="789939" h="1417954">
                <a:moveTo>
                  <a:pt x="110871" y="1211833"/>
                </a:moveTo>
                <a:lnTo>
                  <a:pt x="86233" y="1256283"/>
                </a:lnTo>
                <a:lnTo>
                  <a:pt x="97282" y="1262379"/>
                </a:lnTo>
                <a:lnTo>
                  <a:pt x="121920" y="1217929"/>
                </a:lnTo>
                <a:lnTo>
                  <a:pt x="110871" y="1211833"/>
                </a:lnTo>
                <a:close/>
              </a:path>
              <a:path w="789939" h="1417954">
                <a:moveTo>
                  <a:pt x="153924" y="1134109"/>
                </a:moveTo>
                <a:lnTo>
                  <a:pt x="129286" y="1178433"/>
                </a:lnTo>
                <a:lnTo>
                  <a:pt x="140462" y="1184655"/>
                </a:lnTo>
                <a:lnTo>
                  <a:pt x="164973" y="1140205"/>
                </a:lnTo>
                <a:lnTo>
                  <a:pt x="153924" y="1134109"/>
                </a:lnTo>
                <a:close/>
              </a:path>
              <a:path w="789939" h="1417954">
                <a:moveTo>
                  <a:pt x="196977" y="1056258"/>
                </a:moveTo>
                <a:lnTo>
                  <a:pt x="172339" y="1100708"/>
                </a:lnTo>
                <a:lnTo>
                  <a:pt x="183515" y="1106932"/>
                </a:lnTo>
                <a:lnTo>
                  <a:pt x="208153" y="1062482"/>
                </a:lnTo>
                <a:lnTo>
                  <a:pt x="196977" y="1056258"/>
                </a:lnTo>
                <a:close/>
              </a:path>
              <a:path w="789939" h="1417954">
                <a:moveTo>
                  <a:pt x="240030" y="978534"/>
                </a:moveTo>
                <a:lnTo>
                  <a:pt x="215519" y="1022984"/>
                </a:lnTo>
                <a:lnTo>
                  <a:pt x="226568" y="1029080"/>
                </a:lnTo>
                <a:lnTo>
                  <a:pt x="251206" y="984757"/>
                </a:lnTo>
                <a:lnTo>
                  <a:pt x="240030" y="978534"/>
                </a:lnTo>
                <a:close/>
              </a:path>
              <a:path w="789939" h="1417954">
                <a:moveTo>
                  <a:pt x="283210" y="900810"/>
                </a:moveTo>
                <a:lnTo>
                  <a:pt x="258572" y="945260"/>
                </a:lnTo>
                <a:lnTo>
                  <a:pt x="269621" y="951357"/>
                </a:lnTo>
                <a:lnTo>
                  <a:pt x="294259" y="906907"/>
                </a:lnTo>
                <a:lnTo>
                  <a:pt x="283210" y="900810"/>
                </a:lnTo>
                <a:close/>
              </a:path>
              <a:path w="789939" h="1417954">
                <a:moveTo>
                  <a:pt x="326263" y="822959"/>
                </a:moveTo>
                <a:lnTo>
                  <a:pt x="301625" y="867409"/>
                </a:lnTo>
                <a:lnTo>
                  <a:pt x="312801" y="873632"/>
                </a:lnTo>
                <a:lnTo>
                  <a:pt x="337439" y="829182"/>
                </a:lnTo>
                <a:lnTo>
                  <a:pt x="326263" y="822959"/>
                </a:lnTo>
                <a:close/>
              </a:path>
              <a:path w="789939" h="1417954">
                <a:moveTo>
                  <a:pt x="369316" y="745235"/>
                </a:moveTo>
                <a:lnTo>
                  <a:pt x="344678" y="789685"/>
                </a:lnTo>
                <a:lnTo>
                  <a:pt x="355854" y="795908"/>
                </a:lnTo>
                <a:lnTo>
                  <a:pt x="380492" y="751458"/>
                </a:lnTo>
                <a:lnTo>
                  <a:pt x="369316" y="745235"/>
                </a:lnTo>
                <a:close/>
              </a:path>
              <a:path w="789939" h="1417954">
                <a:moveTo>
                  <a:pt x="412496" y="667511"/>
                </a:moveTo>
                <a:lnTo>
                  <a:pt x="387858" y="711961"/>
                </a:lnTo>
                <a:lnTo>
                  <a:pt x="398907" y="718057"/>
                </a:lnTo>
                <a:lnTo>
                  <a:pt x="423545" y="673607"/>
                </a:lnTo>
                <a:lnTo>
                  <a:pt x="412496" y="667511"/>
                </a:lnTo>
                <a:close/>
              </a:path>
              <a:path w="789939" h="1417954">
                <a:moveTo>
                  <a:pt x="455549" y="589788"/>
                </a:moveTo>
                <a:lnTo>
                  <a:pt x="430911" y="634238"/>
                </a:lnTo>
                <a:lnTo>
                  <a:pt x="441960" y="640333"/>
                </a:lnTo>
                <a:lnTo>
                  <a:pt x="466598" y="595883"/>
                </a:lnTo>
                <a:lnTo>
                  <a:pt x="455549" y="589788"/>
                </a:lnTo>
                <a:close/>
              </a:path>
              <a:path w="789939" h="1417954">
                <a:moveTo>
                  <a:pt x="498602" y="511936"/>
                </a:moveTo>
                <a:lnTo>
                  <a:pt x="473964" y="556386"/>
                </a:lnTo>
                <a:lnTo>
                  <a:pt x="485140" y="562609"/>
                </a:lnTo>
                <a:lnTo>
                  <a:pt x="509778" y="518159"/>
                </a:lnTo>
                <a:lnTo>
                  <a:pt x="498602" y="511936"/>
                </a:lnTo>
                <a:close/>
              </a:path>
              <a:path w="789939" h="1417954">
                <a:moveTo>
                  <a:pt x="541655" y="434213"/>
                </a:moveTo>
                <a:lnTo>
                  <a:pt x="517144" y="478663"/>
                </a:lnTo>
                <a:lnTo>
                  <a:pt x="528193" y="484758"/>
                </a:lnTo>
                <a:lnTo>
                  <a:pt x="552831" y="440435"/>
                </a:lnTo>
                <a:lnTo>
                  <a:pt x="541655" y="434213"/>
                </a:lnTo>
                <a:close/>
              </a:path>
              <a:path w="789939" h="1417954">
                <a:moveTo>
                  <a:pt x="584835" y="356488"/>
                </a:moveTo>
                <a:lnTo>
                  <a:pt x="560197" y="400938"/>
                </a:lnTo>
                <a:lnTo>
                  <a:pt x="571246" y="407034"/>
                </a:lnTo>
                <a:lnTo>
                  <a:pt x="595884" y="362584"/>
                </a:lnTo>
                <a:lnTo>
                  <a:pt x="584835" y="356488"/>
                </a:lnTo>
                <a:close/>
              </a:path>
              <a:path w="789939" h="1417954">
                <a:moveTo>
                  <a:pt x="627888" y="278638"/>
                </a:moveTo>
                <a:lnTo>
                  <a:pt x="603250" y="323088"/>
                </a:lnTo>
                <a:lnTo>
                  <a:pt x="614426" y="329310"/>
                </a:lnTo>
                <a:lnTo>
                  <a:pt x="638937" y="284860"/>
                </a:lnTo>
                <a:lnTo>
                  <a:pt x="627888" y="278638"/>
                </a:lnTo>
                <a:close/>
              </a:path>
              <a:path w="789939" h="1417954">
                <a:moveTo>
                  <a:pt x="670941" y="200913"/>
                </a:moveTo>
                <a:lnTo>
                  <a:pt x="646303" y="245363"/>
                </a:lnTo>
                <a:lnTo>
                  <a:pt x="657479" y="251586"/>
                </a:lnTo>
                <a:lnTo>
                  <a:pt x="682117" y="207136"/>
                </a:lnTo>
                <a:lnTo>
                  <a:pt x="670941" y="200913"/>
                </a:lnTo>
                <a:close/>
              </a:path>
              <a:path w="789939" h="1417954">
                <a:moveTo>
                  <a:pt x="714121" y="123189"/>
                </a:moveTo>
                <a:lnTo>
                  <a:pt x="689483" y="167639"/>
                </a:lnTo>
                <a:lnTo>
                  <a:pt x="700532" y="173735"/>
                </a:lnTo>
                <a:lnTo>
                  <a:pt x="725170" y="129285"/>
                </a:lnTo>
                <a:lnTo>
                  <a:pt x="714121" y="123189"/>
                </a:lnTo>
                <a:close/>
              </a:path>
              <a:path w="789939" h="1417954">
                <a:moveTo>
                  <a:pt x="747113" y="63533"/>
                </a:moveTo>
                <a:lnTo>
                  <a:pt x="732536" y="89915"/>
                </a:lnTo>
                <a:lnTo>
                  <a:pt x="743585" y="96011"/>
                </a:lnTo>
                <a:lnTo>
                  <a:pt x="758256" y="69710"/>
                </a:lnTo>
                <a:lnTo>
                  <a:pt x="747113" y="63533"/>
                </a:lnTo>
                <a:close/>
              </a:path>
              <a:path w="789939" h="1417954">
                <a:moveTo>
                  <a:pt x="787367" y="52450"/>
                </a:moveTo>
                <a:lnTo>
                  <a:pt x="753237" y="52450"/>
                </a:lnTo>
                <a:lnTo>
                  <a:pt x="764413" y="58673"/>
                </a:lnTo>
                <a:lnTo>
                  <a:pt x="758256" y="69710"/>
                </a:lnTo>
                <a:lnTo>
                  <a:pt x="786003" y="85089"/>
                </a:lnTo>
                <a:lnTo>
                  <a:pt x="787367" y="52450"/>
                </a:lnTo>
                <a:close/>
              </a:path>
              <a:path w="789939" h="1417954">
                <a:moveTo>
                  <a:pt x="753237" y="52450"/>
                </a:moveTo>
                <a:lnTo>
                  <a:pt x="747113" y="63533"/>
                </a:lnTo>
                <a:lnTo>
                  <a:pt x="758256" y="69710"/>
                </a:lnTo>
                <a:lnTo>
                  <a:pt x="764413" y="58673"/>
                </a:lnTo>
                <a:lnTo>
                  <a:pt x="753237" y="52450"/>
                </a:lnTo>
                <a:close/>
              </a:path>
              <a:path w="789939" h="1417954">
                <a:moveTo>
                  <a:pt x="789559" y="0"/>
                </a:moveTo>
                <a:lnTo>
                  <a:pt x="719328" y="48132"/>
                </a:lnTo>
                <a:lnTo>
                  <a:pt x="747113" y="63533"/>
                </a:lnTo>
                <a:lnTo>
                  <a:pt x="753237" y="52450"/>
                </a:lnTo>
                <a:lnTo>
                  <a:pt x="787367" y="52450"/>
                </a:lnTo>
                <a:lnTo>
                  <a:pt x="789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22164" y="3542157"/>
            <a:ext cx="866140" cy="79375"/>
          </a:xfrm>
          <a:custGeom>
            <a:avLst/>
            <a:gdLst/>
            <a:ahLst/>
            <a:cxnLst/>
            <a:rect l="l" t="t" r="r" b="b"/>
            <a:pathLst>
              <a:path w="866139" h="79375">
                <a:moveTo>
                  <a:pt x="76073" y="3174"/>
                </a:moveTo>
                <a:lnTo>
                  <a:pt x="0" y="41655"/>
                </a:lnTo>
                <a:lnTo>
                  <a:pt x="76326" y="79374"/>
                </a:lnTo>
                <a:lnTo>
                  <a:pt x="76221" y="47751"/>
                </a:lnTo>
                <a:lnTo>
                  <a:pt x="63500" y="47751"/>
                </a:lnTo>
                <a:lnTo>
                  <a:pt x="63500" y="35051"/>
                </a:lnTo>
                <a:lnTo>
                  <a:pt x="76179" y="34988"/>
                </a:lnTo>
                <a:lnTo>
                  <a:pt x="76073" y="3174"/>
                </a:lnTo>
                <a:close/>
              </a:path>
              <a:path w="866139" h="79375">
                <a:moveTo>
                  <a:pt x="76179" y="34988"/>
                </a:moveTo>
                <a:lnTo>
                  <a:pt x="63500" y="35051"/>
                </a:lnTo>
                <a:lnTo>
                  <a:pt x="63500" y="47751"/>
                </a:lnTo>
                <a:lnTo>
                  <a:pt x="76221" y="47688"/>
                </a:lnTo>
                <a:lnTo>
                  <a:pt x="76179" y="34988"/>
                </a:lnTo>
                <a:close/>
              </a:path>
              <a:path w="866139" h="79375">
                <a:moveTo>
                  <a:pt x="76221" y="47688"/>
                </a:moveTo>
                <a:lnTo>
                  <a:pt x="63500" y="47751"/>
                </a:lnTo>
                <a:lnTo>
                  <a:pt x="76221" y="47751"/>
                </a:lnTo>
                <a:close/>
              </a:path>
              <a:path w="866139" h="79375">
                <a:moveTo>
                  <a:pt x="114300" y="34797"/>
                </a:moveTo>
                <a:lnTo>
                  <a:pt x="76179" y="34988"/>
                </a:lnTo>
                <a:lnTo>
                  <a:pt x="76221" y="47688"/>
                </a:lnTo>
                <a:lnTo>
                  <a:pt x="114300" y="47497"/>
                </a:lnTo>
                <a:lnTo>
                  <a:pt x="114300" y="34797"/>
                </a:lnTo>
                <a:close/>
              </a:path>
              <a:path w="866139" h="79375">
                <a:moveTo>
                  <a:pt x="203200" y="34416"/>
                </a:moveTo>
                <a:lnTo>
                  <a:pt x="152400" y="34670"/>
                </a:lnTo>
                <a:lnTo>
                  <a:pt x="152400" y="47370"/>
                </a:lnTo>
                <a:lnTo>
                  <a:pt x="203200" y="47116"/>
                </a:lnTo>
                <a:lnTo>
                  <a:pt x="203200" y="34416"/>
                </a:lnTo>
                <a:close/>
              </a:path>
              <a:path w="866139" h="79375">
                <a:moveTo>
                  <a:pt x="292100" y="34035"/>
                </a:moveTo>
                <a:lnTo>
                  <a:pt x="241300" y="34162"/>
                </a:lnTo>
                <a:lnTo>
                  <a:pt x="241300" y="46862"/>
                </a:lnTo>
                <a:lnTo>
                  <a:pt x="292100" y="46735"/>
                </a:lnTo>
                <a:lnTo>
                  <a:pt x="292100" y="34035"/>
                </a:lnTo>
                <a:close/>
              </a:path>
              <a:path w="866139" h="79375">
                <a:moveTo>
                  <a:pt x="381000" y="33527"/>
                </a:moveTo>
                <a:lnTo>
                  <a:pt x="330200" y="33781"/>
                </a:lnTo>
                <a:lnTo>
                  <a:pt x="330200" y="46481"/>
                </a:lnTo>
                <a:lnTo>
                  <a:pt x="381000" y="46227"/>
                </a:lnTo>
                <a:lnTo>
                  <a:pt x="381000" y="33527"/>
                </a:lnTo>
                <a:close/>
              </a:path>
              <a:path w="866139" h="79375">
                <a:moveTo>
                  <a:pt x="469900" y="33146"/>
                </a:moveTo>
                <a:lnTo>
                  <a:pt x="419100" y="33400"/>
                </a:lnTo>
                <a:lnTo>
                  <a:pt x="419100" y="46100"/>
                </a:lnTo>
                <a:lnTo>
                  <a:pt x="469900" y="45846"/>
                </a:lnTo>
                <a:lnTo>
                  <a:pt x="469900" y="33146"/>
                </a:lnTo>
                <a:close/>
              </a:path>
              <a:path w="866139" h="79375">
                <a:moveTo>
                  <a:pt x="558800" y="32765"/>
                </a:moveTo>
                <a:lnTo>
                  <a:pt x="508000" y="33019"/>
                </a:lnTo>
                <a:lnTo>
                  <a:pt x="508000" y="45719"/>
                </a:lnTo>
                <a:lnTo>
                  <a:pt x="558800" y="45465"/>
                </a:lnTo>
                <a:lnTo>
                  <a:pt x="558800" y="32765"/>
                </a:lnTo>
                <a:close/>
              </a:path>
              <a:path w="866139" h="79375">
                <a:moveTo>
                  <a:pt x="647700" y="32384"/>
                </a:moveTo>
                <a:lnTo>
                  <a:pt x="596900" y="32638"/>
                </a:lnTo>
                <a:lnTo>
                  <a:pt x="596900" y="45338"/>
                </a:lnTo>
                <a:lnTo>
                  <a:pt x="647700" y="45084"/>
                </a:lnTo>
                <a:lnTo>
                  <a:pt x="647700" y="32384"/>
                </a:lnTo>
                <a:close/>
              </a:path>
              <a:path w="866139" h="79375">
                <a:moveTo>
                  <a:pt x="736600" y="32003"/>
                </a:moveTo>
                <a:lnTo>
                  <a:pt x="685800" y="32130"/>
                </a:lnTo>
                <a:lnTo>
                  <a:pt x="685800" y="44830"/>
                </a:lnTo>
                <a:lnTo>
                  <a:pt x="736600" y="44703"/>
                </a:lnTo>
                <a:lnTo>
                  <a:pt x="736600" y="32003"/>
                </a:lnTo>
                <a:close/>
              </a:path>
              <a:path w="866139" h="79375">
                <a:moveTo>
                  <a:pt x="853296" y="31622"/>
                </a:moveTo>
                <a:lnTo>
                  <a:pt x="802132" y="31622"/>
                </a:lnTo>
                <a:lnTo>
                  <a:pt x="802259" y="44322"/>
                </a:lnTo>
                <a:lnTo>
                  <a:pt x="789526" y="44381"/>
                </a:lnTo>
                <a:lnTo>
                  <a:pt x="789686" y="76199"/>
                </a:lnTo>
                <a:lnTo>
                  <a:pt x="865632" y="37718"/>
                </a:lnTo>
                <a:lnTo>
                  <a:pt x="853296" y="31622"/>
                </a:lnTo>
                <a:close/>
              </a:path>
              <a:path w="866139" h="79375">
                <a:moveTo>
                  <a:pt x="789463" y="31681"/>
                </a:moveTo>
                <a:lnTo>
                  <a:pt x="774700" y="31749"/>
                </a:lnTo>
                <a:lnTo>
                  <a:pt x="774700" y="44449"/>
                </a:lnTo>
                <a:lnTo>
                  <a:pt x="789526" y="44381"/>
                </a:lnTo>
                <a:lnTo>
                  <a:pt x="789463" y="31681"/>
                </a:lnTo>
                <a:close/>
              </a:path>
              <a:path w="866139" h="79375">
                <a:moveTo>
                  <a:pt x="802132" y="31622"/>
                </a:moveTo>
                <a:lnTo>
                  <a:pt x="789463" y="31681"/>
                </a:lnTo>
                <a:lnTo>
                  <a:pt x="789526" y="44381"/>
                </a:lnTo>
                <a:lnTo>
                  <a:pt x="802259" y="44322"/>
                </a:lnTo>
                <a:lnTo>
                  <a:pt x="802132" y="31622"/>
                </a:lnTo>
                <a:close/>
              </a:path>
              <a:path w="866139" h="79375">
                <a:moveTo>
                  <a:pt x="789305" y="0"/>
                </a:moveTo>
                <a:lnTo>
                  <a:pt x="789463" y="31681"/>
                </a:lnTo>
                <a:lnTo>
                  <a:pt x="853296" y="31622"/>
                </a:lnTo>
                <a:lnTo>
                  <a:pt x="789305" y="0"/>
                </a:lnTo>
                <a:close/>
              </a:path>
            </a:pathLst>
          </a:custGeom>
          <a:solidFill>
            <a:srgbClr val="CE6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0140" y="1339595"/>
            <a:ext cx="116205" cy="2103120"/>
          </a:xfrm>
          <a:custGeom>
            <a:avLst/>
            <a:gdLst/>
            <a:ahLst/>
            <a:cxnLst/>
            <a:rect l="l" t="t" r="r" b="b"/>
            <a:pathLst>
              <a:path w="116204" h="2103120">
                <a:moveTo>
                  <a:pt x="44450" y="76073"/>
                </a:moveTo>
                <a:lnTo>
                  <a:pt x="31750" y="76326"/>
                </a:lnTo>
                <a:lnTo>
                  <a:pt x="32512" y="114426"/>
                </a:lnTo>
                <a:lnTo>
                  <a:pt x="45212" y="114173"/>
                </a:lnTo>
                <a:lnTo>
                  <a:pt x="44450" y="76073"/>
                </a:lnTo>
                <a:close/>
              </a:path>
              <a:path w="116204" h="2103120">
                <a:moveTo>
                  <a:pt x="36575" y="0"/>
                </a:moveTo>
                <a:lnTo>
                  <a:pt x="0" y="76962"/>
                </a:lnTo>
                <a:lnTo>
                  <a:pt x="31750" y="76326"/>
                </a:lnTo>
                <a:lnTo>
                  <a:pt x="31496" y="63626"/>
                </a:lnTo>
                <a:lnTo>
                  <a:pt x="44196" y="63373"/>
                </a:lnTo>
                <a:lnTo>
                  <a:pt x="69862" y="63373"/>
                </a:lnTo>
                <a:lnTo>
                  <a:pt x="36575" y="0"/>
                </a:lnTo>
                <a:close/>
              </a:path>
              <a:path w="116204" h="2103120">
                <a:moveTo>
                  <a:pt x="44196" y="63373"/>
                </a:moveTo>
                <a:lnTo>
                  <a:pt x="31496" y="63626"/>
                </a:lnTo>
                <a:lnTo>
                  <a:pt x="31750" y="76326"/>
                </a:lnTo>
                <a:lnTo>
                  <a:pt x="44450" y="76073"/>
                </a:lnTo>
                <a:lnTo>
                  <a:pt x="44196" y="63373"/>
                </a:lnTo>
                <a:close/>
              </a:path>
              <a:path w="116204" h="2103120">
                <a:moveTo>
                  <a:pt x="69862" y="63373"/>
                </a:moveTo>
                <a:lnTo>
                  <a:pt x="44196" y="63373"/>
                </a:lnTo>
                <a:lnTo>
                  <a:pt x="44450" y="76073"/>
                </a:lnTo>
                <a:lnTo>
                  <a:pt x="76200" y="75437"/>
                </a:lnTo>
                <a:lnTo>
                  <a:pt x="69862" y="63373"/>
                </a:lnTo>
                <a:close/>
              </a:path>
              <a:path w="116204" h="2103120">
                <a:moveTo>
                  <a:pt x="46100" y="152273"/>
                </a:moveTo>
                <a:lnTo>
                  <a:pt x="33400" y="152526"/>
                </a:lnTo>
                <a:lnTo>
                  <a:pt x="34417" y="203326"/>
                </a:lnTo>
                <a:lnTo>
                  <a:pt x="47117" y="203073"/>
                </a:lnTo>
                <a:lnTo>
                  <a:pt x="46100" y="152273"/>
                </a:lnTo>
                <a:close/>
              </a:path>
              <a:path w="116204" h="2103120">
                <a:moveTo>
                  <a:pt x="47879" y="241173"/>
                </a:moveTo>
                <a:lnTo>
                  <a:pt x="35179" y="241426"/>
                </a:lnTo>
                <a:lnTo>
                  <a:pt x="36195" y="292226"/>
                </a:lnTo>
                <a:lnTo>
                  <a:pt x="48895" y="291845"/>
                </a:lnTo>
                <a:lnTo>
                  <a:pt x="47879" y="241173"/>
                </a:lnTo>
                <a:close/>
              </a:path>
              <a:path w="116204" h="2103120">
                <a:moveTo>
                  <a:pt x="49657" y="329945"/>
                </a:moveTo>
                <a:lnTo>
                  <a:pt x="36957" y="330200"/>
                </a:lnTo>
                <a:lnTo>
                  <a:pt x="37973" y="381000"/>
                </a:lnTo>
                <a:lnTo>
                  <a:pt x="50673" y="380745"/>
                </a:lnTo>
                <a:lnTo>
                  <a:pt x="49657" y="329945"/>
                </a:lnTo>
                <a:close/>
              </a:path>
              <a:path w="116204" h="2103120">
                <a:moveTo>
                  <a:pt x="51562" y="418845"/>
                </a:moveTo>
                <a:lnTo>
                  <a:pt x="38862" y="419100"/>
                </a:lnTo>
                <a:lnTo>
                  <a:pt x="39877" y="469900"/>
                </a:lnTo>
                <a:lnTo>
                  <a:pt x="52577" y="469645"/>
                </a:lnTo>
                <a:lnTo>
                  <a:pt x="51562" y="418845"/>
                </a:lnTo>
                <a:close/>
              </a:path>
              <a:path w="116204" h="2103120">
                <a:moveTo>
                  <a:pt x="53339" y="507745"/>
                </a:moveTo>
                <a:lnTo>
                  <a:pt x="40639" y="508000"/>
                </a:lnTo>
                <a:lnTo>
                  <a:pt x="41656" y="558800"/>
                </a:lnTo>
                <a:lnTo>
                  <a:pt x="54356" y="558545"/>
                </a:lnTo>
                <a:lnTo>
                  <a:pt x="53339" y="507745"/>
                </a:lnTo>
                <a:close/>
              </a:path>
              <a:path w="116204" h="2103120">
                <a:moveTo>
                  <a:pt x="55118" y="596645"/>
                </a:moveTo>
                <a:lnTo>
                  <a:pt x="42418" y="596900"/>
                </a:lnTo>
                <a:lnTo>
                  <a:pt x="43434" y="647700"/>
                </a:lnTo>
                <a:lnTo>
                  <a:pt x="56134" y="647445"/>
                </a:lnTo>
                <a:lnTo>
                  <a:pt x="55118" y="596645"/>
                </a:lnTo>
                <a:close/>
              </a:path>
              <a:path w="116204" h="2103120">
                <a:moveTo>
                  <a:pt x="57023" y="685545"/>
                </a:moveTo>
                <a:lnTo>
                  <a:pt x="44323" y="685800"/>
                </a:lnTo>
                <a:lnTo>
                  <a:pt x="45338" y="736600"/>
                </a:lnTo>
                <a:lnTo>
                  <a:pt x="58038" y="736345"/>
                </a:lnTo>
                <a:lnTo>
                  <a:pt x="57023" y="685545"/>
                </a:lnTo>
                <a:close/>
              </a:path>
              <a:path w="116204" h="2103120">
                <a:moveTo>
                  <a:pt x="58800" y="774445"/>
                </a:moveTo>
                <a:lnTo>
                  <a:pt x="46100" y="774700"/>
                </a:lnTo>
                <a:lnTo>
                  <a:pt x="47117" y="825500"/>
                </a:lnTo>
                <a:lnTo>
                  <a:pt x="59817" y="825245"/>
                </a:lnTo>
                <a:lnTo>
                  <a:pt x="58800" y="774445"/>
                </a:lnTo>
                <a:close/>
              </a:path>
              <a:path w="116204" h="2103120">
                <a:moveTo>
                  <a:pt x="60579" y="863345"/>
                </a:moveTo>
                <a:lnTo>
                  <a:pt x="47879" y="863600"/>
                </a:lnTo>
                <a:lnTo>
                  <a:pt x="48895" y="914272"/>
                </a:lnTo>
                <a:lnTo>
                  <a:pt x="61595" y="914019"/>
                </a:lnTo>
                <a:lnTo>
                  <a:pt x="60579" y="863345"/>
                </a:lnTo>
                <a:close/>
              </a:path>
              <a:path w="116204" h="2103120">
                <a:moveTo>
                  <a:pt x="62357" y="952119"/>
                </a:moveTo>
                <a:lnTo>
                  <a:pt x="49784" y="952372"/>
                </a:lnTo>
                <a:lnTo>
                  <a:pt x="50800" y="1003172"/>
                </a:lnTo>
                <a:lnTo>
                  <a:pt x="63500" y="1002919"/>
                </a:lnTo>
                <a:lnTo>
                  <a:pt x="62357" y="952119"/>
                </a:lnTo>
                <a:close/>
              </a:path>
              <a:path w="116204" h="2103120">
                <a:moveTo>
                  <a:pt x="64262" y="1041019"/>
                </a:moveTo>
                <a:lnTo>
                  <a:pt x="51562" y="1041272"/>
                </a:lnTo>
                <a:lnTo>
                  <a:pt x="52577" y="1092072"/>
                </a:lnTo>
                <a:lnTo>
                  <a:pt x="65277" y="1091819"/>
                </a:lnTo>
                <a:lnTo>
                  <a:pt x="64262" y="1041019"/>
                </a:lnTo>
                <a:close/>
              </a:path>
              <a:path w="116204" h="2103120">
                <a:moveTo>
                  <a:pt x="66039" y="1129919"/>
                </a:moveTo>
                <a:lnTo>
                  <a:pt x="53339" y="1130172"/>
                </a:lnTo>
                <a:lnTo>
                  <a:pt x="54356" y="1180972"/>
                </a:lnTo>
                <a:lnTo>
                  <a:pt x="67056" y="1180719"/>
                </a:lnTo>
                <a:lnTo>
                  <a:pt x="66039" y="1129919"/>
                </a:lnTo>
                <a:close/>
              </a:path>
              <a:path w="116204" h="2103120">
                <a:moveTo>
                  <a:pt x="67818" y="1218819"/>
                </a:moveTo>
                <a:lnTo>
                  <a:pt x="55245" y="1219072"/>
                </a:lnTo>
                <a:lnTo>
                  <a:pt x="56261" y="1269872"/>
                </a:lnTo>
                <a:lnTo>
                  <a:pt x="68961" y="1269619"/>
                </a:lnTo>
                <a:lnTo>
                  <a:pt x="67818" y="1218819"/>
                </a:lnTo>
                <a:close/>
              </a:path>
              <a:path w="116204" h="2103120">
                <a:moveTo>
                  <a:pt x="69723" y="1307719"/>
                </a:moveTo>
                <a:lnTo>
                  <a:pt x="57023" y="1307972"/>
                </a:lnTo>
                <a:lnTo>
                  <a:pt x="58038" y="1358772"/>
                </a:lnTo>
                <a:lnTo>
                  <a:pt x="70738" y="1358519"/>
                </a:lnTo>
                <a:lnTo>
                  <a:pt x="69723" y="1307719"/>
                </a:lnTo>
                <a:close/>
              </a:path>
              <a:path w="116204" h="2103120">
                <a:moveTo>
                  <a:pt x="71500" y="1396619"/>
                </a:moveTo>
                <a:lnTo>
                  <a:pt x="58800" y="1396872"/>
                </a:lnTo>
                <a:lnTo>
                  <a:pt x="59817" y="1447672"/>
                </a:lnTo>
                <a:lnTo>
                  <a:pt x="72517" y="1447419"/>
                </a:lnTo>
                <a:lnTo>
                  <a:pt x="71500" y="1396619"/>
                </a:lnTo>
                <a:close/>
              </a:path>
              <a:path w="116204" h="2103120">
                <a:moveTo>
                  <a:pt x="73279" y="1485391"/>
                </a:moveTo>
                <a:lnTo>
                  <a:pt x="60579" y="1485772"/>
                </a:lnTo>
                <a:lnTo>
                  <a:pt x="61722" y="1536445"/>
                </a:lnTo>
                <a:lnTo>
                  <a:pt x="74422" y="1536191"/>
                </a:lnTo>
                <a:lnTo>
                  <a:pt x="73279" y="1485391"/>
                </a:lnTo>
                <a:close/>
              </a:path>
              <a:path w="116204" h="2103120">
                <a:moveTo>
                  <a:pt x="75184" y="1574291"/>
                </a:moveTo>
                <a:lnTo>
                  <a:pt x="62484" y="1574545"/>
                </a:lnTo>
                <a:lnTo>
                  <a:pt x="63500" y="1625345"/>
                </a:lnTo>
                <a:lnTo>
                  <a:pt x="76200" y="1625091"/>
                </a:lnTo>
                <a:lnTo>
                  <a:pt x="75184" y="1574291"/>
                </a:lnTo>
                <a:close/>
              </a:path>
              <a:path w="116204" h="2103120">
                <a:moveTo>
                  <a:pt x="76962" y="1663191"/>
                </a:moveTo>
                <a:lnTo>
                  <a:pt x="64262" y="1663445"/>
                </a:lnTo>
                <a:lnTo>
                  <a:pt x="65277" y="1714245"/>
                </a:lnTo>
                <a:lnTo>
                  <a:pt x="77977" y="1713991"/>
                </a:lnTo>
                <a:lnTo>
                  <a:pt x="76962" y="1663191"/>
                </a:lnTo>
                <a:close/>
              </a:path>
              <a:path w="116204" h="2103120">
                <a:moveTo>
                  <a:pt x="78739" y="1752091"/>
                </a:moveTo>
                <a:lnTo>
                  <a:pt x="66039" y="1752345"/>
                </a:lnTo>
                <a:lnTo>
                  <a:pt x="67183" y="1803145"/>
                </a:lnTo>
                <a:lnTo>
                  <a:pt x="79883" y="1802891"/>
                </a:lnTo>
                <a:lnTo>
                  <a:pt x="78739" y="1752091"/>
                </a:lnTo>
                <a:close/>
              </a:path>
              <a:path w="116204" h="2103120">
                <a:moveTo>
                  <a:pt x="80645" y="1840991"/>
                </a:moveTo>
                <a:lnTo>
                  <a:pt x="67945" y="1841245"/>
                </a:lnTo>
                <a:lnTo>
                  <a:pt x="68961" y="1892045"/>
                </a:lnTo>
                <a:lnTo>
                  <a:pt x="81661" y="1891791"/>
                </a:lnTo>
                <a:lnTo>
                  <a:pt x="80645" y="1840991"/>
                </a:lnTo>
                <a:close/>
              </a:path>
              <a:path w="116204" h="2103120">
                <a:moveTo>
                  <a:pt x="82423" y="1929891"/>
                </a:moveTo>
                <a:lnTo>
                  <a:pt x="69723" y="1930145"/>
                </a:lnTo>
                <a:lnTo>
                  <a:pt x="70738" y="1980945"/>
                </a:lnTo>
                <a:lnTo>
                  <a:pt x="83438" y="1980691"/>
                </a:lnTo>
                <a:lnTo>
                  <a:pt x="82423" y="1929891"/>
                </a:lnTo>
                <a:close/>
              </a:path>
              <a:path w="116204" h="2103120">
                <a:moveTo>
                  <a:pt x="71695" y="2026868"/>
                </a:moveTo>
                <a:lnTo>
                  <a:pt x="40005" y="2027554"/>
                </a:lnTo>
                <a:lnTo>
                  <a:pt x="79629" y="2102866"/>
                </a:lnTo>
                <a:lnTo>
                  <a:pt x="109746" y="2039492"/>
                </a:lnTo>
                <a:lnTo>
                  <a:pt x="72009" y="2039492"/>
                </a:lnTo>
                <a:lnTo>
                  <a:pt x="71695" y="2026868"/>
                </a:lnTo>
                <a:close/>
              </a:path>
              <a:path w="116204" h="2103120">
                <a:moveTo>
                  <a:pt x="84394" y="2026593"/>
                </a:moveTo>
                <a:lnTo>
                  <a:pt x="71695" y="2026868"/>
                </a:lnTo>
                <a:lnTo>
                  <a:pt x="72009" y="2039492"/>
                </a:lnTo>
                <a:lnTo>
                  <a:pt x="84709" y="2039239"/>
                </a:lnTo>
                <a:lnTo>
                  <a:pt x="84394" y="2026593"/>
                </a:lnTo>
                <a:close/>
              </a:path>
              <a:path w="116204" h="2103120">
                <a:moveTo>
                  <a:pt x="116205" y="2025903"/>
                </a:moveTo>
                <a:lnTo>
                  <a:pt x="84394" y="2026593"/>
                </a:lnTo>
                <a:lnTo>
                  <a:pt x="84709" y="2039239"/>
                </a:lnTo>
                <a:lnTo>
                  <a:pt x="72009" y="2039492"/>
                </a:lnTo>
                <a:lnTo>
                  <a:pt x="109746" y="2039492"/>
                </a:lnTo>
                <a:lnTo>
                  <a:pt x="116205" y="2025903"/>
                </a:lnTo>
                <a:close/>
              </a:path>
              <a:path w="116204" h="2103120">
                <a:moveTo>
                  <a:pt x="84200" y="2018791"/>
                </a:moveTo>
                <a:lnTo>
                  <a:pt x="71500" y="2019045"/>
                </a:lnTo>
                <a:lnTo>
                  <a:pt x="71695" y="2026868"/>
                </a:lnTo>
                <a:lnTo>
                  <a:pt x="84394" y="2026593"/>
                </a:lnTo>
                <a:lnTo>
                  <a:pt x="84200" y="2018791"/>
                </a:lnTo>
                <a:close/>
              </a:path>
            </a:pathLst>
          </a:custGeom>
          <a:solidFill>
            <a:srgbClr val="CE6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55164" y="3353180"/>
            <a:ext cx="1126490" cy="76200"/>
          </a:xfrm>
          <a:custGeom>
            <a:avLst/>
            <a:gdLst/>
            <a:ahLst/>
            <a:cxnLst/>
            <a:rect l="l" t="t" r="r" b="b"/>
            <a:pathLst>
              <a:path w="1126489" h="76200">
                <a:moveTo>
                  <a:pt x="50800" y="36830"/>
                </a:moveTo>
                <a:lnTo>
                  <a:pt x="0" y="37084"/>
                </a:lnTo>
                <a:lnTo>
                  <a:pt x="0" y="49784"/>
                </a:lnTo>
                <a:lnTo>
                  <a:pt x="50800" y="49530"/>
                </a:lnTo>
                <a:lnTo>
                  <a:pt x="50800" y="36830"/>
                </a:lnTo>
                <a:close/>
              </a:path>
              <a:path w="1126489" h="76200">
                <a:moveTo>
                  <a:pt x="139700" y="36449"/>
                </a:moveTo>
                <a:lnTo>
                  <a:pt x="88900" y="36703"/>
                </a:lnTo>
                <a:lnTo>
                  <a:pt x="88900" y="49403"/>
                </a:lnTo>
                <a:lnTo>
                  <a:pt x="139700" y="49149"/>
                </a:lnTo>
                <a:lnTo>
                  <a:pt x="139700" y="36449"/>
                </a:lnTo>
                <a:close/>
              </a:path>
              <a:path w="1126489" h="76200">
                <a:moveTo>
                  <a:pt x="228600" y="35941"/>
                </a:moveTo>
                <a:lnTo>
                  <a:pt x="177800" y="36195"/>
                </a:lnTo>
                <a:lnTo>
                  <a:pt x="177800" y="48895"/>
                </a:lnTo>
                <a:lnTo>
                  <a:pt x="228600" y="48641"/>
                </a:lnTo>
                <a:lnTo>
                  <a:pt x="228600" y="35941"/>
                </a:lnTo>
                <a:close/>
              </a:path>
              <a:path w="1126489" h="76200">
                <a:moveTo>
                  <a:pt x="317500" y="35433"/>
                </a:moveTo>
                <a:lnTo>
                  <a:pt x="266700" y="35814"/>
                </a:lnTo>
                <a:lnTo>
                  <a:pt x="266700" y="48514"/>
                </a:lnTo>
                <a:lnTo>
                  <a:pt x="317500" y="48133"/>
                </a:lnTo>
                <a:lnTo>
                  <a:pt x="317500" y="35433"/>
                </a:lnTo>
                <a:close/>
              </a:path>
              <a:path w="1126489" h="76200">
                <a:moveTo>
                  <a:pt x="406400" y="35052"/>
                </a:moveTo>
                <a:lnTo>
                  <a:pt x="355600" y="35306"/>
                </a:lnTo>
                <a:lnTo>
                  <a:pt x="355600" y="48006"/>
                </a:lnTo>
                <a:lnTo>
                  <a:pt x="406400" y="47752"/>
                </a:lnTo>
                <a:lnTo>
                  <a:pt x="406400" y="35052"/>
                </a:lnTo>
                <a:close/>
              </a:path>
              <a:path w="1126489" h="76200">
                <a:moveTo>
                  <a:pt x="495300" y="34544"/>
                </a:moveTo>
                <a:lnTo>
                  <a:pt x="444500" y="34798"/>
                </a:lnTo>
                <a:lnTo>
                  <a:pt x="444500" y="47498"/>
                </a:lnTo>
                <a:lnTo>
                  <a:pt x="495300" y="47244"/>
                </a:lnTo>
                <a:lnTo>
                  <a:pt x="495300" y="34544"/>
                </a:lnTo>
                <a:close/>
              </a:path>
              <a:path w="1126489" h="76200">
                <a:moveTo>
                  <a:pt x="584200" y="34163"/>
                </a:moveTo>
                <a:lnTo>
                  <a:pt x="533400" y="34417"/>
                </a:lnTo>
                <a:lnTo>
                  <a:pt x="533400" y="47117"/>
                </a:lnTo>
                <a:lnTo>
                  <a:pt x="584200" y="46863"/>
                </a:lnTo>
                <a:lnTo>
                  <a:pt x="584200" y="34163"/>
                </a:lnTo>
                <a:close/>
              </a:path>
              <a:path w="1126489" h="76200">
                <a:moveTo>
                  <a:pt x="673100" y="33655"/>
                </a:moveTo>
                <a:lnTo>
                  <a:pt x="622300" y="33909"/>
                </a:lnTo>
                <a:lnTo>
                  <a:pt x="622300" y="46609"/>
                </a:lnTo>
                <a:lnTo>
                  <a:pt x="673100" y="46355"/>
                </a:lnTo>
                <a:lnTo>
                  <a:pt x="673100" y="33655"/>
                </a:lnTo>
                <a:close/>
              </a:path>
              <a:path w="1126489" h="76200">
                <a:moveTo>
                  <a:pt x="762000" y="33274"/>
                </a:moveTo>
                <a:lnTo>
                  <a:pt x="711200" y="33528"/>
                </a:lnTo>
                <a:lnTo>
                  <a:pt x="711200" y="46228"/>
                </a:lnTo>
                <a:lnTo>
                  <a:pt x="762000" y="45974"/>
                </a:lnTo>
                <a:lnTo>
                  <a:pt x="762000" y="33274"/>
                </a:lnTo>
                <a:close/>
              </a:path>
              <a:path w="1126489" h="76200">
                <a:moveTo>
                  <a:pt x="850900" y="32766"/>
                </a:moveTo>
                <a:lnTo>
                  <a:pt x="800100" y="33020"/>
                </a:lnTo>
                <a:lnTo>
                  <a:pt x="800100" y="45720"/>
                </a:lnTo>
                <a:lnTo>
                  <a:pt x="850900" y="45466"/>
                </a:lnTo>
                <a:lnTo>
                  <a:pt x="850900" y="32766"/>
                </a:lnTo>
                <a:close/>
              </a:path>
              <a:path w="1126489" h="76200">
                <a:moveTo>
                  <a:pt x="939800" y="32258"/>
                </a:moveTo>
                <a:lnTo>
                  <a:pt x="889000" y="32639"/>
                </a:lnTo>
                <a:lnTo>
                  <a:pt x="889000" y="45339"/>
                </a:lnTo>
                <a:lnTo>
                  <a:pt x="939800" y="44958"/>
                </a:lnTo>
                <a:lnTo>
                  <a:pt x="939800" y="32258"/>
                </a:lnTo>
                <a:close/>
              </a:path>
              <a:path w="1126489" h="76200">
                <a:moveTo>
                  <a:pt x="1028700" y="31877"/>
                </a:moveTo>
                <a:lnTo>
                  <a:pt x="977900" y="32131"/>
                </a:lnTo>
                <a:lnTo>
                  <a:pt x="977900" y="44831"/>
                </a:lnTo>
                <a:lnTo>
                  <a:pt x="1028700" y="44577"/>
                </a:lnTo>
                <a:lnTo>
                  <a:pt x="1028700" y="31877"/>
                </a:lnTo>
                <a:close/>
              </a:path>
              <a:path w="1126489" h="76200">
                <a:moveTo>
                  <a:pt x="1049527" y="0"/>
                </a:moveTo>
                <a:lnTo>
                  <a:pt x="1049909" y="76200"/>
                </a:lnTo>
                <a:lnTo>
                  <a:pt x="1125982" y="37719"/>
                </a:lnTo>
                <a:lnTo>
                  <a:pt x="1049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666238" y="906221"/>
            <a:ext cx="58039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e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r</a:t>
            </a:r>
            <a:r>
              <a:rPr sz="1050" b="1" spc="-3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a</a:t>
            </a:r>
            <a:r>
              <a:rPr sz="1050" b="1" spc="-3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c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81045" y="3170301"/>
            <a:ext cx="5822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e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x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r</a:t>
            </a:r>
            <a:r>
              <a:rPr sz="1050" b="1" spc="-3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a</a:t>
            </a:r>
            <a:r>
              <a:rPr sz="1050" b="1" spc="-2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c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69132" y="1706778"/>
            <a:ext cx="861060" cy="4305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430"/>
              </a:spcBef>
            </a:pPr>
            <a:r>
              <a:rPr sz="1050" b="1" dirty="0">
                <a:latin typeface="Calibri"/>
                <a:cs typeface="Calibri"/>
              </a:rPr>
              <a:t>&lt; - q u e r</a:t>
            </a:r>
            <a:r>
              <a:rPr sz="1050" b="1" spc="-17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y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050" b="1" dirty="0">
                <a:latin typeface="Calibri"/>
                <a:cs typeface="Calibri"/>
              </a:rPr>
              <a:t>r e s u l t s </a:t>
            </a:r>
            <a:r>
              <a:rPr sz="1050" b="1" dirty="0">
                <a:latin typeface="Tahoma"/>
                <a:cs typeface="Tahoma"/>
              </a:rPr>
              <a:t>-</a:t>
            </a:r>
            <a:r>
              <a:rPr sz="1050" b="1" spc="-220" dirty="0">
                <a:latin typeface="Tahoma"/>
                <a:cs typeface="Tahoma"/>
              </a:rPr>
              <a:t> </a:t>
            </a:r>
            <a:r>
              <a:rPr sz="1050" b="1" dirty="0">
                <a:latin typeface="Tahoma"/>
                <a:cs typeface="Tahoma"/>
              </a:rPr>
              <a:t>&gt;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52116" y="3700271"/>
            <a:ext cx="1089660" cy="76200"/>
          </a:xfrm>
          <a:custGeom>
            <a:avLst/>
            <a:gdLst/>
            <a:ahLst/>
            <a:cxnLst/>
            <a:rect l="l" t="t" r="r" b="b"/>
            <a:pathLst>
              <a:path w="1089660" h="76200">
                <a:moveTo>
                  <a:pt x="1013459" y="0"/>
                </a:moveTo>
                <a:lnTo>
                  <a:pt x="1013459" y="76199"/>
                </a:lnTo>
                <a:lnTo>
                  <a:pt x="1076959" y="44449"/>
                </a:lnTo>
                <a:lnTo>
                  <a:pt x="1026159" y="44449"/>
                </a:lnTo>
                <a:lnTo>
                  <a:pt x="1026159" y="31749"/>
                </a:lnTo>
                <a:lnTo>
                  <a:pt x="1076959" y="31749"/>
                </a:lnTo>
                <a:lnTo>
                  <a:pt x="1013459" y="0"/>
                </a:lnTo>
                <a:close/>
              </a:path>
              <a:path w="1089660" h="76200">
                <a:moveTo>
                  <a:pt x="1013459" y="31749"/>
                </a:moveTo>
                <a:lnTo>
                  <a:pt x="975359" y="31749"/>
                </a:lnTo>
                <a:lnTo>
                  <a:pt x="975359" y="44449"/>
                </a:lnTo>
                <a:lnTo>
                  <a:pt x="1013459" y="44449"/>
                </a:lnTo>
                <a:lnTo>
                  <a:pt x="1013459" y="31749"/>
                </a:lnTo>
                <a:close/>
              </a:path>
              <a:path w="1089660" h="76200">
                <a:moveTo>
                  <a:pt x="1076959" y="31749"/>
                </a:moveTo>
                <a:lnTo>
                  <a:pt x="1026159" y="31749"/>
                </a:lnTo>
                <a:lnTo>
                  <a:pt x="1026159" y="44449"/>
                </a:lnTo>
                <a:lnTo>
                  <a:pt x="1076959" y="44449"/>
                </a:lnTo>
                <a:lnTo>
                  <a:pt x="1089659" y="38099"/>
                </a:lnTo>
                <a:lnTo>
                  <a:pt x="1076959" y="31749"/>
                </a:lnTo>
                <a:close/>
              </a:path>
              <a:path w="1089660" h="76200">
                <a:moveTo>
                  <a:pt x="937259" y="31749"/>
                </a:moveTo>
                <a:lnTo>
                  <a:pt x="886459" y="31749"/>
                </a:lnTo>
                <a:lnTo>
                  <a:pt x="886459" y="44449"/>
                </a:lnTo>
                <a:lnTo>
                  <a:pt x="937259" y="44449"/>
                </a:lnTo>
                <a:lnTo>
                  <a:pt x="937259" y="31749"/>
                </a:lnTo>
                <a:close/>
              </a:path>
              <a:path w="1089660" h="76200">
                <a:moveTo>
                  <a:pt x="848359" y="31749"/>
                </a:moveTo>
                <a:lnTo>
                  <a:pt x="797559" y="31749"/>
                </a:lnTo>
                <a:lnTo>
                  <a:pt x="797559" y="44449"/>
                </a:lnTo>
                <a:lnTo>
                  <a:pt x="848359" y="44449"/>
                </a:lnTo>
                <a:lnTo>
                  <a:pt x="848359" y="31749"/>
                </a:lnTo>
                <a:close/>
              </a:path>
              <a:path w="1089660" h="76200">
                <a:moveTo>
                  <a:pt x="759459" y="31749"/>
                </a:moveTo>
                <a:lnTo>
                  <a:pt x="708659" y="31749"/>
                </a:lnTo>
                <a:lnTo>
                  <a:pt x="708659" y="44449"/>
                </a:lnTo>
                <a:lnTo>
                  <a:pt x="759459" y="44449"/>
                </a:lnTo>
                <a:lnTo>
                  <a:pt x="759459" y="31749"/>
                </a:lnTo>
                <a:close/>
              </a:path>
              <a:path w="1089660" h="76200">
                <a:moveTo>
                  <a:pt x="670559" y="31749"/>
                </a:moveTo>
                <a:lnTo>
                  <a:pt x="619759" y="31749"/>
                </a:lnTo>
                <a:lnTo>
                  <a:pt x="619759" y="44449"/>
                </a:lnTo>
                <a:lnTo>
                  <a:pt x="670559" y="44449"/>
                </a:lnTo>
                <a:lnTo>
                  <a:pt x="670559" y="31749"/>
                </a:lnTo>
                <a:close/>
              </a:path>
              <a:path w="1089660" h="76200">
                <a:moveTo>
                  <a:pt x="581659" y="31749"/>
                </a:moveTo>
                <a:lnTo>
                  <a:pt x="530859" y="31749"/>
                </a:lnTo>
                <a:lnTo>
                  <a:pt x="530859" y="44449"/>
                </a:lnTo>
                <a:lnTo>
                  <a:pt x="581659" y="44449"/>
                </a:lnTo>
                <a:lnTo>
                  <a:pt x="581659" y="31749"/>
                </a:lnTo>
                <a:close/>
              </a:path>
              <a:path w="1089660" h="76200">
                <a:moveTo>
                  <a:pt x="492759" y="31749"/>
                </a:moveTo>
                <a:lnTo>
                  <a:pt x="441959" y="31749"/>
                </a:lnTo>
                <a:lnTo>
                  <a:pt x="441959" y="44449"/>
                </a:lnTo>
                <a:lnTo>
                  <a:pt x="492759" y="44449"/>
                </a:lnTo>
                <a:lnTo>
                  <a:pt x="492759" y="31749"/>
                </a:lnTo>
                <a:close/>
              </a:path>
              <a:path w="1089660" h="76200">
                <a:moveTo>
                  <a:pt x="403859" y="31749"/>
                </a:moveTo>
                <a:lnTo>
                  <a:pt x="353059" y="31749"/>
                </a:lnTo>
                <a:lnTo>
                  <a:pt x="353059" y="44449"/>
                </a:lnTo>
                <a:lnTo>
                  <a:pt x="403859" y="44449"/>
                </a:lnTo>
                <a:lnTo>
                  <a:pt x="403859" y="31749"/>
                </a:lnTo>
                <a:close/>
              </a:path>
              <a:path w="1089660" h="76200">
                <a:moveTo>
                  <a:pt x="314959" y="31749"/>
                </a:moveTo>
                <a:lnTo>
                  <a:pt x="264159" y="31749"/>
                </a:lnTo>
                <a:lnTo>
                  <a:pt x="264159" y="44449"/>
                </a:lnTo>
                <a:lnTo>
                  <a:pt x="314959" y="44449"/>
                </a:lnTo>
                <a:lnTo>
                  <a:pt x="314959" y="31749"/>
                </a:lnTo>
                <a:close/>
              </a:path>
              <a:path w="1089660" h="76200">
                <a:moveTo>
                  <a:pt x="226059" y="31749"/>
                </a:moveTo>
                <a:lnTo>
                  <a:pt x="175259" y="31749"/>
                </a:lnTo>
                <a:lnTo>
                  <a:pt x="175259" y="44449"/>
                </a:lnTo>
                <a:lnTo>
                  <a:pt x="226059" y="44449"/>
                </a:lnTo>
                <a:lnTo>
                  <a:pt x="226059" y="31749"/>
                </a:lnTo>
                <a:close/>
              </a:path>
              <a:path w="1089660" h="76200">
                <a:moveTo>
                  <a:pt x="137159" y="31749"/>
                </a:moveTo>
                <a:lnTo>
                  <a:pt x="86359" y="31749"/>
                </a:lnTo>
                <a:lnTo>
                  <a:pt x="86359" y="44449"/>
                </a:lnTo>
                <a:lnTo>
                  <a:pt x="137159" y="44449"/>
                </a:lnTo>
                <a:lnTo>
                  <a:pt x="137159" y="31749"/>
                </a:lnTo>
                <a:close/>
              </a:path>
              <a:path w="108966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014030" y="1668433"/>
            <a:ext cx="165735" cy="62484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5" dirty="0">
                <a:latin typeface="Tahoma"/>
                <a:cs typeface="Tahoma"/>
              </a:rPr>
              <a:t>p</a:t>
            </a:r>
            <a:r>
              <a:rPr sz="900" b="1" spc="-40" dirty="0">
                <a:latin typeface="Tahoma"/>
                <a:cs typeface="Tahoma"/>
              </a:rPr>
              <a:t> </a:t>
            </a:r>
            <a:r>
              <a:rPr sz="900" b="1" spc="5" dirty="0">
                <a:latin typeface="Tahoma"/>
                <a:cs typeface="Tahoma"/>
              </a:rPr>
              <a:t>u</a:t>
            </a:r>
            <a:r>
              <a:rPr sz="900" b="1" spc="-50" dirty="0">
                <a:latin typeface="Tahoma"/>
                <a:cs typeface="Tahoma"/>
              </a:rPr>
              <a:t> </a:t>
            </a:r>
            <a:r>
              <a:rPr sz="900" b="1" spc="5" dirty="0">
                <a:latin typeface="Tahoma"/>
                <a:cs typeface="Tahoma"/>
              </a:rPr>
              <a:t>b</a:t>
            </a:r>
            <a:r>
              <a:rPr sz="900" b="1" spc="-35" dirty="0">
                <a:latin typeface="Tahoma"/>
                <a:cs typeface="Tahoma"/>
              </a:rPr>
              <a:t> </a:t>
            </a:r>
            <a:r>
              <a:rPr sz="900" b="1" dirty="0">
                <a:latin typeface="Tahoma"/>
                <a:cs typeface="Tahoma"/>
              </a:rPr>
              <a:t>l</a:t>
            </a:r>
            <a:r>
              <a:rPr sz="900" b="1" spc="-50" dirty="0">
                <a:latin typeface="Tahoma"/>
                <a:cs typeface="Tahoma"/>
              </a:rPr>
              <a:t> </a:t>
            </a:r>
            <a:r>
              <a:rPr sz="900" b="1" dirty="0">
                <a:latin typeface="Tahoma"/>
                <a:cs typeface="Tahoma"/>
              </a:rPr>
              <a:t>i</a:t>
            </a:r>
            <a:r>
              <a:rPr sz="900" b="1" spc="-70" dirty="0">
                <a:latin typeface="Tahoma"/>
                <a:cs typeface="Tahoma"/>
              </a:rPr>
              <a:t> </a:t>
            </a:r>
            <a:r>
              <a:rPr sz="900" b="1" spc="5" dirty="0">
                <a:latin typeface="Tahoma"/>
                <a:cs typeface="Tahoma"/>
              </a:rPr>
              <a:t>s</a:t>
            </a:r>
            <a:r>
              <a:rPr sz="900" b="1" spc="-50" dirty="0">
                <a:latin typeface="Tahoma"/>
                <a:cs typeface="Tahoma"/>
              </a:rPr>
              <a:t> </a:t>
            </a:r>
            <a:r>
              <a:rPr sz="900" b="1" spc="5" dirty="0"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15309" y="2422905"/>
            <a:ext cx="6197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05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05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3169" y="2422905"/>
            <a:ext cx="6375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05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05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05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05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05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8377" y="4328871"/>
            <a:ext cx="11988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T a b l e a u</a:t>
            </a:r>
            <a:r>
              <a:rPr sz="1050" spc="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S e r v e 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69100" y="975740"/>
            <a:ext cx="131699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T a b l e a u</a:t>
            </a:r>
            <a:r>
              <a:rPr sz="1050" spc="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R e a d e r s</a:t>
            </a:r>
            <a:endParaRPr sz="1050">
              <a:latin typeface="Calibri"/>
              <a:cs typeface="Calibri"/>
            </a:endParaRPr>
          </a:p>
          <a:p>
            <a:pPr marL="323215">
              <a:lnSpc>
                <a:spcPct val="100000"/>
              </a:lnSpc>
              <a:spcBef>
                <a:spcPts val="10"/>
              </a:spcBef>
            </a:pPr>
            <a:r>
              <a:rPr sz="1050" b="1" dirty="0">
                <a:latin typeface="Calibri"/>
                <a:cs typeface="Calibri"/>
              </a:rPr>
              <a:t>( </a:t>
            </a:r>
            <a:r>
              <a:rPr sz="1050" b="1" spc="5" dirty="0">
                <a:latin typeface="Calibri"/>
                <a:cs typeface="Calibri"/>
              </a:rPr>
              <a:t>Work book</a:t>
            </a:r>
            <a:r>
              <a:rPr sz="1050" b="1" spc="-12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77824" y="906221"/>
            <a:ext cx="1255776" cy="2962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82751" y="1267967"/>
            <a:ext cx="908304" cy="2316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0831" y="2246375"/>
            <a:ext cx="963168" cy="7254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9263" y="2831591"/>
            <a:ext cx="1085088" cy="295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32079" y="50749"/>
            <a:ext cx="30962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25" dirty="0">
                <a:solidFill>
                  <a:srgbClr val="004A6B"/>
                </a:solidFill>
              </a:rPr>
              <a:t>Tableau</a:t>
            </a:r>
            <a:r>
              <a:rPr sz="2800" spc="-85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Architecture</a:t>
            </a:r>
            <a:endParaRPr sz="2800"/>
          </a:p>
        </p:txBody>
      </p:sp>
      <p:sp>
        <p:nvSpPr>
          <p:cNvPr id="47" name="object 47"/>
          <p:cNvSpPr/>
          <p:nvPr/>
        </p:nvSpPr>
        <p:spPr>
          <a:xfrm>
            <a:off x="3593591" y="688847"/>
            <a:ext cx="256032" cy="2560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519552" y="1742947"/>
            <a:ext cx="268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5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63164" y="3465072"/>
            <a:ext cx="1058545" cy="4806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200" spc="-5" dirty="0">
                <a:latin typeface="Calibri"/>
                <a:cs typeface="Calibri"/>
              </a:rPr>
              <a:t>Live </a:t>
            </a:r>
            <a:r>
              <a:rPr sz="1050" b="1" dirty="0">
                <a:latin typeface="Calibri"/>
                <a:cs typeface="Calibri"/>
              </a:rPr>
              <a:t>&lt; - q u e r</a:t>
            </a:r>
            <a:r>
              <a:rPr sz="1050" b="1" spc="-9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y</a:t>
            </a:r>
            <a:endParaRPr sz="10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414"/>
              </a:spcBef>
            </a:pPr>
            <a:r>
              <a:rPr sz="1050" b="1" dirty="0">
                <a:latin typeface="Calibri"/>
                <a:cs typeface="Calibri"/>
              </a:rPr>
              <a:t>r e s u l t s - &gt;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91155" y="669035"/>
            <a:ext cx="5715" cy="4082415"/>
          </a:xfrm>
          <a:custGeom>
            <a:avLst/>
            <a:gdLst/>
            <a:ahLst/>
            <a:cxnLst/>
            <a:rect l="l" t="t" r="r" b="b"/>
            <a:pathLst>
              <a:path w="5714" h="4082415">
                <a:moveTo>
                  <a:pt x="5587" y="0"/>
                </a:moveTo>
                <a:lnTo>
                  <a:pt x="0" y="4081818"/>
                </a:lnTo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03747" y="656843"/>
            <a:ext cx="18415" cy="4093210"/>
          </a:xfrm>
          <a:custGeom>
            <a:avLst/>
            <a:gdLst/>
            <a:ahLst/>
            <a:cxnLst/>
            <a:rect l="l" t="t" r="r" b="b"/>
            <a:pathLst>
              <a:path w="18414" h="4093210">
                <a:moveTo>
                  <a:pt x="0" y="0"/>
                </a:moveTo>
                <a:lnTo>
                  <a:pt x="18034" y="4092663"/>
                </a:lnTo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7004" y="4436770"/>
            <a:ext cx="14243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Calibri"/>
                <a:cs typeface="Calibri"/>
              </a:rPr>
              <a:t>List </a:t>
            </a:r>
            <a:r>
              <a:rPr sz="1400" b="1" spc="-10" dirty="0">
                <a:latin typeface="Calibri"/>
                <a:cs typeface="Calibri"/>
              </a:rPr>
              <a:t>of </a:t>
            </a:r>
            <a:r>
              <a:rPr sz="1400" b="1" spc="-20" dirty="0">
                <a:latin typeface="Calibri"/>
                <a:cs typeface="Calibri"/>
              </a:rPr>
              <a:t>data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sources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05753" y="4402937"/>
            <a:ext cx="4330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latin typeface="Calibri"/>
                <a:cs typeface="Calibri"/>
              </a:rPr>
              <a:t>Use</a:t>
            </a:r>
            <a:r>
              <a:rPr sz="1400" b="1" spc="-2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32421" y="2032537"/>
            <a:ext cx="2138045" cy="3816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S t a t i c</a:t>
            </a:r>
            <a:r>
              <a:rPr sz="1050" spc="1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R e a d e r 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5" dirty="0">
                <a:latin typeface="Calibri"/>
                <a:cs typeface="Calibri"/>
              </a:rPr>
              <a:t>(Drill-Down </a:t>
            </a:r>
            <a:r>
              <a:rPr sz="1100" b="1" dirty="0">
                <a:latin typeface="Calibri"/>
                <a:cs typeface="Calibri"/>
              </a:rPr>
              <a:t>or </a:t>
            </a:r>
            <a:r>
              <a:rPr sz="1100" b="1" spc="-5" dirty="0">
                <a:latin typeface="Calibri"/>
                <a:cs typeface="Calibri"/>
              </a:rPr>
              <a:t>Filtering </a:t>
            </a:r>
            <a:r>
              <a:rPr sz="1100" b="1" dirty="0">
                <a:latin typeface="Calibri"/>
                <a:cs typeface="Calibri"/>
              </a:rPr>
              <a:t>not</a:t>
            </a:r>
            <a:r>
              <a:rPr sz="1100" b="1" spc="-5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possible)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96176" y="3111027"/>
            <a:ext cx="1624330" cy="65468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050" spc="5" dirty="0">
                <a:solidFill>
                  <a:srgbClr val="FF0000"/>
                </a:solidFill>
                <a:latin typeface="Calibri"/>
                <a:cs typeface="Calibri"/>
              </a:rPr>
              <a:t>W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e b &amp; </a:t>
            </a:r>
            <a:r>
              <a:rPr sz="1050" spc="5" dirty="0">
                <a:solidFill>
                  <a:srgbClr val="FF0000"/>
                </a:solidFill>
                <a:latin typeface="Calibri"/>
                <a:cs typeface="Calibri"/>
              </a:rPr>
              <a:t>M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o b i l e U s e r</a:t>
            </a:r>
            <a:r>
              <a:rPr sz="105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40"/>
              </a:spcBef>
            </a:pPr>
            <a:r>
              <a:rPr sz="1100" b="1" spc="-5" dirty="0">
                <a:latin typeface="Calibri"/>
                <a:cs typeface="Calibri"/>
              </a:rPr>
              <a:t>(Mass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Consumption</a:t>
            </a:r>
            <a:endParaRPr sz="11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- Tableau</a:t>
            </a:r>
            <a:r>
              <a:rPr sz="1100" b="1" spc="-6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server)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11217" y="1267967"/>
            <a:ext cx="447040" cy="713740"/>
          </a:xfrm>
          <a:custGeom>
            <a:avLst/>
            <a:gdLst/>
            <a:ahLst/>
            <a:cxnLst/>
            <a:rect l="l" t="t" r="r" b="b"/>
            <a:pathLst>
              <a:path w="447039" h="713739">
                <a:moveTo>
                  <a:pt x="26797" y="663828"/>
                </a:moveTo>
                <a:lnTo>
                  <a:pt x="0" y="706881"/>
                </a:lnTo>
                <a:lnTo>
                  <a:pt x="10668" y="713612"/>
                </a:lnTo>
                <a:lnTo>
                  <a:pt x="37592" y="670559"/>
                </a:lnTo>
                <a:lnTo>
                  <a:pt x="26797" y="663828"/>
                </a:lnTo>
                <a:close/>
              </a:path>
              <a:path w="447039" h="713739">
                <a:moveTo>
                  <a:pt x="73660" y="588263"/>
                </a:moveTo>
                <a:lnTo>
                  <a:pt x="46862" y="631443"/>
                </a:lnTo>
                <a:lnTo>
                  <a:pt x="57658" y="638174"/>
                </a:lnTo>
                <a:lnTo>
                  <a:pt x="84455" y="594994"/>
                </a:lnTo>
                <a:lnTo>
                  <a:pt x="73660" y="588263"/>
                </a:lnTo>
                <a:close/>
              </a:path>
              <a:path w="447039" h="713739">
                <a:moveTo>
                  <a:pt x="120650" y="512825"/>
                </a:moveTo>
                <a:lnTo>
                  <a:pt x="93853" y="556005"/>
                </a:lnTo>
                <a:lnTo>
                  <a:pt x="104648" y="562609"/>
                </a:lnTo>
                <a:lnTo>
                  <a:pt x="131445" y="519556"/>
                </a:lnTo>
                <a:lnTo>
                  <a:pt x="120650" y="512825"/>
                </a:lnTo>
                <a:close/>
              </a:path>
              <a:path w="447039" h="713739">
                <a:moveTo>
                  <a:pt x="167640" y="437260"/>
                </a:moveTo>
                <a:lnTo>
                  <a:pt x="140716" y="480440"/>
                </a:lnTo>
                <a:lnTo>
                  <a:pt x="151511" y="487171"/>
                </a:lnTo>
                <a:lnTo>
                  <a:pt x="178435" y="443991"/>
                </a:lnTo>
                <a:lnTo>
                  <a:pt x="167640" y="437260"/>
                </a:lnTo>
                <a:close/>
              </a:path>
              <a:path w="447039" h="713739">
                <a:moveTo>
                  <a:pt x="214503" y="361822"/>
                </a:moveTo>
                <a:lnTo>
                  <a:pt x="187706" y="405002"/>
                </a:lnTo>
                <a:lnTo>
                  <a:pt x="198501" y="411606"/>
                </a:lnTo>
                <a:lnTo>
                  <a:pt x="225298" y="368553"/>
                </a:lnTo>
                <a:lnTo>
                  <a:pt x="214503" y="361822"/>
                </a:lnTo>
                <a:close/>
              </a:path>
              <a:path w="447039" h="713739">
                <a:moveTo>
                  <a:pt x="261493" y="286384"/>
                </a:moveTo>
                <a:lnTo>
                  <a:pt x="234696" y="329438"/>
                </a:lnTo>
                <a:lnTo>
                  <a:pt x="245491" y="336168"/>
                </a:lnTo>
                <a:lnTo>
                  <a:pt x="272288" y="292988"/>
                </a:lnTo>
                <a:lnTo>
                  <a:pt x="261493" y="286384"/>
                </a:lnTo>
                <a:close/>
              </a:path>
              <a:path w="447039" h="713739">
                <a:moveTo>
                  <a:pt x="308483" y="210819"/>
                </a:moveTo>
                <a:lnTo>
                  <a:pt x="281559" y="254000"/>
                </a:lnTo>
                <a:lnTo>
                  <a:pt x="292354" y="260730"/>
                </a:lnTo>
                <a:lnTo>
                  <a:pt x="319151" y="217550"/>
                </a:lnTo>
                <a:lnTo>
                  <a:pt x="308483" y="210819"/>
                </a:lnTo>
                <a:close/>
              </a:path>
              <a:path w="447039" h="713739">
                <a:moveTo>
                  <a:pt x="355346" y="135381"/>
                </a:moveTo>
                <a:lnTo>
                  <a:pt x="328549" y="178434"/>
                </a:lnTo>
                <a:lnTo>
                  <a:pt x="339344" y="185165"/>
                </a:lnTo>
                <a:lnTo>
                  <a:pt x="366141" y="141985"/>
                </a:lnTo>
                <a:lnTo>
                  <a:pt x="355346" y="135381"/>
                </a:lnTo>
                <a:close/>
              </a:path>
              <a:path w="447039" h="713739">
                <a:moveTo>
                  <a:pt x="401383" y="61351"/>
                </a:moveTo>
                <a:lnTo>
                  <a:pt x="375539" y="102996"/>
                </a:lnTo>
                <a:lnTo>
                  <a:pt x="386334" y="109727"/>
                </a:lnTo>
                <a:lnTo>
                  <a:pt x="412188" y="68067"/>
                </a:lnTo>
                <a:lnTo>
                  <a:pt x="401383" y="61351"/>
                </a:lnTo>
                <a:close/>
              </a:path>
              <a:path w="447039" h="713739">
                <a:moveTo>
                  <a:pt x="441488" y="59816"/>
                </a:moveTo>
                <a:lnTo>
                  <a:pt x="402336" y="59816"/>
                </a:lnTo>
                <a:lnTo>
                  <a:pt x="413131" y="66547"/>
                </a:lnTo>
                <a:lnTo>
                  <a:pt x="412188" y="68067"/>
                </a:lnTo>
                <a:lnTo>
                  <a:pt x="439166" y="84835"/>
                </a:lnTo>
                <a:lnTo>
                  <a:pt x="441488" y="59816"/>
                </a:lnTo>
                <a:close/>
              </a:path>
              <a:path w="447039" h="713739">
                <a:moveTo>
                  <a:pt x="402336" y="59816"/>
                </a:moveTo>
                <a:lnTo>
                  <a:pt x="401383" y="61351"/>
                </a:lnTo>
                <a:lnTo>
                  <a:pt x="412188" y="68067"/>
                </a:lnTo>
                <a:lnTo>
                  <a:pt x="413131" y="66547"/>
                </a:lnTo>
                <a:lnTo>
                  <a:pt x="402336" y="59816"/>
                </a:lnTo>
                <a:close/>
              </a:path>
              <a:path w="447039" h="713739">
                <a:moveTo>
                  <a:pt x="447040" y="0"/>
                </a:moveTo>
                <a:lnTo>
                  <a:pt x="374396" y="44576"/>
                </a:lnTo>
                <a:lnTo>
                  <a:pt x="401383" y="61351"/>
                </a:lnTo>
                <a:lnTo>
                  <a:pt x="402336" y="59816"/>
                </a:lnTo>
                <a:lnTo>
                  <a:pt x="441488" y="59816"/>
                </a:lnTo>
                <a:lnTo>
                  <a:pt x="447040" y="0"/>
                </a:lnTo>
                <a:close/>
              </a:path>
            </a:pathLst>
          </a:custGeom>
          <a:solidFill>
            <a:srgbClr val="CA2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44797" y="798321"/>
            <a:ext cx="273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10" dirty="0">
                <a:latin typeface="Calibri"/>
                <a:cs typeface="Calibri"/>
              </a:rPr>
              <a:t>D</a:t>
            </a:r>
            <a:r>
              <a:rPr sz="1200" b="1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46245" y="4147820"/>
            <a:ext cx="574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001F5F"/>
                </a:solidFill>
                <a:latin typeface="Calibri"/>
                <a:cs typeface="Calibri"/>
              </a:rPr>
              <a:t>Schedule</a:t>
            </a:r>
            <a:r>
              <a:rPr sz="6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b="1" dirty="0">
                <a:solidFill>
                  <a:srgbClr val="001F5F"/>
                </a:solidFill>
                <a:latin typeface="Calibri"/>
                <a:cs typeface="Calibri"/>
              </a:rPr>
              <a:t>Refresh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20032" y="3298012"/>
            <a:ext cx="450850" cy="23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001F5F"/>
                </a:solidFill>
                <a:latin typeface="Calibri"/>
                <a:cs typeface="Calibri"/>
              </a:rPr>
              <a:t>Store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700" b="1" spc="-5" dirty="0">
                <a:solidFill>
                  <a:srgbClr val="001F5F"/>
                </a:solidFill>
                <a:latin typeface="Calibri"/>
                <a:cs typeface="Calibri"/>
              </a:rPr>
              <a:t>Workbooks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2339339"/>
            <a:ext cx="1155700" cy="436245"/>
          </a:xfrm>
          <a:custGeom>
            <a:avLst/>
            <a:gdLst/>
            <a:ahLst/>
            <a:cxnLst/>
            <a:rect l="l" t="t" r="r" b="b"/>
            <a:pathLst>
              <a:path w="1155700" h="436244">
                <a:moveTo>
                  <a:pt x="0" y="435863"/>
                </a:moveTo>
                <a:lnTo>
                  <a:pt x="1155191" y="435863"/>
                </a:lnTo>
                <a:lnTo>
                  <a:pt x="11551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3962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5307" y="1872995"/>
            <a:ext cx="3761740" cy="439420"/>
          </a:xfrm>
          <a:custGeom>
            <a:avLst/>
            <a:gdLst/>
            <a:ahLst/>
            <a:cxnLst/>
            <a:rect l="l" t="t" r="r" b="b"/>
            <a:pathLst>
              <a:path w="3761740" h="439419">
                <a:moveTo>
                  <a:pt x="0" y="438911"/>
                </a:moveTo>
                <a:lnTo>
                  <a:pt x="3761232" y="438911"/>
                </a:lnTo>
                <a:lnTo>
                  <a:pt x="3761232" y="0"/>
                </a:lnTo>
                <a:lnTo>
                  <a:pt x="0" y="0"/>
                </a:lnTo>
                <a:lnTo>
                  <a:pt x="0" y="438911"/>
                </a:lnTo>
                <a:close/>
              </a:path>
            </a:pathLst>
          </a:custGeom>
          <a:ln w="3962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711" y="978407"/>
            <a:ext cx="4782312" cy="2273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4244" y="3357371"/>
            <a:ext cx="3956685" cy="1240790"/>
          </a:xfrm>
          <a:custGeom>
            <a:avLst/>
            <a:gdLst/>
            <a:ahLst/>
            <a:cxnLst/>
            <a:rect l="l" t="t" r="r" b="b"/>
            <a:pathLst>
              <a:path w="3956684" h="1240789">
                <a:moveTo>
                  <a:pt x="0" y="1240536"/>
                </a:moveTo>
                <a:lnTo>
                  <a:pt x="3956304" y="1240536"/>
                </a:lnTo>
                <a:lnTo>
                  <a:pt x="3956304" y="0"/>
                </a:lnTo>
                <a:lnTo>
                  <a:pt x="0" y="0"/>
                </a:lnTo>
                <a:lnTo>
                  <a:pt x="0" y="1240536"/>
                </a:lnTo>
                <a:close/>
              </a:path>
            </a:pathLst>
          </a:custGeom>
          <a:ln w="39623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271" y="61036"/>
            <a:ext cx="41224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30" dirty="0">
                <a:solidFill>
                  <a:srgbClr val="004A6B"/>
                </a:solidFill>
              </a:rPr>
              <a:t>Tableau </a:t>
            </a:r>
            <a:r>
              <a:rPr sz="2800" dirty="0">
                <a:solidFill>
                  <a:srgbClr val="004A6B"/>
                </a:solidFill>
              </a:rPr>
              <a:t>Server</a:t>
            </a:r>
            <a:r>
              <a:rPr sz="2800" spc="-6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Architecture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2779776" y="3282950"/>
            <a:ext cx="1140460" cy="981710"/>
          </a:xfrm>
          <a:custGeom>
            <a:avLst/>
            <a:gdLst/>
            <a:ahLst/>
            <a:cxnLst/>
            <a:rect l="l" t="t" r="r" b="b"/>
            <a:pathLst>
              <a:path w="1140460" h="981710">
                <a:moveTo>
                  <a:pt x="0" y="315722"/>
                </a:moveTo>
                <a:lnTo>
                  <a:pt x="6782" y="273643"/>
                </a:lnTo>
                <a:lnTo>
                  <a:pt x="25672" y="237105"/>
                </a:lnTo>
                <a:lnTo>
                  <a:pt x="54479" y="208298"/>
                </a:lnTo>
                <a:lnTo>
                  <a:pt x="91017" y="189408"/>
                </a:lnTo>
                <a:lnTo>
                  <a:pt x="133096" y="182625"/>
                </a:lnTo>
                <a:lnTo>
                  <a:pt x="664972" y="182625"/>
                </a:lnTo>
                <a:lnTo>
                  <a:pt x="906526" y="0"/>
                </a:lnTo>
                <a:lnTo>
                  <a:pt x="949960" y="182625"/>
                </a:lnTo>
                <a:lnTo>
                  <a:pt x="1006856" y="182625"/>
                </a:lnTo>
                <a:lnTo>
                  <a:pt x="1048934" y="189408"/>
                </a:lnTo>
                <a:lnTo>
                  <a:pt x="1085472" y="208298"/>
                </a:lnTo>
                <a:lnTo>
                  <a:pt x="1114279" y="237105"/>
                </a:lnTo>
                <a:lnTo>
                  <a:pt x="1133169" y="273643"/>
                </a:lnTo>
                <a:lnTo>
                  <a:pt x="1139952" y="315722"/>
                </a:lnTo>
                <a:lnTo>
                  <a:pt x="1139952" y="515366"/>
                </a:lnTo>
                <a:lnTo>
                  <a:pt x="1139952" y="848106"/>
                </a:lnTo>
                <a:lnTo>
                  <a:pt x="1133169" y="890174"/>
                </a:lnTo>
                <a:lnTo>
                  <a:pt x="1114279" y="926711"/>
                </a:lnTo>
                <a:lnTo>
                  <a:pt x="1085472" y="955522"/>
                </a:lnTo>
                <a:lnTo>
                  <a:pt x="1048934" y="974416"/>
                </a:lnTo>
                <a:lnTo>
                  <a:pt x="1006856" y="981202"/>
                </a:lnTo>
                <a:lnTo>
                  <a:pt x="949960" y="981202"/>
                </a:lnTo>
                <a:lnTo>
                  <a:pt x="664972" y="981202"/>
                </a:lnTo>
                <a:lnTo>
                  <a:pt x="133096" y="981202"/>
                </a:lnTo>
                <a:lnTo>
                  <a:pt x="91017" y="974416"/>
                </a:lnTo>
                <a:lnTo>
                  <a:pt x="54479" y="955522"/>
                </a:lnTo>
                <a:lnTo>
                  <a:pt x="25672" y="926711"/>
                </a:lnTo>
                <a:lnTo>
                  <a:pt x="6782" y="890174"/>
                </a:lnTo>
                <a:lnTo>
                  <a:pt x="0" y="848106"/>
                </a:lnTo>
                <a:lnTo>
                  <a:pt x="0" y="515366"/>
                </a:lnTo>
                <a:lnTo>
                  <a:pt x="0" y="315722"/>
                </a:lnTo>
                <a:close/>
              </a:path>
            </a:pathLst>
          </a:custGeom>
          <a:ln w="18288">
            <a:solidFill>
              <a:srgbClr val="01B7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0896" y="3282950"/>
            <a:ext cx="1143000" cy="981710"/>
          </a:xfrm>
          <a:custGeom>
            <a:avLst/>
            <a:gdLst/>
            <a:ahLst/>
            <a:cxnLst/>
            <a:rect l="l" t="t" r="r" b="b"/>
            <a:pathLst>
              <a:path w="1143000" h="981710">
                <a:moveTo>
                  <a:pt x="0" y="315722"/>
                </a:moveTo>
                <a:lnTo>
                  <a:pt x="6782" y="273643"/>
                </a:lnTo>
                <a:lnTo>
                  <a:pt x="25672" y="237105"/>
                </a:lnTo>
                <a:lnTo>
                  <a:pt x="54479" y="208298"/>
                </a:lnTo>
                <a:lnTo>
                  <a:pt x="91017" y="189408"/>
                </a:lnTo>
                <a:lnTo>
                  <a:pt x="133095" y="182625"/>
                </a:lnTo>
                <a:lnTo>
                  <a:pt x="666750" y="182625"/>
                </a:lnTo>
                <a:lnTo>
                  <a:pt x="908938" y="0"/>
                </a:lnTo>
                <a:lnTo>
                  <a:pt x="952500" y="182625"/>
                </a:lnTo>
                <a:lnTo>
                  <a:pt x="1009903" y="182625"/>
                </a:lnTo>
                <a:lnTo>
                  <a:pt x="1051982" y="189408"/>
                </a:lnTo>
                <a:lnTo>
                  <a:pt x="1088520" y="208298"/>
                </a:lnTo>
                <a:lnTo>
                  <a:pt x="1117327" y="237105"/>
                </a:lnTo>
                <a:lnTo>
                  <a:pt x="1136217" y="273643"/>
                </a:lnTo>
                <a:lnTo>
                  <a:pt x="1143000" y="315722"/>
                </a:lnTo>
                <a:lnTo>
                  <a:pt x="1143000" y="515366"/>
                </a:lnTo>
                <a:lnTo>
                  <a:pt x="1143000" y="848106"/>
                </a:lnTo>
                <a:lnTo>
                  <a:pt x="1136217" y="890174"/>
                </a:lnTo>
                <a:lnTo>
                  <a:pt x="1117327" y="926711"/>
                </a:lnTo>
                <a:lnTo>
                  <a:pt x="1088520" y="955522"/>
                </a:lnTo>
                <a:lnTo>
                  <a:pt x="1051982" y="974416"/>
                </a:lnTo>
                <a:lnTo>
                  <a:pt x="1009903" y="981202"/>
                </a:lnTo>
                <a:lnTo>
                  <a:pt x="952500" y="981202"/>
                </a:lnTo>
                <a:lnTo>
                  <a:pt x="666750" y="981202"/>
                </a:lnTo>
                <a:lnTo>
                  <a:pt x="133095" y="981202"/>
                </a:lnTo>
                <a:lnTo>
                  <a:pt x="91017" y="974416"/>
                </a:lnTo>
                <a:lnTo>
                  <a:pt x="54479" y="955522"/>
                </a:lnTo>
                <a:lnTo>
                  <a:pt x="25672" y="926711"/>
                </a:lnTo>
                <a:lnTo>
                  <a:pt x="6782" y="890174"/>
                </a:lnTo>
                <a:lnTo>
                  <a:pt x="0" y="848106"/>
                </a:lnTo>
                <a:lnTo>
                  <a:pt x="0" y="515366"/>
                </a:lnTo>
                <a:lnTo>
                  <a:pt x="0" y="315722"/>
                </a:lnTo>
                <a:close/>
              </a:path>
            </a:pathLst>
          </a:custGeom>
          <a:ln w="18288">
            <a:solidFill>
              <a:srgbClr val="01B7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5064" y="3282950"/>
            <a:ext cx="1140460" cy="981710"/>
          </a:xfrm>
          <a:custGeom>
            <a:avLst/>
            <a:gdLst/>
            <a:ahLst/>
            <a:cxnLst/>
            <a:rect l="l" t="t" r="r" b="b"/>
            <a:pathLst>
              <a:path w="1140459" h="981710">
                <a:moveTo>
                  <a:pt x="0" y="315722"/>
                </a:moveTo>
                <a:lnTo>
                  <a:pt x="6782" y="273643"/>
                </a:lnTo>
                <a:lnTo>
                  <a:pt x="25672" y="237105"/>
                </a:lnTo>
                <a:lnTo>
                  <a:pt x="54479" y="208298"/>
                </a:lnTo>
                <a:lnTo>
                  <a:pt x="91017" y="189408"/>
                </a:lnTo>
                <a:lnTo>
                  <a:pt x="133096" y="182625"/>
                </a:lnTo>
                <a:lnTo>
                  <a:pt x="664972" y="182625"/>
                </a:lnTo>
                <a:lnTo>
                  <a:pt x="906526" y="0"/>
                </a:lnTo>
                <a:lnTo>
                  <a:pt x="949960" y="182625"/>
                </a:lnTo>
                <a:lnTo>
                  <a:pt x="1006856" y="182625"/>
                </a:lnTo>
                <a:lnTo>
                  <a:pt x="1048934" y="189408"/>
                </a:lnTo>
                <a:lnTo>
                  <a:pt x="1085472" y="208298"/>
                </a:lnTo>
                <a:lnTo>
                  <a:pt x="1114279" y="237105"/>
                </a:lnTo>
                <a:lnTo>
                  <a:pt x="1133169" y="273643"/>
                </a:lnTo>
                <a:lnTo>
                  <a:pt x="1139952" y="315722"/>
                </a:lnTo>
                <a:lnTo>
                  <a:pt x="1139952" y="515366"/>
                </a:lnTo>
                <a:lnTo>
                  <a:pt x="1139952" y="848106"/>
                </a:lnTo>
                <a:lnTo>
                  <a:pt x="1133169" y="890174"/>
                </a:lnTo>
                <a:lnTo>
                  <a:pt x="1114279" y="926711"/>
                </a:lnTo>
                <a:lnTo>
                  <a:pt x="1085472" y="955522"/>
                </a:lnTo>
                <a:lnTo>
                  <a:pt x="1048934" y="974416"/>
                </a:lnTo>
                <a:lnTo>
                  <a:pt x="1006856" y="981202"/>
                </a:lnTo>
                <a:lnTo>
                  <a:pt x="949960" y="981202"/>
                </a:lnTo>
                <a:lnTo>
                  <a:pt x="664972" y="981202"/>
                </a:lnTo>
                <a:lnTo>
                  <a:pt x="133096" y="981202"/>
                </a:lnTo>
                <a:lnTo>
                  <a:pt x="91017" y="974416"/>
                </a:lnTo>
                <a:lnTo>
                  <a:pt x="54479" y="955522"/>
                </a:lnTo>
                <a:lnTo>
                  <a:pt x="25672" y="926711"/>
                </a:lnTo>
                <a:lnTo>
                  <a:pt x="6782" y="890174"/>
                </a:lnTo>
                <a:lnTo>
                  <a:pt x="0" y="848106"/>
                </a:lnTo>
                <a:lnTo>
                  <a:pt x="0" y="515366"/>
                </a:lnTo>
                <a:lnTo>
                  <a:pt x="0" y="315722"/>
                </a:lnTo>
                <a:close/>
              </a:path>
            </a:pathLst>
          </a:custGeom>
          <a:ln w="18288">
            <a:solidFill>
              <a:srgbClr val="01B7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2551" y="3712464"/>
            <a:ext cx="859536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8808" y="3767327"/>
            <a:ext cx="969263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4240" y="3496055"/>
            <a:ext cx="451103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2096" y="3508247"/>
            <a:ext cx="387096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8511" y="3489959"/>
            <a:ext cx="213360" cy="405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5271" y="3685032"/>
            <a:ext cx="457200" cy="496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42233" y="4366666"/>
            <a:ext cx="4216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5" dirty="0">
                <a:latin typeface="Calibri"/>
                <a:cs typeface="Calibri"/>
              </a:rPr>
              <a:t>D</a:t>
            </a:r>
            <a:r>
              <a:rPr sz="900" b="1" dirty="0">
                <a:latin typeface="Calibri"/>
                <a:cs typeface="Calibri"/>
              </a:rPr>
              <a:t>es</a:t>
            </a:r>
            <a:r>
              <a:rPr sz="900" b="1" spc="-5" dirty="0">
                <a:latin typeface="Calibri"/>
                <a:cs typeface="Calibri"/>
              </a:rPr>
              <a:t>k</a:t>
            </a:r>
            <a:r>
              <a:rPr sz="900" b="1" dirty="0">
                <a:latin typeface="Calibri"/>
                <a:cs typeface="Calibri"/>
              </a:rPr>
              <a:t>t</a:t>
            </a:r>
            <a:r>
              <a:rPr sz="900" b="1" spc="-5" dirty="0">
                <a:latin typeface="Calibri"/>
                <a:cs typeface="Calibri"/>
              </a:rPr>
              <a:t>o</a:t>
            </a:r>
            <a:r>
              <a:rPr sz="900" b="1" spc="5" dirty="0"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12945" y="4380077"/>
            <a:ext cx="3613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spc="10" dirty="0">
                <a:latin typeface="Calibri"/>
                <a:cs typeface="Calibri"/>
              </a:rPr>
              <a:t>M</a:t>
            </a:r>
            <a:r>
              <a:rPr sz="900" b="1" spc="-10" dirty="0">
                <a:latin typeface="Calibri"/>
                <a:cs typeface="Calibri"/>
              </a:rPr>
              <a:t>obil</a:t>
            </a:r>
            <a:r>
              <a:rPr sz="900" b="1" spc="5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2950" y="4355693"/>
            <a:ext cx="42354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-5" dirty="0">
                <a:latin typeface="Calibri"/>
                <a:cs typeface="Calibri"/>
              </a:rPr>
              <a:t>B</a:t>
            </a:r>
            <a:r>
              <a:rPr sz="900" b="1" spc="10" dirty="0">
                <a:latin typeface="Calibri"/>
                <a:cs typeface="Calibri"/>
              </a:rPr>
              <a:t>r</a:t>
            </a:r>
            <a:r>
              <a:rPr sz="900" b="1" spc="-10" dirty="0">
                <a:latin typeface="Calibri"/>
                <a:cs typeface="Calibri"/>
              </a:rPr>
              <a:t>o</a:t>
            </a:r>
            <a:r>
              <a:rPr sz="900" b="1" dirty="0">
                <a:latin typeface="Calibri"/>
                <a:cs typeface="Calibri"/>
              </a:rPr>
              <a:t>wse</a:t>
            </a:r>
            <a:r>
              <a:rPr sz="900" b="1" spc="5" dirty="0"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4588" y="1845563"/>
            <a:ext cx="5510530" cy="6350"/>
          </a:xfrm>
          <a:custGeom>
            <a:avLst/>
            <a:gdLst/>
            <a:ahLst/>
            <a:cxnLst/>
            <a:rect l="l" t="t" r="r" b="b"/>
            <a:pathLst>
              <a:path w="5510530" h="6350">
                <a:moveTo>
                  <a:pt x="0" y="0"/>
                </a:moveTo>
                <a:lnTo>
                  <a:pt x="5510149" y="6096"/>
                </a:lnTo>
              </a:path>
            </a:pathLst>
          </a:custGeom>
          <a:ln w="27432">
            <a:solidFill>
              <a:srgbClr val="CE6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8867" y="3302508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0" y="9017"/>
                </a:moveTo>
                <a:lnTo>
                  <a:pt x="5943473" y="0"/>
                </a:lnTo>
              </a:path>
            </a:pathLst>
          </a:custGeom>
          <a:ln w="27432">
            <a:solidFill>
              <a:srgbClr val="CE6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73632" y="988568"/>
            <a:ext cx="7816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611F5F"/>
                </a:solidFill>
                <a:latin typeface="Calibri"/>
                <a:cs typeface="Calibri"/>
              </a:rPr>
              <a:t>Data</a:t>
            </a:r>
            <a:r>
              <a:rPr sz="1100" b="1" spc="-75" dirty="0">
                <a:solidFill>
                  <a:srgbClr val="611F5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611F5F"/>
                </a:solidFill>
                <a:latin typeface="Calibri"/>
                <a:cs typeface="Calibri"/>
              </a:rPr>
              <a:t>Sources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326" y="3313302"/>
            <a:ext cx="177038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611F5F"/>
                </a:solidFill>
                <a:latin typeface="Calibri"/>
                <a:cs typeface="Calibri"/>
              </a:rPr>
              <a:t>Users/Application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850"/>
              </a:spcBef>
            </a:pPr>
            <a:r>
              <a:rPr sz="800" b="1" spc="15" dirty="0">
                <a:latin typeface="Tahoma"/>
                <a:cs typeface="Tahoma"/>
              </a:rPr>
              <a:t>C</a:t>
            </a:r>
            <a:r>
              <a:rPr sz="800" b="1" spc="-10" dirty="0">
                <a:latin typeface="Tahoma"/>
                <a:cs typeface="Tahoma"/>
              </a:rPr>
              <a:t>li</a:t>
            </a:r>
            <a:r>
              <a:rPr sz="800" b="1" dirty="0">
                <a:latin typeface="Tahoma"/>
                <a:cs typeface="Tahoma"/>
              </a:rPr>
              <a:t>e</a:t>
            </a:r>
            <a:r>
              <a:rPr sz="800" b="1" spc="10" dirty="0">
                <a:latin typeface="Tahoma"/>
                <a:cs typeface="Tahoma"/>
              </a:rPr>
              <a:t>n</a:t>
            </a:r>
            <a:r>
              <a:rPr sz="800" b="1" dirty="0">
                <a:latin typeface="Tahoma"/>
                <a:cs typeface="Tahoma"/>
              </a:rPr>
              <a:t>t</a:t>
            </a:r>
            <a:r>
              <a:rPr sz="800" b="1" spc="5" dirty="0"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326" y="1894458"/>
            <a:ext cx="829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611F5F"/>
                </a:solidFill>
                <a:latin typeface="Calibri"/>
                <a:cs typeface="Calibri"/>
              </a:rPr>
              <a:t>Server  </a:t>
            </a:r>
            <a:r>
              <a:rPr sz="1200" b="1" spc="-15" dirty="0">
                <a:solidFill>
                  <a:srgbClr val="611F5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611F5F"/>
                </a:solidFill>
                <a:latin typeface="Calibri"/>
                <a:cs typeface="Calibri"/>
              </a:rPr>
              <a:t>o</a:t>
            </a:r>
            <a:r>
              <a:rPr sz="1200" b="1" spc="10" dirty="0">
                <a:solidFill>
                  <a:srgbClr val="611F5F"/>
                </a:solidFill>
                <a:latin typeface="Calibri"/>
                <a:cs typeface="Calibri"/>
              </a:rPr>
              <a:t>m</a:t>
            </a:r>
            <a:r>
              <a:rPr sz="1200" b="1" dirty="0">
                <a:solidFill>
                  <a:srgbClr val="611F5F"/>
                </a:solidFill>
                <a:latin typeface="Calibri"/>
                <a:cs typeface="Calibri"/>
              </a:rPr>
              <a:t>po</a:t>
            </a:r>
            <a:r>
              <a:rPr sz="1200" b="1" spc="5" dirty="0">
                <a:solidFill>
                  <a:srgbClr val="611F5F"/>
                </a:solidFill>
                <a:latin typeface="Calibri"/>
                <a:cs typeface="Calibri"/>
              </a:rPr>
              <a:t>n</a:t>
            </a:r>
            <a:r>
              <a:rPr sz="1200" b="1" spc="-5" dirty="0">
                <a:solidFill>
                  <a:srgbClr val="611F5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611F5F"/>
                </a:solidFill>
                <a:latin typeface="Calibri"/>
                <a:cs typeface="Calibri"/>
              </a:rPr>
              <a:t>n</a:t>
            </a:r>
            <a:r>
              <a:rPr sz="1200" b="1" spc="-10" dirty="0">
                <a:solidFill>
                  <a:srgbClr val="611F5F"/>
                </a:solidFill>
                <a:latin typeface="Calibri"/>
                <a:cs typeface="Calibri"/>
              </a:rPr>
              <a:t>t</a:t>
            </a:r>
            <a:r>
              <a:rPr sz="1200" b="1" dirty="0">
                <a:solidFill>
                  <a:srgbClr val="611F5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22019" y="803147"/>
            <a:ext cx="5579110" cy="8255"/>
          </a:xfrm>
          <a:custGeom>
            <a:avLst/>
            <a:gdLst/>
            <a:ahLst/>
            <a:cxnLst/>
            <a:rect l="l" t="t" r="r" b="b"/>
            <a:pathLst>
              <a:path w="5579110" h="8254">
                <a:moveTo>
                  <a:pt x="0" y="7874"/>
                </a:moveTo>
                <a:lnTo>
                  <a:pt x="5578729" y="0"/>
                </a:lnTo>
              </a:path>
            </a:pathLst>
          </a:custGeom>
          <a:ln w="27432">
            <a:solidFill>
              <a:srgbClr val="CE6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62371" y="2327147"/>
            <a:ext cx="1344295" cy="439420"/>
          </a:xfrm>
          <a:custGeom>
            <a:avLst/>
            <a:gdLst/>
            <a:ahLst/>
            <a:cxnLst/>
            <a:rect l="l" t="t" r="r" b="b"/>
            <a:pathLst>
              <a:path w="1344295" h="439419">
                <a:moveTo>
                  <a:pt x="0" y="438912"/>
                </a:moveTo>
                <a:lnTo>
                  <a:pt x="1344168" y="438912"/>
                </a:lnTo>
                <a:lnTo>
                  <a:pt x="1344168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39624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19" y="60198"/>
            <a:ext cx="5295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0" dirty="0">
                <a:solidFill>
                  <a:srgbClr val="004A6B"/>
                </a:solidFill>
              </a:rPr>
              <a:t>Tableau </a:t>
            </a:r>
            <a:r>
              <a:rPr sz="2800" dirty="0">
                <a:solidFill>
                  <a:srgbClr val="004A6B"/>
                </a:solidFill>
              </a:rPr>
              <a:t>Server </a:t>
            </a:r>
            <a:r>
              <a:rPr sz="2800" spc="-5" dirty="0">
                <a:solidFill>
                  <a:srgbClr val="004A6B"/>
                </a:solidFill>
              </a:rPr>
              <a:t>Architecture</a:t>
            </a:r>
            <a:r>
              <a:rPr sz="2800" spc="-8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023359" y="3300983"/>
            <a:ext cx="1152525" cy="1149350"/>
          </a:xfrm>
          <a:custGeom>
            <a:avLst/>
            <a:gdLst/>
            <a:ahLst/>
            <a:cxnLst/>
            <a:rect l="l" t="t" r="r" b="b"/>
            <a:pathLst>
              <a:path w="1152525" h="1149350">
                <a:moveTo>
                  <a:pt x="576072" y="0"/>
                </a:moveTo>
                <a:lnTo>
                  <a:pt x="528827" y="1904"/>
                </a:lnTo>
                <a:lnTo>
                  <a:pt x="482635" y="7518"/>
                </a:lnTo>
                <a:lnTo>
                  <a:pt x="437641" y="16694"/>
                </a:lnTo>
                <a:lnTo>
                  <a:pt x="393996" y="29285"/>
                </a:lnTo>
                <a:lnTo>
                  <a:pt x="351847" y="45142"/>
                </a:lnTo>
                <a:lnTo>
                  <a:pt x="311342" y="64118"/>
                </a:lnTo>
                <a:lnTo>
                  <a:pt x="272631" y="86066"/>
                </a:lnTo>
                <a:lnTo>
                  <a:pt x="235860" y="110837"/>
                </a:lnTo>
                <a:lnTo>
                  <a:pt x="201179" y="138284"/>
                </a:lnTo>
                <a:lnTo>
                  <a:pt x="168735" y="168259"/>
                </a:lnTo>
                <a:lnTo>
                  <a:pt x="138677" y="200614"/>
                </a:lnTo>
                <a:lnTo>
                  <a:pt x="111154" y="235201"/>
                </a:lnTo>
                <a:lnTo>
                  <a:pt x="86313" y="271874"/>
                </a:lnTo>
                <a:lnTo>
                  <a:pt x="64304" y="310484"/>
                </a:lnTo>
                <a:lnTo>
                  <a:pt x="45273" y="350883"/>
                </a:lnTo>
                <a:lnTo>
                  <a:pt x="29370" y="392923"/>
                </a:lnTo>
                <a:lnTo>
                  <a:pt x="16743" y="436458"/>
                </a:lnTo>
                <a:lnTo>
                  <a:pt x="7540" y="481339"/>
                </a:lnTo>
                <a:lnTo>
                  <a:pt x="1909" y="527418"/>
                </a:lnTo>
                <a:lnTo>
                  <a:pt x="0" y="574547"/>
                </a:lnTo>
                <a:lnTo>
                  <a:pt x="1909" y="621669"/>
                </a:lnTo>
                <a:lnTo>
                  <a:pt x="7540" y="667741"/>
                </a:lnTo>
                <a:lnTo>
                  <a:pt x="16743" y="712617"/>
                </a:lnTo>
                <a:lnTo>
                  <a:pt x="29370" y="756147"/>
                </a:lnTo>
                <a:lnTo>
                  <a:pt x="45273" y="798186"/>
                </a:lnTo>
                <a:lnTo>
                  <a:pt x="64304" y="838583"/>
                </a:lnTo>
                <a:lnTo>
                  <a:pt x="86313" y="877193"/>
                </a:lnTo>
                <a:lnTo>
                  <a:pt x="111154" y="913866"/>
                </a:lnTo>
                <a:lnTo>
                  <a:pt x="138677" y="948455"/>
                </a:lnTo>
                <a:lnTo>
                  <a:pt x="168735" y="980813"/>
                </a:lnTo>
                <a:lnTo>
                  <a:pt x="201179" y="1010790"/>
                </a:lnTo>
                <a:lnTo>
                  <a:pt x="235860" y="1038240"/>
                </a:lnTo>
                <a:lnTo>
                  <a:pt x="272631" y="1063014"/>
                </a:lnTo>
                <a:lnTo>
                  <a:pt x="311342" y="1084965"/>
                </a:lnTo>
                <a:lnTo>
                  <a:pt x="351847" y="1103944"/>
                </a:lnTo>
                <a:lnTo>
                  <a:pt x="393996" y="1119804"/>
                </a:lnTo>
                <a:lnTo>
                  <a:pt x="437641" y="1132397"/>
                </a:lnTo>
                <a:lnTo>
                  <a:pt x="482635" y="1141576"/>
                </a:lnTo>
                <a:lnTo>
                  <a:pt x="528827" y="1147191"/>
                </a:lnTo>
                <a:lnTo>
                  <a:pt x="576072" y="1149095"/>
                </a:lnTo>
                <a:lnTo>
                  <a:pt x="623316" y="1147191"/>
                </a:lnTo>
                <a:lnTo>
                  <a:pt x="669508" y="1141576"/>
                </a:lnTo>
                <a:lnTo>
                  <a:pt x="714502" y="1132397"/>
                </a:lnTo>
                <a:lnTo>
                  <a:pt x="758147" y="1119804"/>
                </a:lnTo>
                <a:lnTo>
                  <a:pt x="800296" y="1103944"/>
                </a:lnTo>
                <a:lnTo>
                  <a:pt x="840801" y="1084965"/>
                </a:lnTo>
                <a:lnTo>
                  <a:pt x="879512" y="1063014"/>
                </a:lnTo>
                <a:lnTo>
                  <a:pt x="916283" y="1038240"/>
                </a:lnTo>
                <a:lnTo>
                  <a:pt x="950964" y="1010790"/>
                </a:lnTo>
                <a:lnTo>
                  <a:pt x="983408" y="980813"/>
                </a:lnTo>
                <a:lnTo>
                  <a:pt x="1013466" y="948455"/>
                </a:lnTo>
                <a:lnTo>
                  <a:pt x="1040989" y="913866"/>
                </a:lnTo>
                <a:lnTo>
                  <a:pt x="1065830" y="877193"/>
                </a:lnTo>
                <a:lnTo>
                  <a:pt x="1087839" y="838583"/>
                </a:lnTo>
                <a:lnTo>
                  <a:pt x="1106870" y="798186"/>
                </a:lnTo>
                <a:lnTo>
                  <a:pt x="1122773" y="756147"/>
                </a:lnTo>
                <a:lnTo>
                  <a:pt x="1135400" y="712617"/>
                </a:lnTo>
                <a:lnTo>
                  <a:pt x="1144603" y="667741"/>
                </a:lnTo>
                <a:lnTo>
                  <a:pt x="1150234" y="621669"/>
                </a:lnTo>
                <a:lnTo>
                  <a:pt x="1152143" y="574547"/>
                </a:lnTo>
                <a:lnTo>
                  <a:pt x="1150234" y="527418"/>
                </a:lnTo>
                <a:lnTo>
                  <a:pt x="1144603" y="481339"/>
                </a:lnTo>
                <a:lnTo>
                  <a:pt x="1135400" y="436458"/>
                </a:lnTo>
                <a:lnTo>
                  <a:pt x="1122773" y="392923"/>
                </a:lnTo>
                <a:lnTo>
                  <a:pt x="1106870" y="350883"/>
                </a:lnTo>
                <a:lnTo>
                  <a:pt x="1087839" y="310484"/>
                </a:lnTo>
                <a:lnTo>
                  <a:pt x="1065830" y="271874"/>
                </a:lnTo>
                <a:lnTo>
                  <a:pt x="1040989" y="235201"/>
                </a:lnTo>
                <a:lnTo>
                  <a:pt x="1013466" y="200614"/>
                </a:lnTo>
                <a:lnTo>
                  <a:pt x="983408" y="168259"/>
                </a:lnTo>
                <a:lnTo>
                  <a:pt x="950964" y="138284"/>
                </a:lnTo>
                <a:lnTo>
                  <a:pt x="916283" y="110837"/>
                </a:lnTo>
                <a:lnTo>
                  <a:pt x="879512" y="86066"/>
                </a:lnTo>
                <a:lnTo>
                  <a:pt x="840801" y="64118"/>
                </a:lnTo>
                <a:lnTo>
                  <a:pt x="800296" y="45142"/>
                </a:lnTo>
                <a:lnTo>
                  <a:pt x="758147" y="29285"/>
                </a:lnTo>
                <a:lnTo>
                  <a:pt x="714502" y="16694"/>
                </a:lnTo>
                <a:lnTo>
                  <a:pt x="669508" y="7518"/>
                </a:lnTo>
                <a:lnTo>
                  <a:pt x="623316" y="1904"/>
                </a:lnTo>
                <a:lnTo>
                  <a:pt x="576072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59" y="3300983"/>
            <a:ext cx="1152525" cy="1149350"/>
          </a:xfrm>
          <a:custGeom>
            <a:avLst/>
            <a:gdLst/>
            <a:ahLst/>
            <a:cxnLst/>
            <a:rect l="l" t="t" r="r" b="b"/>
            <a:pathLst>
              <a:path w="1152525" h="1149350">
                <a:moveTo>
                  <a:pt x="0" y="574547"/>
                </a:moveTo>
                <a:lnTo>
                  <a:pt x="1909" y="527418"/>
                </a:lnTo>
                <a:lnTo>
                  <a:pt x="7540" y="481339"/>
                </a:lnTo>
                <a:lnTo>
                  <a:pt x="16743" y="436458"/>
                </a:lnTo>
                <a:lnTo>
                  <a:pt x="29370" y="392923"/>
                </a:lnTo>
                <a:lnTo>
                  <a:pt x="45273" y="350883"/>
                </a:lnTo>
                <a:lnTo>
                  <a:pt x="64304" y="310484"/>
                </a:lnTo>
                <a:lnTo>
                  <a:pt x="86313" y="271874"/>
                </a:lnTo>
                <a:lnTo>
                  <a:pt x="111154" y="235201"/>
                </a:lnTo>
                <a:lnTo>
                  <a:pt x="138677" y="200614"/>
                </a:lnTo>
                <a:lnTo>
                  <a:pt x="168735" y="168259"/>
                </a:lnTo>
                <a:lnTo>
                  <a:pt x="201179" y="138284"/>
                </a:lnTo>
                <a:lnTo>
                  <a:pt x="235860" y="110837"/>
                </a:lnTo>
                <a:lnTo>
                  <a:pt x="272631" y="86066"/>
                </a:lnTo>
                <a:lnTo>
                  <a:pt x="311342" y="64118"/>
                </a:lnTo>
                <a:lnTo>
                  <a:pt x="351847" y="45142"/>
                </a:lnTo>
                <a:lnTo>
                  <a:pt x="393996" y="29285"/>
                </a:lnTo>
                <a:lnTo>
                  <a:pt x="437641" y="16694"/>
                </a:lnTo>
                <a:lnTo>
                  <a:pt x="482635" y="7518"/>
                </a:lnTo>
                <a:lnTo>
                  <a:pt x="528827" y="1904"/>
                </a:lnTo>
                <a:lnTo>
                  <a:pt x="576072" y="0"/>
                </a:lnTo>
                <a:lnTo>
                  <a:pt x="623316" y="1904"/>
                </a:lnTo>
                <a:lnTo>
                  <a:pt x="669508" y="7518"/>
                </a:lnTo>
                <a:lnTo>
                  <a:pt x="714502" y="16694"/>
                </a:lnTo>
                <a:lnTo>
                  <a:pt x="758147" y="29285"/>
                </a:lnTo>
                <a:lnTo>
                  <a:pt x="800296" y="45142"/>
                </a:lnTo>
                <a:lnTo>
                  <a:pt x="840801" y="64118"/>
                </a:lnTo>
                <a:lnTo>
                  <a:pt x="879512" y="86066"/>
                </a:lnTo>
                <a:lnTo>
                  <a:pt x="916283" y="110837"/>
                </a:lnTo>
                <a:lnTo>
                  <a:pt x="950964" y="138284"/>
                </a:lnTo>
                <a:lnTo>
                  <a:pt x="983408" y="168259"/>
                </a:lnTo>
                <a:lnTo>
                  <a:pt x="1013466" y="200614"/>
                </a:lnTo>
                <a:lnTo>
                  <a:pt x="1040989" y="235201"/>
                </a:lnTo>
                <a:lnTo>
                  <a:pt x="1065830" y="271874"/>
                </a:lnTo>
                <a:lnTo>
                  <a:pt x="1087839" y="310484"/>
                </a:lnTo>
                <a:lnTo>
                  <a:pt x="1106870" y="350883"/>
                </a:lnTo>
                <a:lnTo>
                  <a:pt x="1122773" y="392923"/>
                </a:lnTo>
                <a:lnTo>
                  <a:pt x="1135400" y="436458"/>
                </a:lnTo>
                <a:lnTo>
                  <a:pt x="1144603" y="481339"/>
                </a:lnTo>
                <a:lnTo>
                  <a:pt x="1150234" y="527418"/>
                </a:lnTo>
                <a:lnTo>
                  <a:pt x="1152143" y="574547"/>
                </a:lnTo>
                <a:lnTo>
                  <a:pt x="1150234" y="621669"/>
                </a:lnTo>
                <a:lnTo>
                  <a:pt x="1144603" y="667741"/>
                </a:lnTo>
                <a:lnTo>
                  <a:pt x="1135400" y="712617"/>
                </a:lnTo>
                <a:lnTo>
                  <a:pt x="1122773" y="756147"/>
                </a:lnTo>
                <a:lnTo>
                  <a:pt x="1106870" y="798186"/>
                </a:lnTo>
                <a:lnTo>
                  <a:pt x="1087839" y="838583"/>
                </a:lnTo>
                <a:lnTo>
                  <a:pt x="1065830" y="877193"/>
                </a:lnTo>
                <a:lnTo>
                  <a:pt x="1040989" y="913866"/>
                </a:lnTo>
                <a:lnTo>
                  <a:pt x="1013466" y="948455"/>
                </a:lnTo>
                <a:lnTo>
                  <a:pt x="983408" y="980813"/>
                </a:lnTo>
                <a:lnTo>
                  <a:pt x="950964" y="1010790"/>
                </a:lnTo>
                <a:lnTo>
                  <a:pt x="916283" y="1038240"/>
                </a:lnTo>
                <a:lnTo>
                  <a:pt x="879512" y="1063014"/>
                </a:lnTo>
                <a:lnTo>
                  <a:pt x="840801" y="1084965"/>
                </a:lnTo>
                <a:lnTo>
                  <a:pt x="800296" y="1103944"/>
                </a:lnTo>
                <a:lnTo>
                  <a:pt x="758147" y="1119804"/>
                </a:lnTo>
                <a:lnTo>
                  <a:pt x="714502" y="1132397"/>
                </a:lnTo>
                <a:lnTo>
                  <a:pt x="669508" y="1141576"/>
                </a:lnTo>
                <a:lnTo>
                  <a:pt x="623316" y="1147191"/>
                </a:lnTo>
                <a:lnTo>
                  <a:pt x="576072" y="1149095"/>
                </a:lnTo>
                <a:lnTo>
                  <a:pt x="528827" y="1147191"/>
                </a:lnTo>
                <a:lnTo>
                  <a:pt x="482635" y="1141576"/>
                </a:lnTo>
                <a:lnTo>
                  <a:pt x="437641" y="1132397"/>
                </a:lnTo>
                <a:lnTo>
                  <a:pt x="393996" y="1119804"/>
                </a:lnTo>
                <a:lnTo>
                  <a:pt x="351847" y="1103944"/>
                </a:lnTo>
                <a:lnTo>
                  <a:pt x="311342" y="1084965"/>
                </a:lnTo>
                <a:lnTo>
                  <a:pt x="272631" y="1063014"/>
                </a:lnTo>
                <a:lnTo>
                  <a:pt x="235860" y="1038240"/>
                </a:lnTo>
                <a:lnTo>
                  <a:pt x="201179" y="1010790"/>
                </a:lnTo>
                <a:lnTo>
                  <a:pt x="168735" y="980813"/>
                </a:lnTo>
                <a:lnTo>
                  <a:pt x="138677" y="948455"/>
                </a:lnTo>
                <a:lnTo>
                  <a:pt x="111154" y="913866"/>
                </a:lnTo>
                <a:lnTo>
                  <a:pt x="86313" y="877193"/>
                </a:lnTo>
                <a:lnTo>
                  <a:pt x="64304" y="838583"/>
                </a:lnTo>
                <a:lnTo>
                  <a:pt x="45273" y="798186"/>
                </a:lnTo>
                <a:lnTo>
                  <a:pt x="29370" y="756147"/>
                </a:lnTo>
                <a:lnTo>
                  <a:pt x="16743" y="712617"/>
                </a:lnTo>
                <a:lnTo>
                  <a:pt x="7540" y="667741"/>
                </a:lnTo>
                <a:lnTo>
                  <a:pt x="1909" y="621669"/>
                </a:lnTo>
                <a:lnTo>
                  <a:pt x="0" y="574547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2859" y="3679952"/>
            <a:ext cx="53721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endParaRPr sz="1200">
              <a:latin typeface="Tahoma"/>
              <a:cs typeface="Tahoma"/>
            </a:endParaRPr>
          </a:p>
          <a:p>
            <a:pPr marL="52069">
              <a:lnSpc>
                <a:spcPts val="1370"/>
              </a:lnSpc>
            </a:pP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7841" y="2928873"/>
            <a:ext cx="779145" cy="626745"/>
          </a:xfrm>
          <a:custGeom>
            <a:avLst/>
            <a:gdLst/>
            <a:ahLst/>
            <a:cxnLst/>
            <a:rect l="l" t="t" r="r" b="b"/>
            <a:pathLst>
              <a:path w="779145" h="626745">
                <a:moveTo>
                  <a:pt x="112775" y="0"/>
                </a:moveTo>
                <a:lnTo>
                  <a:pt x="0" y="161036"/>
                </a:lnTo>
                <a:lnTo>
                  <a:pt x="588263" y="572897"/>
                </a:lnTo>
                <a:lnTo>
                  <a:pt x="550672" y="626491"/>
                </a:lnTo>
                <a:lnTo>
                  <a:pt x="778763" y="586358"/>
                </a:lnTo>
                <a:lnTo>
                  <a:pt x="747964" y="411861"/>
                </a:lnTo>
                <a:lnTo>
                  <a:pt x="700913" y="411861"/>
                </a:lnTo>
                <a:lnTo>
                  <a:pt x="112775" y="0"/>
                </a:lnTo>
                <a:close/>
              </a:path>
              <a:path w="779145" h="626745">
                <a:moveTo>
                  <a:pt x="738505" y="358267"/>
                </a:moveTo>
                <a:lnTo>
                  <a:pt x="700913" y="411861"/>
                </a:lnTo>
                <a:lnTo>
                  <a:pt x="747964" y="411861"/>
                </a:lnTo>
                <a:lnTo>
                  <a:pt x="738505" y="358267"/>
                </a:lnTo>
                <a:close/>
              </a:path>
            </a:pathLst>
          </a:custGeom>
          <a:solidFill>
            <a:srgbClr val="EF5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400" y="2572511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29">
                <a:moveTo>
                  <a:pt x="1003680" y="0"/>
                </a:moveTo>
                <a:lnTo>
                  <a:pt x="87502" y="0"/>
                </a:lnTo>
                <a:lnTo>
                  <a:pt x="53417" y="6867"/>
                </a:lnTo>
                <a:lnTo>
                  <a:pt x="25606" y="25606"/>
                </a:lnTo>
                <a:lnTo>
                  <a:pt x="6867" y="53417"/>
                </a:lnTo>
                <a:lnTo>
                  <a:pt x="0" y="87503"/>
                </a:lnTo>
                <a:lnTo>
                  <a:pt x="0" y="787273"/>
                </a:lnTo>
                <a:lnTo>
                  <a:pt x="6867" y="821358"/>
                </a:lnTo>
                <a:lnTo>
                  <a:pt x="25606" y="849169"/>
                </a:lnTo>
                <a:lnTo>
                  <a:pt x="53417" y="867908"/>
                </a:lnTo>
                <a:lnTo>
                  <a:pt x="87502" y="874776"/>
                </a:lnTo>
                <a:lnTo>
                  <a:pt x="1003680" y="874776"/>
                </a:lnTo>
                <a:lnTo>
                  <a:pt x="1037766" y="867908"/>
                </a:lnTo>
                <a:lnTo>
                  <a:pt x="1065577" y="849169"/>
                </a:lnTo>
                <a:lnTo>
                  <a:pt x="1084316" y="821358"/>
                </a:lnTo>
                <a:lnTo>
                  <a:pt x="1091184" y="787273"/>
                </a:lnTo>
                <a:lnTo>
                  <a:pt x="1091184" y="87503"/>
                </a:lnTo>
                <a:lnTo>
                  <a:pt x="1084316" y="53417"/>
                </a:lnTo>
                <a:lnTo>
                  <a:pt x="1065577" y="25606"/>
                </a:lnTo>
                <a:lnTo>
                  <a:pt x="1037766" y="6867"/>
                </a:lnTo>
                <a:lnTo>
                  <a:pt x="1003680" y="0"/>
                </a:lnTo>
                <a:close/>
              </a:path>
            </a:pathLst>
          </a:custGeom>
          <a:solidFill>
            <a:srgbClr val="EF5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9400" y="2572511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29">
                <a:moveTo>
                  <a:pt x="0" y="87503"/>
                </a:moveTo>
                <a:lnTo>
                  <a:pt x="6867" y="53417"/>
                </a:lnTo>
                <a:lnTo>
                  <a:pt x="25606" y="25606"/>
                </a:lnTo>
                <a:lnTo>
                  <a:pt x="53417" y="6867"/>
                </a:lnTo>
                <a:lnTo>
                  <a:pt x="87502" y="0"/>
                </a:lnTo>
                <a:lnTo>
                  <a:pt x="1003680" y="0"/>
                </a:lnTo>
                <a:lnTo>
                  <a:pt x="1037766" y="6867"/>
                </a:lnTo>
                <a:lnTo>
                  <a:pt x="1065577" y="25606"/>
                </a:lnTo>
                <a:lnTo>
                  <a:pt x="1084316" y="53417"/>
                </a:lnTo>
                <a:lnTo>
                  <a:pt x="1091184" y="87503"/>
                </a:lnTo>
                <a:lnTo>
                  <a:pt x="1091184" y="787273"/>
                </a:lnTo>
                <a:lnTo>
                  <a:pt x="1084316" y="821358"/>
                </a:lnTo>
                <a:lnTo>
                  <a:pt x="1065577" y="849169"/>
                </a:lnTo>
                <a:lnTo>
                  <a:pt x="1037766" y="867908"/>
                </a:lnTo>
                <a:lnTo>
                  <a:pt x="1003680" y="874776"/>
                </a:lnTo>
                <a:lnTo>
                  <a:pt x="87502" y="874776"/>
                </a:lnTo>
                <a:lnTo>
                  <a:pt x="53417" y="867908"/>
                </a:lnTo>
                <a:lnTo>
                  <a:pt x="25606" y="849169"/>
                </a:lnTo>
                <a:lnTo>
                  <a:pt x="6867" y="821358"/>
                </a:lnTo>
                <a:lnTo>
                  <a:pt x="0" y="787273"/>
                </a:lnTo>
                <a:lnTo>
                  <a:pt x="0" y="87503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86277" y="2814573"/>
            <a:ext cx="7569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ts val="1370"/>
              </a:lnSpc>
            </a:pP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4840" y="2365247"/>
            <a:ext cx="329565" cy="883919"/>
          </a:xfrm>
          <a:custGeom>
            <a:avLst/>
            <a:gdLst/>
            <a:ahLst/>
            <a:cxnLst/>
            <a:rect l="l" t="t" r="r" b="b"/>
            <a:pathLst>
              <a:path w="329564" h="883919">
                <a:moveTo>
                  <a:pt x="329184" y="719327"/>
                </a:moveTo>
                <a:lnTo>
                  <a:pt x="0" y="719327"/>
                </a:lnTo>
                <a:lnTo>
                  <a:pt x="164592" y="883919"/>
                </a:lnTo>
                <a:lnTo>
                  <a:pt x="329184" y="719327"/>
                </a:lnTo>
                <a:close/>
              </a:path>
              <a:path w="329564" h="883919">
                <a:moveTo>
                  <a:pt x="263398" y="0"/>
                </a:moveTo>
                <a:lnTo>
                  <a:pt x="65786" y="0"/>
                </a:lnTo>
                <a:lnTo>
                  <a:pt x="65786" y="719327"/>
                </a:lnTo>
                <a:lnTo>
                  <a:pt x="263398" y="719327"/>
                </a:lnTo>
                <a:lnTo>
                  <a:pt x="263398" y="0"/>
                </a:lnTo>
                <a:close/>
              </a:path>
            </a:pathLst>
          </a:custGeom>
          <a:solidFill>
            <a:srgbClr val="8229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3840" y="1929383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30">
                <a:moveTo>
                  <a:pt x="1003681" y="0"/>
                </a:moveTo>
                <a:lnTo>
                  <a:pt x="87502" y="0"/>
                </a:lnTo>
                <a:lnTo>
                  <a:pt x="53417" y="6867"/>
                </a:lnTo>
                <a:lnTo>
                  <a:pt x="25606" y="25606"/>
                </a:lnTo>
                <a:lnTo>
                  <a:pt x="6867" y="53417"/>
                </a:lnTo>
                <a:lnTo>
                  <a:pt x="0" y="87502"/>
                </a:lnTo>
                <a:lnTo>
                  <a:pt x="0" y="787272"/>
                </a:lnTo>
                <a:lnTo>
                  <a:pt x="6867" y="821358"/>
                </a:lnTo>
                <a:lnTo>
                  <a:pt x="25606" y="849169"/>
                </a:lnTo>
                <a:lnTo>
                  <a:pt x="53417" y="867908"/>
                </a:lnTo>
                <a:lnTo>
                  <a:pt x="87502" y="874776"/>
                </a:lnTo>
                <a:lnTo>
                  <a:pt x="1003681" y="874776"/>
                </a:lnTo>
                <a:lnTo>
                  <a:pt x="1037766" y="867908"/>
                </a:lnTo>
                <a:lnTo>
                  <a:pt x="1065577" y="849169"/>
                </a:lnTo>
                <a:lnTo>
                  <a:pt x="1084316" y="821358"/>
                </a:lnTo>
                <a:lnTo>
                  <a:pt x="1091184" y="787272"/>
                </a:lnTo>
                <a:lnTo>
                  <a:pt x="1091184" y="87502"/>
                </a:lnTo>
                <a:lnTo>
                  <a:pt x="1084316" y="53417"/>
                </a:lnTo>
                <a:lnTo>
                  <a:pt x="1065577" y="25606"/>
                </a:lnTo>
                <a:lnTo>
                  <a:pt x="1037766" y="6867"/>
                </a:lnTo>
                <a:lnTo>
                  <a:pt x="1003681" y="0"/>
                </a:lnTo>
                <a:close/>
              </a:path>
            </a:pathLst>
          </a:custGeom>
          <a:solidFill>
            <a:srgbClr val="8229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3840" y="1929383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30">
                <a:moveTo>
                  <a:pt x="0" y="87502"/>
                </a:moveTo>
                <a:lnTo>
                  <a:pt x="6867" y="53417"/>
                </a:lnTo>
                <a:lnTo>
                  <a:pt x="25606" y="25606"/>
                </a:lnTo>
                <a:lnTo>
                  <a:pt x="53417" y="6867"/>
                </a:lnTo>
                <a:lnTo>
                  <a:pt x="87502" y="0"/>
                </a:lnTo>
                <a:lnTo>
                  <a:pt x="1003681" y="0"/>
                </a:lnTo>
                <a:lnTo>
                  <a:pt x="1037766" y="6867"/>
                </a:lnTo>
                <a:lnTo>
                  <a:pt x="1065577" y="25606"/>
                </a:lnTo>
                <a:lnTo>
                  <a:pt x="1084316" y="53417"/>
                </a:lnTo>
                <a:lnTo>
                  <a:pt x="1091184" y="87502"/>
                </a:lnTo>
                <a:lnTo>
                  <a:pt x="1091184" y="787272"/>
                </a:lnTo>
                <a:lnTo>
                  <a:pt x="1084316" y="821358"/>
                </a:lnTo>
                <a:lnTo>
                  <a:pt x="1065577" y="849169"/>
                </a:lnTo>
                <a:lnTo>
                  <a:pt x="1037766" y="867908"/>
                </a:lnTo>
                <a:lnTo>
                  <a:pt x="1003681" y="874776"/>
                </a:lnTo>
                <a:lnTo>
                  <a:pt x="87502" y="874776"/>
                </a:lnTo>
                <a:lnTo>
                  <a:pt x="53417" y="867908"/>
                </a:lnTo>
                <a:lnTo>
                  <a:pt x="25606" y="849169"/>
                </a:lnTo>
                <a:lnTo>
                  <a:pt x="6867" y="821358"/>
                </a:lnTo>
                <a:lnTo>
                  <a:pt x="0" y="787272"/>
                </a:lnTo>
                <a:lnTo>
                  <a:pt x="0" y="87502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60901" y="2254122"/>
            <a:ext cx="878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VizQL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12130" y="2928873"/>
            <a:ext cx="779145" cy="626745"/>
          </a:xfrm>
          <a:custGeom>
            <a:avLst/>
            <a:gdLst/>
            <a:ahLst/>
            <a:cxnLst/>
            <a:rect l="l" t="t" r="r" b="b"/>
            <a:pathLst>
              <a:path w="779145" h="626745">
                <a:moveTo>
                  <a:pt x="40259" y="358139"/>
                </a:moveTo>
                <a:lnTo>
                  <a:pt x="0" y="586358"/>
                </a:lnTo>
                <a:lnTo>
                  <a:pt x="228092" y="626491"/>
                </a:lnTo>
                <a:lnTo>
                  <a:pt x="190627" y="572897"/>
                </a:lnTo>
                <a:lnTo>
                  <a:pt x="420586" y="411861"/>
                </a:lnTo>
                <a:lnTo>
                  <a:pt x="77851" y="411861"/>
                </a:lnTo>
                <a:lnTo>
                  <a:pt x="40259" y="358139"/>
                </a:lnTo>
                <a:close/>
              </a:path>
              <a:path w="779145" h="626745">
                <a:moveTo>
                  <a:pt x="665988" y="0"/>
                </a:moveTo>
                <a:lnTo>
                  <a:pt x="77851" y="411861"/>
                </a:lnTo>
                <a:lnTo>
                  <a:pt x="420586" y="411861"/>
                </a:lnTo>
                <a:lnTo>
                  <a:pt x="778764" y="161036"/>
                </a:lnTo>
                <a:lnTo>
                  <a:pt x="665988" y="0"/>
                </a:lnTo>
                <a:close/>
              </a:path>
            </a:pathLst>
          </a:custGeom>
          <a:solidFill>
            <a:srgbClr val="8688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8279" y="2572511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29">
                <a:moveTo>
                  <a:pt x="1003681" y="0"/>
                </a:moveTo>
                <a:lnTo>
                  <a:pt x="87503" y="0"/>
                </a:lnTo>
                <a:lnTo>
                  <a:pt x="53417" y="6867"/>
                </a:lnTo>
                <a:lnTo>
                  <a:pt x="25606" y="25606"/>
                </a:lnTo>
                <a:lnTo>
                  <a:pt x="6867" y="53417"/>
                </a:lnTo>
                <a:lnTo>
                  <a:pt x="0" y="87503"/>
                </a:lnTo>
                <a:lnTo>
                  <a:pt x="0" y="787273"/>
                </a:lnTo>
                <a:lnTo>
                  <a:pt x="6867" y="821358"/>
                </a:lnTo>
                <a:lnTo>
                  <a:pt x="25606" y="849169"/>
                </a:lnTo>
                <a:lnTo>
                  <a:pt x="53417" y="867908"/>
                </a:lnTo>
                <a:lnTo>
                  <a:pt x="87503" y="874776"/>
                </a:lnTo>
                <a:lnTo>
                  <a:pt x="1003681" y="874776"/>
                </a:lnTo>
                <a:lnTo>
                  <a:pt x="1037766" y="867908"/>
                </a:lnTo>
                <a:lnTo>
                  <a:pt x="1065577" y="849169"/>
                </a:lnTo>
                <a:lnTo>
                  <a:pt x="1084316" y="821358"/>
                </a:lnTo>
                <a:lnTo>
                  <a:pt x="1091184" y="787273"/>
                </a:lnTo>
                <a:lnTo>
                  <a:pt x="1091184" y="87503"/>
                </a:lnTo>
                <a:lnTo>
                  <a:pt x="1084316" y="53417"/>
                </a:lnTo>
                <a:lnTo>
                  <a:pt x="1065577" y="25606"/>
                </a:lnTo>
                <a:lnTo>
                  <a:pt x="1037766" y="6867"/>
                </a:lnTo>
                <a:lnTo>
                  <a:pt x="1003681" y="0"/>
                </a:lnTo>
                <a:close/>
              </a:path>
            </a:pathLst>
          </a:custGeom>
          <a:solidFill>
            <a:srgbClr val="8688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8279" y="2572511"/>
            <a:ext cx="1091565" cy="875030"/>
          </a:xfrm>
          <a:custGeom>
            <a:avLst/>
            <a:gdLst/>
            <a:ahLst/>
            <a:cxnLst/>
            <a:rect l="l" t="t" r="r" b="b"/>
            <a:pathLst>
              <a:path w="1091564" h="875029">
                <a:moveTo>
                  <a:pt x="0" y="87503"/>
                </a:moveTo>
                <a:lnTo>
                  <a:pt x="6867" y="53417"/>
                </a:lnTo>
                <a:lnTo>
                  <a:pt x="25606" y="25606"/>
                </a:lnTo>
                <a:lnTo>
                  <a:pt x="53417" y="6867"/>
                </a:lnTo>
                <a:lnTo>
                  <a:pt x="87503" y="0"/>
                </a:lnTo>
                <a:lnTo>
                  <a:pt x="1003681" y="0"/>
                </a:lnTo>
                <a:lnTo>
                  <a:pt x="1037766" y="6867"/>
                </a:lnTo>
                <a:lnTo>
                  <a:pt x="1065577" y="25606"/>
                </a:lnTo>
                <a:lnTo>
                  <a:pt x="1084316" y="53417"/>
                </a:lnTo>
                <a:lnTo>
                  <a:pt x="1091184" y="87503"/>
                </a:lnTo>
                <a:lnTo>
                  <a:pt x="1091184" y="787273"/>
                </a:lnTo>
                <a:lnTo>
                  <a:pt x="1084316" y="821358"/>
                </a:lnTo>
                <a:lnTo>
                  <a:pt x="1065577" y="849169"/>
                </a:lnTo>
                <a:lnTo>
                  <a:pt x="1037766" y="867908"/>
                </a:lnTo>
                <a:lnTo>
                  <a:pt x="1003681" y="874776"/>
                </a:lnTo>
                <a:lnTo>
                  <a:pt x="87503" y="874776"/>
                </a:lnTo>
                <a:lnTo>
                  <a:pt x="53417" y="867908"/>
                </a:lnTo>
                <a:lnTo>
                  <a:pt x="25606" y="849169"/>
                </a:lnTo>
                <a:lnTo>
                  <a:pt x="6867" y="821358"/>
                </a:lnTo>
                <a:lnTo>
                  <a:pt x="0" y="787273"/>
                </a:lnTo>
                <a:lnTo>
                  <a:pt x="0" y="87503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26709" y="2897504"/>
            <a:ext cx="817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23" y="2625851"/>
            <a:ext cx="1694814" cy="829310"/>
          </a:xfrm>
          <a:prstGeom prst="rect">
            <a:avLst/>
          </a:prstGeom>
          <a:solidFill>
            <a:srgbClr val="FFFFFF">
              <a:alpha val="41175"/>
            </a:srgbClr>
          </a:solidFill>
          <a:ln w="27432">
            <a:solidFill>
              <a:srgbClr val="92D05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09220" marR="100965" indent="-635" algn="ctr">
              <a:lnSpc>
                <a:spcPct val="100000"/>
              </a:lnSpc>
              <a:spcBef>
                <a:spcPts val="280"/>
              </a:spcBef>
            </a:pPr>
            <a:r>
              <a:rPr sz="1200" spc="-10" dirty="0">
                <a:latin typeface="Calibri"/>
                <a:cs typeface="Calibri"/>
              </a:rPr>
              <a:t>Handle browsing </a:t>
            </a:r>
            <a:r>
              <a:rPr sz="1200" spc="-5" dirty="0">
                <a:latin typeface="Calibri"/>
                <a:cs typeface="Calibri"/>
              </a:rPr>
              <a:t>and  </a:t>
            </a:r>
            <a:r>
              <a:rPr sz="1200" spc="-10" dirty="0">
                <a:latin typeface="Calibri"/>
                <a:cs typeface="Calibri"/>
              </a:rPr>
              <a:t>permissions </a:t>
            </a:r>
            <a:r>
              <a:rPr sz="1200" spc="-15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the  </a:t>
            </a:r>
            <a:r>
              <a:rPr sz="1200" spc="-20" dirty="0">
                <a:latin typeface="Calibri"/>
                <a:cs typeface="Calibri"/>
              </a:rPr>
              <a:t>Tableau </a:t>
            </a:r>
            <a:r>
              <a:rPr sz="1200" spc="-5" dirty="0">
                <a:latin typeface="Calibri"/>
                <a:cs typeface="Calibri"/>
              </a:rPr>
              <a:t>Server </a:t>
            </a:r>
            <a:r>
              <a:rPr sz="1200" dirty="0">
                <a:latin typeface="Calibri"/>
                <a:cs typeface="Calibri"/>
              </a:rPr>
              <a:t>web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and  </a:t>
            </a:r>
            <a:r>
              <a:rPr sz="1200" spc="-10" dirty="0">
                <a:latin typeface="Calibri"/>
                <a:cs typeface="Calibri"/>
              </a:rPr>
              <a:t>mobile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interfaces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46960" y="3016503"/>
            <a:ext cx="1010919" cy="76200"/>
          </a:xfrm>
          <a:custGeom>
            <a:avLst/>
            <a:gdLst/>
            <a:ahLst/>
            <a:cxnLst/>
            <a:rect l="l" t="t" r="r" b="b"/>
            <a:pathLst>
              <a:path w="1010919" h="76200">
                <a:moveTo>
                  <a:pt x="935227" y="0"/>
                </a:moveTo>
                <a:lnTo>
                  <a:pt x="934700" y="31663"/>
                </a:lnTo>
                <a:lnTo>
                  <a:pt x="947419" y="31876"/>
                </a:lnTo>
                <a:lnTo>
                  <a:pt x="947165" y="44576"/>
                </a:lnTo>
                <a:lnTo>
                  <a:pt x="934485" y="44576"/>
                </a:lnTo>
                <a:lnTo>
                  <a:pt x="933957" y="76200"/>
                </a:lnTo>
                <a:lnTo>
                  <a:pt x="999930" y="44576"/>
                </a:lnTo>
                <a:lnTo>
                  <a:pt x="947165" y="44576"/>
                </a:lnTo>
                <a:lnTo>
                  <a:pt x="934488" y="44364"/>
                </a:lnTo>
                <a:lnTo>
                  <a:pt x="1000373" y="44364"/>
                </a:lnTo>
                <a:lnTo>
                  <a:pt x="1010793" y="39369"/>
                </a:lnTo>
                <a:lnTo>
                  <a:pt x="935227" y="0"/>
                </a:lnTo>
                <a:close/>
              </a:path>
              <a:path w="1010919" h="76200">
                <a:moveTo>
                  <a:pt x="934700" y="31663"/>
                </a:moveTo>
                <a:lnTo>
                  <a:pt x="934488" y="44364"/>
                </a:lnTo>
                <a:lnTo>
                  <a:pt x="947165" y="44576"/>
                </a:lnTo>
                <a:lnTo>
                  <a:pt x="947419" y="31876"/>
                </a:lnTo>
                <a:lnTo>
                  <a:pt x="934700" y="31663"/>
                </a:lnTo>
                <a:close/>
              </a:path>
              <a:path w="1010919" h="76200">
                <a:moveTo>
                  <a:pt x="253" y="16001"/>
                </a:moveTo>
                <a:lnTo>
                  <a:pt x="0" y="28701"/>
                </a:lnTo>
                <a:lnTo>
                  <a:pt x="934488" y="44364"/>
                </a:lnTo>
                <a:lnTo>
                  <a:pt x="934700" y="31663"/>
                </a:lnTo>
                <a:lnTo>
                  <a:pt x="253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61988" y="2439923"/>
            <a:ext cx="2301240" cy="101536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14300" marR="102235" indent="-1905" algn="ctr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Centrally </a:t>
            </a:r>
            <a:r>
              <a:rPr sz="1200" dirty="0">
                <a:latin typeface="Calibri"/>
                <a:cs typeface="Calibri"/>
              </a:rPr>
              <a:t>manage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5" dirty="0">
                <a:latin typeface="Calibri"/>
                <a:cs typeface="Calibri"/>
              </a:rPr>
              <a:t>store  </a:t>
            </a:r>
            <a:r>
              <a:rPr sz="1200" spc="-20" dirty="0">
                <a:latin typeface="Calibri"/>
                <a:cs typeface="Calibri"/>
              </a:rPr>
              <a:t>Tableau </a:t>
            </a:r>
            <a:r>
              <a:rPr sz="1200" spc="-10" dirty="0">
                <a:latin typeface="Calibri"/>
                <a:cs typeface="Calibri"/>
              </a:rPr>
              <a:t>data sources. </a:t>
            </a:r>
            <a:r>
              <a:rPr sz="1200" dirty="0">
                <a:latin typeface="Calibri"/>
                <a:cs typeface="Calibri"/>
              </a:rPr>
              <a:t>It </a:t>
            </a:r>
            <a:r>
              <a:rPr sz="1200" spc="-5" dirty="0">
                <a:latin typeface="Calibri"/>
                <a:cs typeface="Calibri"/>
              </a:rPr>
              <a:t>also  </a:t>
            </a:r>
            <a:r>
              <a:rPr sz="1200" spc="-10" dirty="0">
                <a:latin typeface="Calibri"/>
                <a:cs typeface="Calibri"/>
              </a:rPr>
              <a:t>maintains metadata </a:t>
            </a:r>
            <a:r>
              <a:rPr sz="1200" spc="-15" dirty="0">
                <a:latin typeface="Calibri"/>
                <a:cs typeface="Calibri"/>
              </a:rPr>
              <a:t>from </a:t>
            </a:r>
            <a:r>
              <a:rPr sz="1200" spc="-20" dirty="0">
                <a:latin typeface="Calibri"/>
                <a:cs typeface="Calibri"/>
              </a:rPr>
              <a:t>Tableau  </a:t>
            </a:r>
            <a:r>
              <a:rPr sz="1200" spc="-5" dirty="0">
                <a:latin typeface="Calibri"/>
                <a:cs typeface="Calibri"/>
              </a:rPr>
              <a:t>Desktop,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calculations,  definitions,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groups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67271" y="2909316"/>
            <a:ext cx="392430" cy="76200"/>
          </a:xfrm>
          <a:custGeom>
            <a:avLst/>
            <a:gdLst/>
            <a:ahLst/>
            <a:cxnLst/>
            <a:rect l="l" t="t" r="r" b="b"/>
            <a:pathLst>
              <a:path w="3924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242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2429" h="76200">
                <a:moveTo>
                  <a:pt x="39230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92302" y="44450"/>
                </a:lnTo>
                <a:lnTo>
                  <a:pt x="39230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3635" y="955547"/>
            <a:ext cx="2834640" cy="463550"/>
          </a:xfrm>
          <a:prstGeom prst="rect">
            <a:avLst/>
          </a:prstGeom>
          <a:solidFill>
            <a:srgbClr val="FFFFFF">
              <a:alpha val="41175"/>
            </a:srgbClr>
          </a:solidFill>
          <a:ln w="27431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alibri"/>
                <a:cs typeface="Calibri"/>
              </a:rPr>
              <a:t>Sends </a:t>
            </a:r>
            <a:r>
              <a:rPr sz="1200" spc="-10" dirty="0">
                <a:latin typeface="Calibri"/>
                <a:cs typeface="Calibri"/>
              </a:rPr>
              <a:t>queries directly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source,</a:t>
            </a:r>
            <a:endParaRPr sz="12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giving </a:t>
            </a:r>
            <a:r>
              <a:rPr sz="1200" spc="-10" dirty="0">
                <a:latin typeface="Calibri"/>
                <a:cs typeface="Calibri"/>
              </a:rPr>
              <a:t>you </a:t>
            </a:r>
            <a:r>
              <a:rPr sz="1200" spc="-5" dirty="0">
                <a:latin typeface="Calibri"/>
                <a:cs typeface="Calibri"/>
              </a:rPr>
              <a:t>visual </a:t>
            </a:r>
            <a:r>
              <a:rPr sz="1200" spc="-10" dirty="0">
                <a:latin typeface="Calibri"/>
                <a:cs typeface="Calibri"/>
              </a:rPr>
              <a:t>feedback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you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analyze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61332" y="1435607"/>
            <a:ext cx="76200" cy="494665"/>
          </a:xfrm>
          <a:custGeom>
            <a:avLst/>
            <a:gdLst/>
            <a:ahLst/>
            <a:cxnLst/>
            <a:rect l="l" t="t" r="r" b="b"/>
            <a:pathLst>
              <a:path w="76200" h="494664">
                <a:moveTo>
                  <a:pt x="31757" y="418464"/>
                </a:moveTo>
                <a:lnTo>
                  <a:pt x="0" y="418464"/>
                </a:lnTo>
                <a:lnTo>
                  <a:pt x="38100" y="494664"/>
                </a:lnTo>
                <a:lnTo>
                  <a:pt x="69850" y="431164"/>
                </a:lnTo>
                <a:lnTo>
                  <a:pt x="31750" y="431164"/>
                </a:lnTo>
                <a:lnTo>
                  <a:pt x="31757" y="418464"/>
                </a:lnTo>
                <a:close/>
              </a:path>
              <a:path w="76200" h="494664">
                <a:moveTo>
                  <a:pt x="44703" y="0"/>
                </a:moveTo>
                <a:lnTo>
                  <a:pt x="32003" y="0"/>
                </a:lnTo>
                <a:lnTo>
                  <a:pt x="31750" y="431164"/>
                </a:lnTo>
                <a:lnTo>
                  <a:pt x="44450" y="431164"/>
                </a:lnTo>
                <a:lnTo>
                  <a:pt x="44703" y="0"/>
                </a:lnTo>
                <a:close/>
              </a:path>
              <a:path w="76200" h="494664">
                <a:moveTo>
                  <a:pt x="76200" y="418464"/>
                </a:moveTo>
                <a:lnTo>
                  <a:pt x="44457" y="418464"/>
                </a:lnTo>
                <a:lnTo>
                  <a:pt x="44450" y="431164"/>
                </a:lnTo>
                <a:lnTo>
                  <a:pt x="69850" y="431164"/>
                </a:lnTo>
                <a:lnTo>
                  <a:pt x="76200" y="418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963823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5" dirty="0">
                <a:solidFill>
                  <a:srgbClr val="004A6B"/>
                </a:solidFill>
              </a:rPr>
              <a:t>Gateway </a:t>
            </a:r>
            <a:r>
              <a:rPr sz="2800" dirty="0">
                <a:solidFill>
                  <a:srgbClr val="004A6B"/>
                </a:solidFill>
              </a:rPr>
              <a:t>/ Load</a:t>
            </a:r>
            <a:r>
              <a:rPr sz="2800" spc="-110" dirty="0">
                <a:solidFill>
                  <a:srgbClr val="004A6B"/>
                </a:solidFill>
              </a:rPr>
              <a:t> </a:t>
            </a:r>
            <a:r>
              <a:rPr sz="2800" dirty="0" smtClean="0">
                <a:solidFill>
                  <a:srgbClr val="004A6B"/>
                </a:solidFill>
              </a:rPr>
              <a:t>Balancer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42417" y="993393"/>
            <a:ext cx="8444383" cy="28834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alibri"/>
                <a:cs typeface="Calibri"/>
              </a:rPr>
              <a:t>What is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Gateway?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20" dirty="0">
                <a:latin typeface="Calibri"/>
                <a:cs typeface="Calibri"/>
              </a:rPr>
              <a:t>Gateway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15" dirty="0">
                <a:latin typeface="Calibri"/>
                <a:cs typeface="Calibri"/>
              </a:rPr>
              <a:t>the primary </a:t>
            </a:r>
            <a:r>
              <a:rPr sz="1400" spc="-25" dirty="0">
                <a:latin typeface="Calibri"/>
                <a:cs typeface="Calibri"/>
              </a:rPr>
              <a:t>Tableau </a:t>
            </a:r>
            <a:r>
              <a:rPr sz="1400" spc="-5" dirty="0">
                <a:latin typeface="Calibri"/>
                <a:cs typeface="Calibri"/>
              </a:rPr>
              <a:t>Server </a:t>
            </a:r>
            <a:r>
              <a:rPr sz="1400" spc="-15" dirty="0">
                <a:latin typeface="Calibri"/>
                <a:cs typeface="Calibri"/>
              </a:rPr>
              <a:t>that </a:t>
            </a:r>
            <a:r>
              <a:rPr sz="1400" spc="-20" dirty="0">
                <a:latin typeface="Calibri"/>
                <a:cs typeface="Calibri"/>
              </a:rPr>
              <a:t>routes </a:t>
            </a:r>
            <a:r>
              <a:rPr sz="1400" spc="-15" dirty="0">
                <a:latin typeface="Calibri"/>
                <a:cs typeface="Calibri"/>
              </a:rPr>
              <a:t>the requests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other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components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latin typeface="Calibri"/>
                <a:cs typeface="Calibri"/>
              </a:rPr>
              <a:t>Why </a:t>
            </a:r>
            <a:r>
              <a:rPr sz="1400" b="1" spc="-10" dirty="0">
                <a:latin typeface="Calibri"/>
                <a:cs typeface="Calibri"/>
              </a:rPr>
              <a:t>use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Gateway?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Calibri"/>
                <a:cs typeface="Calibri"/>
              </a:rPr>
              <a:t>Requests that </a:t>
            </a:r>
            <a:r>
              <a:rPr sz="1400" spc="-5" dirty="0">
                <a:latin typeface="Calibri"/>
                <a:cs typeface="Calibri"/>
              </a:rPr>
              <a:t>come </a:t>
            </a:r>
            <a:r>
              <a:rPr sz="1400" spc="-10" dirty="0">
                <a:latin typeface="Calibri"/>
                <a:cs typeface="Calibri"/>
              </a:rPr>
              <a:t>in from </a:t>
            </a:r>
            <a:r>
              <a:rPr sz="1400" spc="-15" dirty="0">
                <a:latin typeface="Calibri"/>
                <a:cs typeface="Calibri"/>
              </a:rPr>
              <a:t>the client first hit the </a:t>
            </a:r>
            <a:r>
              <a:rPr sz="1400" spc="-25" dirty="0">
                <a:latin typeface="Calibri"/>
                <a:cs typeface="Calibri"/>
              </a:rPr>
              <a:t>gateway </a:t>
            </a:r>
            <a:r>
              <a:rPr sz="1400" spc="-5" dirty="0">
                <a:latin typeface="Calibri"/>
                <a:cs typeface="Calibri"/>
              </a:rPr>
              <a:t>server </a:t>
            </a:r>
            <a:r>
              <a:rPr sz="1400" spc="-10" dirty="0">
                <a:latin typeface="Calibri"/>
                <a:cs typeface="Calibri"/>
              </a:rPr>
              <a:t>and </a:t>
            </a:r>
            <a:r>
              <a:rPr sz="1400" spc="-15" dirty="0">
                <a:latin typeface="Calibri"/>
                <a:cs typeface="Calibri"/>
              </a:rPr>
              <a:t>are </a:t>
            </a:r>
            <a:r>
              <a:rPr sz="1400" spc="-20" dirty="0">
                <a:latin typeface="Calibri"/>
                <a:cs typeface="Calibri"/>
              </a:rPr>
              <a:t>routed to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appropriate </a:t>
            </a:r>
            <a:r>
              <a:rPr sz="1400" spc="-10" dirty="0">
                <a:latin typeface="Calibri"/>
                <a:cs typeface="Calibri"/>
              </a:rPr>
              <a:t>process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alibri"/>
                <a:cs typeface="Calibri"/>
              </a:rPr>
              <a:t>What is </a:t>
            </a:r>
            <a:r>
              <a:rPr sz="1400" b="1" spc="-5" dirty="0">
                <a:latin typeface="Calibri"/>
                <a:cs typeface="Calibri"/>
              </a:rPr>
              <a:t>Load</a:t>
            </a:r>
            <a:r>
              <a:rPr sz="1400" b="1" spc="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Balancer?</a:t>
            </a:r>
            <a:endParaRPr sz="1400" dirty="0">
              <a:latin typeface="Calibri"/>
              <a:cs typeface="Calibri"/>
            </a:endParaRPr>
          </a:p>
          <a:p>
            <a:pPr marL="299085" marR="5080" indent="-287020">
              <a:lnSpc>
                <a:spcPct val="2001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Calibri"/>
                <a:cs typeface="Calibri"/>
              </a:rPr>
              <a:t>If </a:t>
            </a:r>
            <a:r>
              <a:rPr sz="1400" spc="-10" dirty="0">
                <a:latin typeface="Calibri"/>
                <a:cs typeface="Calibri"/>
              </a:rPr>
              <a:t>multiple processes </a:t>
            </a:r>
            <a:r>
              <a:rPr sz="1400" spc="-15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configured </a:t>
            </a: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spc="-20" dirty="0">
                <a:latin typeface="Calibri"/>
                <a:cs typeface="Calibri"/>
              </a:rPr>
              <a:t>any </a:t>
            </a:r>
            <a:r>
              <a:rPr sz="1400" spc="-5" dirty="0">
                <a:latin typeface="Calibri"/>
                <a:cs typeface="Calibri"/>
              </a:rPr>
              <a:t>component,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Gateway will </a:t>
            </a:r>
            <a:r>
              <a:rPr sz="1400" dirty="0">
                <a:latin typeface="Calibri"/>
                <a:cs typeface="Calibri"/>
              </a:rPr>
              <a:t>act </a:t>
            </a:r>
            <a:r>
              <a:rPr sz="1400" spc="5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b="1" spc="-5" dirty="0">
                <a:latin typeface="Calibri"/>
                <a:cs typeface="Calibri"/>
              </a:rPr>
              <a:t>load </a:t>
            </a:r>
            <a:r>
              <a:rPr sz="1400" b="1" spc="-10" dirty="0">
                <a:latin typeface="Calibri"/>
                <a:cs typeface="Calibri"/>
              </a:rPr>
              <a:t>balancer </a:t>
            </a:r>
            <a:r>
              <a:rPr sz="1400" spc="-5" dirty="0">
                <a:latin typeface="Calibri"/>
                <a:cs typeface="Calibri"/>
              </a:rPr>
              <a:t>and  </a:t>
            </a:r>
            <a:r>
              <a:rPr sz="1400" spc="-15" dirty="0">
                <a:latin typeface="Calibri"/>
                <a:cs typeface="Calibri"/>
              </a:rPr>
              <a:t>distribute the requests </a:t>
            </a:r>
            <a:r>
              <a:rPr sz="1400" spc="-25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processes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29405" y="2114448"/>
            <a:ext cx="180975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85" dirty="0"/>
              <a:t>VI</a:t>
            </a:r>
            <a:r>
              <a:rPr spc="530" dirty="0"/>
              <a:t>Z</a:t>
            </a:r>
            <a:r>
              <a:rPr spc="590" dirty="0"/>
              <a:t>Q</a:t>
            </a:r>
            <a:r>
              <a:rPr dirty="0"/>
              <a:t>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55" y="71754"/>
            <a:ext cx="32169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35430" algn="l"/>
              </a:tabLst>
            </a:pPr>
            <a:r>
              <a:rPr sz="2800" spc="-40" dirty="0">
                <a:solidFill>
                  <a:srgbClr val="004A6B"/>
                </a:solidFill>
              </a:rPr>
              <a:t>Tableau’s	</a:t>
            </a:r>
            <a:r>
              <a:rPr sz="2800" spc="-25" dirty="0">
                <a:solidFill>
                  <a:srgbClr val="004A6B"/>
                </a:solidFill>
              </a:rPr>
              <a:t>Technology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0913" y="1218946"/>
            <a:ext cx="4650740" cy="2667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500" b="1" dirty="0">
                <a:latin typeface="Calibri"/>
                <a:cs typeface="Calibri"/>
              </a:rPr>
              <a:t>VizQL™</a:t>
            </a:r>
            <a:r>
              <a:rPr sz="1500" dirty="0">
                <a:latin typeface="Calibri"/>
                <a:cs typeface="Calibri"/>
              </a:rPr>
              <a:t>, </a:t>
            </a:r>
            <a:r>
              <a:rPr sz="1500" spc="5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technology that allow simple drag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drop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functions </a:t>
            </a:r>
            <a:r>
              <a:rPr sz="1500" spc="-10" dirty="0">
                <a:latin typeface="Calibri"/>
                <a:cs typeface="Calibri"/>
              </a:rPr>
              <a:t>to create sophisticated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visualizations</a:t>
            </a:r>
            <a:endParaRPr sz="1500">
              <a:latin typeface="Calibri"/>
              <a:cs typeface="Calibri"/>
            </a:endParaRPr>
          </a:p>
          <a:p>
            <a:pPr marL="356870" marR="5080" indent="-344805">
              <a:lnSpc>
                <a:spcPct val="200100"/>
              </a:lnSpc>
              <a:spcBef>
                <a:spcPts val="3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500" b="1" spc="-10" dirty="0">
                <a:latin typeface="Calibri"/>
                <a:cs typeface="Calibri"/>
              </a:rPr>
              <a:t>Tableau's</a:t>
            </a:r>
            <a:r>
              <a:rPr sz="1500" b="1" spc="-8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Data </a:t>
            </a:r>
            <a:r>
              <a:rPr sz="1500" b="1" spc="5" dirty="0">
                <a:latin typeface="Calibri"/>
                <a:cs typeface="Calibri"/>
              </a:rPr>
              <a:t>Engine</a:t>
            </a:r>
            <a:r>
              <a:rPr sz="1500" spc="5" dirty="0">
                <a:latin typeface="Calibri"/>
                <a:cs typeface="Calibri"/>
              </a:rPr>
              <a:t>,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a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technology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that </a:t>
            </a:r>
            <a:r>
              <a:rPr sz="1500" dirty="0">
                <a:latin typeface="Calibri"/>
                <a:cs typeface="Calibri"/>
              </a:rPr>
              <a:t>has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ability 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dirty="0">
                <a:latin typeface="Calibri"/>
                <a:cs typeface="Calibri"/>
              </a:rPr>
              <a:t>do ad-hoc </a:t>
            </a:r>
            <a:r>
              <a:rPr sz="1500" spc="-5" dirty="0">
                <a:latin typeface="Calibri"/>
                <a:cs typeface="Calibri"/>
              </a:rPr>
              <a:t>analysis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0" dirty="0">
                <a:latin typeface="Calibri"/>
                <a:cs typeface="Calibri"/>
              </a:rPr>
              <a:t>millions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5" dirty="0">
                <a:latin typeface="Calibri"/>
                <a:cs typeface="Calibri"/>
              </a:rPr>
              <a:t>data </a:t>
            </a:r>
            <a:r>
              <a:rPr sz="1500" spc="-5" dirty="0">
                <a:latin typeface="Calibri"/>
                <a:cs typeface="Calibri"/>
              </a:rPr>
              <a:t>in  seconds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600" b="1" spc="-5" dirty="0">
                <a:latin typeface="Calibri"/>
                <a:cs typeface="Calibri"/>
              </a:rPr>
              <a:t>Note: </a:t>
            </a:r>
            <a:r>
              <a:rPr sz="1400" b="1" spc="-10" dirty="0">
                <a:latin typeface="Calibri"/>
                <a:cs typeface="Calibri"/>
              </a:rPr>
              <a:t>VizQL is the backbone </a:t>
            </a:r>
            <a:r>
              <a:rPr sz="1400" b="1" spc="-5" dirty="0">
                <a:latin typeface="Calibri"/>
                <a:cs typeface="Calibri"/>
              </a:rPr>
              <a:t>of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Tableau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1391" y="1051559"/>
            <a:ext cx="4014216" cy="3288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110708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004A6B"/>
                </a:solidFill>
              </a:rPr>
              <a:t>Vi</a:t>
            </a:r>
            <a:r>
              <a:rPr sz="2800" spc="10" dirty="0">
                <a:solidFill>
                  <a:srgbClr val="004A6B"/>
                </a:solidFill>
              </a:rPr>
              <a:t>z</a:t>
            </a:r>
            <a:r>
              <a:rPr sz="2800" spc="-5" dirty="0">
                <a:solidFill>
                  <a:srgbClr val="004A6B"/>
                </a:solidFill>
              </a:rPr>
              <a:t>QL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80796" y="1044955"/>
            <a:ext cx="340995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500" spc="5" dirty="0">
                <a:latin typeface="Calibri"/>
                <a:cs typeface="Calibri"/>
              </a:rPr>
              <a:t>A </a:t>
            </a:r>
            <a:r>
              <a:rPr sz="1500" b="1" dirty="0">
                <a:latin typeface="Calibri"/>
                <a:cs typeface="Calibri"/>
              </a:rPr>
              <a:t>traditional analysis </a:t>
            </a:r>
            <a:r>
              <a:rPr sz="1500" spc="-10" dirty="0">
                <a:latin typeface="Calibri"/>
                <a:cs typeface="Calibri"/>
              </a:rPr>
              <a:t>tool forces </a:t>
            </a:r>
            <a:r>
              <a:rPr sz="1500" spc="-5" dirty="0">
                <a:latin typeface="Calibri"/>
                <a:cs typeface="Calibri"/>
              </a:rPr>
              <a:t>you</a:t>
            </a:r>
            <a:r>
              <a:rPr sz="1500" spc="-2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525" y="1502409"/>
            <a:ext cx="32842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5" dirty="0">
                <a:latin typeface="Calibri"/>
                <a:cs typeface="Calibri"/>
              </a:rPr>
              <a:t>analyze </a:t>
            </a:r>
            <a:r>
              <a:rPr sz="1500" spc="-15" dirty="0">
                <a:latin typeface="Calibri"/>
                <a:cs typeface="Calibri"/>
              </a:rPr>
              <a:t>data </a:t>
            </a:r>
            <a:r>
              <a:rPr sz="1500" spc="-5" dirty="0">
                <a:latin typeface="Calibri"/>
                <a:cs typeface="Calibri"/>
              </a:rPr>
              <a:t>in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5" dirty="0">
                <a:latin typeface="Calibri"/>
                <a:cs typeface="Calibri"/>
              </a:rPr>
              <a:t>columns,</a:t>
            </a:r>
            <a:r>
              <a:rPr sz="1500" spc="-95" dirty="0">
                <a:latin typeface="Calibri"/>
                <a:cs typeface="Calibri"/>
              </a:rPr>
              <a:t> </a:t>
            </a:r>
            <a:r>
              <a:rPr sz="1500" b="1" spc="5" dirty="0">
                <a:latin typeface="Calibri"/>
                <a:cs typeface="Calibri"/>
              </a:rPr>
              <a:t>choose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525" y="1959991"/>
            <a:ext cx="324167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Calibri"/>
                <a:cs typeface="Calibri"/>
              </a:rPr>
              <a:t>a </a:t>
            </a:r>
            <a:r>
              <a:rPr sz="1500" dirty="0">
                <a:latin typeface="Calibri"/>
                <a:cs typeface="Calibri"/>
              </a:rPr>
              <a:t>subset of </a:t>
            </a:r>
            <a:r>
              <a:rPr sz="1500" spc="-5" dirty="0">
                <a:latin typeface="Calibri"/>
                <a:cs typeface="Calibri"/>
              </a:rPr>
              <a:t>your </a:t>
            </a:r>
            <a:r>
              <a:rPr sz="1500" spc="-15" dirty="0">
                <a:latin typeface="Calibri"/>
                <a:cs typeface="Calibri"/>
              </a:rPr>
              <a:t>data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5" dirty="0">
                <a:latin typeface="Calibri"/>
                <a:cs typeface="Calibri"/>
              </a:rPr>
              <a:t>present,</a:t>
            </a:r>
            <a:r>
              <a:rPr sz="1500" spc="-14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organize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525" y="2416886"/>
            <a:ext cx="3206115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5" dirty="0">
                <a:latin typeface="Calibri"/>
                <a:cs typeface="Calibri"/>
              </a:rPr>
              <a:t>that </a:t>
            </a:r>
            <a:r>
              <a:rPr sz="1500" spc="-15" dirty="0">
                <a:latin typeface="Calibri"/>
                <a:cs typeface="Calibri"/>
              </a:rPr>
              <a:t>data into </a:t>
            </a:r>
            <a:r>
              <a:rPr sz="1500" spc="5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table,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b="1" spc="-15" dirty="0">
                <a:latin typeface="Calibri"/>
                <a:cs typeface="Calibri"/>
              </a:rPr>
              <a:t>create </a:t>
            </a:r>
            <a:r>
              <a:rPr sz="1500" spc="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chart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525" y="2874340"/>
            <a:ext cx="1194435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5" dirty="0">
                <a:latin typeface="Calibri"/>
                <a:cs typeface="Calibri"/>
              </a:rPr>
              <a:t>from that</a:t>
            </a:r>
            <a:r>
              <a:rPr sz="1500" spc="-8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table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2264" y="1044066"/>
            <a:ext cx="371347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1500" b="1" spc="-5" dirty="0">
                <a:latin typeface="Calibri"/>
                <a:cs typeface="Calibri"/>
              </a:rPr>
              <a:t>VizQL </a:t>
            </a:r>
            <a:r>
              <a:rPr sz="1500" dirty="0">
                <a:latin typeface="Calibri"/>
                <a:cs typeface="Calibri"/>
              </a:rPr>
              <a:t>skips those </a:t>
            </a:r>
            <a:r>
              <a:rPr sz="1500" spc="-10" dirty="0">
                <a:latin typeface="Calibri"/>
                <a:cs typeface="Calibri"/>
              </a:rPr>
              <a:t>steps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10" dirty="0">
                <a:latin typeface="Calibri"/>
                <a:cs typeface="Calibri"/>
              </a:rPr>
              <a:t>creates </a:t>
            </a:r>
            <a:r>
              <a:rPr sz="1500" spc="5" dirty="0">
                <a:latin typeface="Calibri"/>
                <a:cs typeface="Calibri"/>
              </a:rPr>
              <a:t>a</a:t>
            </a:r>
            <a:r>
              <a:rPr sz="1500" spc="-114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visual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6941" y="1501521"/>
            <a:ext cx="351917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Calibri"/>
                <a:cs typeface="Calibri"/>
              </a:rPr>
              <a:t>representation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5" dirty="0">
                <a:latin typeface="Calibri"/>
                <a:cs typeface="Calibri"/>
              </a:rPr>
              <a:t>your </a:t>
            </a:r>
            <a:r>
              <a:rPr sz="1500" spc="-15" dirty="0">
                <a:latin typeface="Calibri"/>
                <a:cs typeface="Calibri"/>
              </a:rPr>
              <a:t>data </a:t>
            </a:r>
            <a:r>
              <a:rPr sz="1500" spc="-5" dirty="0">
                <a:latin typeface="Calibri"/>
                <a:cs typeface="Calibri"/>
              </a:rPr>
              <a:t>right </a:t>
            </a:r>
            <a:r>
              <a:rPr sz="1500" spc="-25" dirty="0">
                <a:latin typeface="Calibri"/>
                <a:cs typeface="Calibri"/>
              </a:rPr>
              <a:t>away,</a:t>
            </a:r>
            <a:r>
              <a:rPr sz="1500" spc="-1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giving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6941" y="1959101"/>
            <a:ext cx="32759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5" dirty="0">
                <a:latin typeface="Calibri"/>
                <a:cs typeface="Calibri"/>
              </a:rPr>
              <a:t>you visual </a:t>
            </a:r>
            <a:r>
              <a:rPr sz="1500" spc="-10" dirty="0">
                <a:latin typeface="Calibri"/>
                <a:cs typeface="Calibri"/>
              </a:rPr>
              <a:t>feedback </a:t>
            </a:r>
            <a:r>
              <a:rPr sz="1500" spc="5" dirty="0">
                <a:latin typeface="Calibri"/>
                <a:cs typeface="Calibri"/>
              </a:rPr>
              <a:t>as </a:t>
            </a:r>
            <a:r>
              <a:rPr sz="1500" spc="-5" dirty="0">
                <a:latin typeface="Calibri"/>
                <a:cs typeface="Calibri"/>
              </a:rPr>
              <a:t>you analyze. 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17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runs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96941" y="2415997"/>
            <a:ext cx="1506220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5" dirty="0">
                <a:latin typeface="Calibri"/>
                <a:cs typeface="Calibri"/>
              </a:rPr>
              <a:t>only in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background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913" y="3825036"/>
            <a:ext cx="7519034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1500" b="1" spc="-5" dirty="0">
                <a:latin typeface="Calibri"/>
                <a:cs typeface="Calibri"/>
              </a:rPr>
              <a:t>After</a:t>
            </a:r>
            <a:r>
              <a:rPr sz="1500" b="1" spc="-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making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spc="5" dirty="0">
                <a:latin typeface="Calibri"/>
                <a:cs typeface="Calibri"/>
              </a:rPr>
              <a:t>a</a:t>
            </a:r>
            <a:r>
              <a:rPr sz="1500" b="1" dirty="0">
                <a:latin typeface="Calibri"/>
                <a:cs typeface="Calibri"/>
              </a:rPr>
              <a:t> dashboard,</a:t>
            </a:r>
            <a:r>
              <a:rPr sz="1500" b="1" spc="-7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tableau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at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backend</a:t>
            </a:r>
            <a:r>
              <a:rPr sz="1500" b="1" spc="-4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combine</a:t>
            </a:r>
            <a:r>
              <a:rPr sz="1500" b="1" spc="-6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all </a:t>
            </a:r>
            <a:r>
              <a:rPr sz="1500" b="1" spc="-10" dirty="0">
                <a:latin typeface="Calibri"/>
                <a:cs typeface="Calibri"/>
              </a:rPr>
              <a:t>different</a:t>
            </a:r>
            <a:r>
              <a:rPr sz="1500" b="1" spc="-4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queries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b="1" spc="-15" dirty="0">
                <a:latin typeface="Calibri"/>
                <a:cs typeface="Calibri"/>
              </a:rPr>
              <a:t>into</a:t>
            </a:r>
            <a:r>
              <a:rPr sz="1500" b="1" dirty="0">
                <a:latin typeface="Calibri"/>
                <a:cs typeface="Calibri"/>
              </a:rPr>
              <a:t> </a:t>
            </a:r>
            <a:r>
              <a:rPr sz="1500" b="1" spc="5" dirty="0">
                <a:latin typeface="Calibri"/>
                <a:cs typeface="Calibri"/>
              </a:rPr>
              <a:t>one</a:t>
            </a:r>
            <a:r>
              <a:rPr sz="1500" b="1" spc="-3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single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43535" algn="ctr">
              <a:lnSpc>
                <a:spcPct val="100000"/>
              </a:lnSpc>
              <a:spcBef>
                <a:spcPts val="5"/>
              </a:spcBef>
            </a:pPr>
            <a:r>
              <a:rPr sz="1500" b="1" spc="5" dirty="0">
                <a:latin typeface="Calibri"/>
                <a:cs typeface="Calibri"/>
              </a:rPr>
              <a:t>query </a:t>
            </a:r>
            <a:r>
              <a:rPr sz="1500" b="1" dirty="0">
                <a:latin typeface="Calibri"/>
                <a:cs typeface="Calibri"/>
              </a:rPr>
              <a:t>, </a:t>
            </a:r>
            <a:r>
              <a:rPr sz="1500" b="1" spc="-5" dirty="0">
                <a:latin typeface="Calibri"/>
                <a:cs typeface="Calibri"/>
              </a:rPr>
              <a:t>that </a:t>
            </a:r>
            <a:r>
              <a:rPr sz="1500" b="1" spc="-10" dirty="0">
                <a:latin typeface="Calibri"/>
                <a:cs typeface="Calibri"/>
              </a:rPr>
              <a:t>makes </a:t>
            </a:r>
            <a:r>
              <a:rPr sz="1500" b="1" spc="5" dirty="0">
                <a:latin typeface="Calibri"/>
                <a:cs typeface="Calibri"/>
              </a:rPr>
              <a:t>the </a:t>
            </a:r>
            <a:r>
              <a:rPr sz="1500" b="1" dirty="0">
                <a:latin typeface="Calibri"/>
                <a:cs typeface="Calibri"/>
              </a:rPr>
              <a:t>process even </a:t>
            </a:r>
            <a:r>
              <a:rPr sz="1500" b="1" spc="-5" dirty="0">
                <a:latin typeface="Calibri"/>
                <a:cs typeface="Calibri"/>
              </a:rPr>
              <a:t>more</a:t>
            </a:r>
            <a:r>
              <a:rPr sz="1500" b="1" spc="-21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faster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3" y="3531108"/>
            <a:ext cx="9144000" cy="20320"/>
          </a:xfrm>
          <a:custGeom>
            <a:avLst/>
            <a:gdLst/>
            <a:ahLst/>
            <a:cxnLst/>
            <a:rect l="l" t="t" r="r" b="b"/>
            <a:pathLst>
              <a:path w="9144000" h="20320">
                <a:moveTo>
                  <a:pt x="0" y="0"/>
                </a:moveTo>
                <a:lnTo>
                  <a:pt x="9144000" y="19938"/>
                </a:lnTo>
              </a:path>
            </a:pathLst>
          </a:custGeom>
          <a:ln w="27432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58061" y="114376"/>
            <a:ext cx="4740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“ A </a:t>
            </a:r>
            <a:r>
              <a:rPr sz="1800" b="1" spc="-5" dirty="0">
                <a:latin typeface="Calibri"/>
                <a:cs typeface="Calibri"/>
              </a:rPr>
              <a:t>language </a:t>
            </a:r>
            <a:r>
              <a:rPr sz="1800" b="1" spc="-10" dirty="0">
                <a:latin typeface="Calibri"/>
                <a:cs typeface="Calibri"/>
              </a:rPr>
              <a:t>for </a:t>
            </a:r>
            <a:r>
              <a:rPr sz="1800" b="1" spc="-20" dirty="0">
                <a:latin typeface="Calibri"/>
                <a:cs typeface="Calibri"/>
              </a:rPr>
              <a:t>query, </a:t>
            </a:r>
            <a:r>
              <a:rPr sz="1800" b="1" spc="-5" dirty="0">
                <a:latin typeface="Calibri"/>
                <a:cs typeface="Calibri"/>
              </a:rPr>
              <a:t>analysis and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visualization”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360" y="2877108"/>
            <a:ext cx="4161790" cy="13430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400" b="1" spc="-10" dirty="0">
                <a:latin typeface="Calibri"/>
                <a:cs typeface="Calibri"/>
              </a:rPr>
              <a:t>Q2: Which Query </a:t>
            </a:r>
            <a:r>
              <a:rPr sz="1400" b="1" spc="-5" dirty="0">
                <a:latin typeface="Calibri"/>
                <a:cs typeface="Calibri"/>
              </a:rPr>
              <a:t>Language </a:t>
            </a:r>
            <a:r>
              <a:rPr sz="1400" b="1" spc="-10" dirty="0">
                <a:latin typeface="Calibri"/>
                <a:cs typeface="Calibri"/>
              </a:rPr>
              <a:t>is supported </a:t>
            </a:r>
            <a:r>
              <a:rPr sz="1400" b="1" spc="-5" dirty="0">
                <a:latin typeface="Calibri"/>
                <a:cs typeface="Calibri"/>
              </a:rPr>
              <a:t>by </a:t>
            </a:r>
            <a:r>
              <a:rPr sz="1400" b="1" spc="-10" dirty="0">
                <a:latin typeface="Calibri"/>
                <a:cs typeface="Calibri"/>
              </a:rPr>
              <a:t>the</a:t>
            </a:r>
            <a:r>
              <a:rPr sz="1400" b="1" spc="1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tableau?</a:t>
            </a:r>
            <a:endParaRPr sz="1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384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Structured </a:t>
            </a:r>
            <a:r>
              <a:rPr sz="1400" spc="-10" dirty="0">
                <a:latin typeface="Calibri"/>
                <a:cs typeface="Calibri"/>
              </a:rPr>
              <a:t>Query </a:t>
            </a:r>
            <a:r>
              <a:rPr sz="1400" spc="-15" dirty="0">
                <a:latin typeface="Calibri"/>
                <a:cs typeface="Calibri"/>
              </a:rPr>
              <a:t>Language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(SQL)</a:t>
            </a:r>
            <a:endParaRPr sz="1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Contextual </a:t>
            </a:r>
            <a:r>
              <a:rPr sz="1400" spc="-10" dirty="0">
                <a:latin typeface="Calibri"/>
                <a:cs typeface="Calibri"/>
              </a:rPr>
              <a:t>Query </a:t>
            </a:r>
            <a:r>
              <a:rPr sz="1400" spc="-15" dirty="0">
                <a:latin typeface="Calibri"/>
                <a:cs typeface="Calibri"/>
              </a:rPr>
              <a:t>Language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(CQL)</a:t>
            </a:r>
            <a:endParaRPr sz="1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05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Language </a:t>
            </a:r>
            <a:r>
              <a:rPr sz="1400" spc="-20" dirty="0">
                <a:latin typeface="Calibri"/>
                <a:cs typeface="Calibri"/>
              </a:rPr>
              <a:t>Integrated </a:t>
            </a:r>
            <a:r>
              <a:rPr sz="1400" spc="-10" dirty="0">
                <a:latin typeface="Calibri"/>
                <a:cs typeface="Calibri"/>
              </a:rPr>
              <a:t>Query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(LINQ)</a:t>
            </a:r>
            <a:endParaRPr sz="14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390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None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these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8417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I </a:t>
            </a:r>
            <a:r>
              <a:rPr sz="2800" spc="5" dirty="0">
                <a:solidFill>
                  <a:srgbClr val="004A6B"/>
                </a:solidFill>
              </a:rPr>
              <a:t>&amp;</a:t>
            </a:r>
            <a:r>
              <a:rPr sz="2800" spc="-11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II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2800" y="946251"/>
            <a:ext cx="6147435" cy="162480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endParaRPr lang="en-US" sz="1400" b="1" spc="-1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b="1" spc="-10" dirty="0" smtClean="0">
                <a:latin typeface="Calibri"/>
                <a:cs typeface="Calibri"/>
              </a:rPr>
              <a:t>Q1</a:t>
            </a:r>
            <a:r>
              <a:rPr sz="1400" b="1" spc="-10" dirty="0">
                <a:latin typeface="Calibri"/>
                <a:cs typeface="Calibri"/>
              </a:rPr>
              <a:t>: What </a:t>
            </a:r>
            <a:r>
              <a:rPr sz="1400" b="1" spc="-15" dirty="0">
                <a:latin typeface="Calibri"/>
                <a:cs typeface="Calibri"/>
              </a:rPr>
              <a:t>is/are </a:t>
            </a:r>
            <a:r>
              <a:rPr sz="1400" b="1" spc="-10" dirty="0">
                <a:latin typeface="Calibri"/>
                <a:cs typeface="Calibri"/>
              </a:rPr>
              <a:t>the benefit </a:t>
            </a:r>
            <a:r>
              <a:rPr sz="1400" b="1" spc="-5" dirty="0">
                <a:latin typeface="Calibri"/>
                <a:cs typeface="Calibri"/>
              </a:rPr>
              <a:t>of </a:t>
            </a:r>
            <a:r>
              <a:rPr sz="1400" b="1" spc="-20" dirty="0">
                <a:latin typeface="Calibri"/>
                <a:cs typeface="Calibri"/>
              </a:rPr>
              <a:t>data</a:t>
            </a:r>
            <a:r>
              <a:rPr sz="1400" b="1" spc="12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Visualization?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385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10" dirty="0">
                <a:latin typeface="Calibri"/>
                <a:cs typeface="Calibri"/>
              </a:rPr>
              <a:t>Absorb </a:t>
            </a:r>
            <a:r>
              <a:rPr sz="1400" spc="-15" dirty="0">
                <a:latin typeface="Calibri"/>
                <a:cs typeface="Calibri"/>
              </a:rPr>
              <a:t>more information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easily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10" dirty="0">
                <a:latin typeface="Calibri"/>
                <a:cs typeface="Calibri"/>
              </a:rPr>
              <a:t>Discover </a:t>
            </a:r>
            <a:r>
              <a:rPr sz="1400" spc="-15" dirty="0">
                <a:latin typeface="Calibri"/>
                <a:cs typeface="Calibri"/>
              </a:rPr>
              <a:t>relationships </a:t>
            </a:r>
            <a:r>
              <a:rPr sz="1400" spc="-5" dirty="0">
                <a:latin typeface="Calibri"/>
                <a:cs typeface="Calibri"/>
              </a:rPr>
              <a:t>&amp; </a:t>
            </a:r>
            <a:r>
              <a:rPr sz="1400" spc="-20" dirty="0">
                <a:latin typeface="Calibri"/>
                <a:cs typeface="Calibri"/>
              </a:rPr>
              <a:t>patterns </a:t>
            </a:r>
            <a:r>
              <a:rPr sz="1400" spc="-15" dirty="0">
                <a:latin typeface="Calibri"/>
                <a:cs typeface="Calibri"/>
              </a:rPr>
              <a:t>between </a:t>
            </a:r>
            <a:r>
              <a:rPr sz="1400" spc="-10" dirty="0">
                <a:latin typeface="Calibri"/>
                <a:cs typeface="Calibri"/>
              </a:rPr>
              <a:t>business </a:t>
            </a:r>
            <a:r>
              <a:rPr sz="1400" spc="-5" dirty="0">
                <a:latin typeface="Calibri"/>
                <a:cs typeface="Calibri"/>
              </a:rPr>
              <a:t>&amp; </a:t>
            </a:r>
            <a:r>
              <a:rPr sz="1400" spc="-15" dirty="0">
                <a:latin typeface="Calibri"/>
                <a:cs typeface="Calibri"/>
              </a:rPr>
              <a:t>operational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activities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15" dirty="0">
                <a:latin typeface="Calibri"/>
                <a:cs typeface="Calibri"/>
              </a:rPr>
              <a:t>Identify emerging trends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faster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384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5" dirty="0">
                <a:latin typeface="Calibri"/>
                <a:cs typeface="Calibri"/>
              </a:rPr>
              <a:t>All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these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451" y="735008"/>
            <a:ext cx="6148070" cy="19030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endParaRPr lang="en-US" sz="1400" b="1" spc="-1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endParaRPr lang="en-US" sz="14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b="1" spc="-10" dirty="0" smtClean="0">
                <a:latin typeface="Calibri"/>
                <a:cs typeface="Calibri"/>
              </a:rPr>
              <a:t>Q1</a:t>
            </a:r>
            <a:r>
              <a:rPr sz="1400" b="1" spc="-10" dirty="0">
                <a:latin typeface="Calibri"/>
                <a:cs typeface="Calibri"/>
              </a:rPr>
              <a:t>: What </a:t>
            </a:r>
            <a:r>
              <a:rPr sz="1400" b="1" spc="-15" dirty="0">
                <a:latin typeface="Calibri"/>
                <a:cs typeface="Calibri"/>
              </a:rPr>
              <a:t>is/are </a:t>
            </a:r>
            <a:r>
              <a:rPr sz="1400" b="1" spc="-10" dirty="0">
                <a:latin typeface="Calibri"/>
                <a:cs typeface="Calibri"/>
              </a:rPr>
              <a:t>the benefit of </a:t>
            </a:r>
            <a:r>
              <a:rPr sz="1400" b="1" spc="-20" dirty="0">
                <a:latin typeface="Calibri"/>
                <a:cs typeface="Calibri"/>
              </a:rPr>
              <a:t>data</a:t>
            </a:r>
            <a:r>
              <a:rPr sz="1400" b="1" spc="13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Visualization?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385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5" dirty="0">
                <a:latin typeface="Calibri"/>
                <a:cs typeface="Calibri"/>
              </a:rPr>
              <a:t>Absorb </a:t>
            </a:r>
            <a:r>
              <a:rPr sz="1400" spc="-15" dirty="0">
                <a:latin typeface="Calibri"/>
                <a:cs typeface="Calibri"/>
              </a:rPr>
              <a:t>more information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easily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10" dirty="0">
                <a:latin typeface="Calibri"/>
                <a:cs typeface="Calibri"/>
              </a:rPr>
              <a:t>Discover </a:t>
            </a:r>
            <a:r>
              <a:rPr sz="1400" spc="-15" dirty="0">
                <a:latin typeface="Calibri"/>
                <a:cs typeface="Calibri"/>
              </a:rPr>
              <a:t>relationships </a:t>
            </a:r>
            <a:r>
              <a:rPr sz="1400" spc="-10" dirty="0">
                <a:latin typeface="Calibri"/>
                <a:cs typeface="Calibri"/>
              </a:rPr>
              <a:t>&amp; </a:t>
            </a:r>
            <a:r>
              <a:rPr sz="1400" spc="-20" dirty="0">
                <a:latin typeface="Calibri"/>
                <a:cs typeface="Calibri"/>
              </a:rPr>
              <a:t>patterns </a:t>
            </a:r>
            <a:r>
              <a:rPr sz="1400" spc="-15" dirty="0">
                <a:latin typeface="Calibri"/>
                <a:cs typeface="Calibri"/>
              </a:rPr>
              <a:t>between </a:t>
            </a:r>
            <a:r>
              <a:rPr sz="1400" spc="-10" dirty="0">
                <a:latin typeface="Calibri"/>
                <a:cs typeface="Calibri"/>
              </a:rPr>
              <a:t>business &amp; </a:t>
            </a:r>
            <a:r>
              <a:rPr sz="1400" spc="-15" dirty="0">
                <a:latin typeface="Calibri"/>
                <a:cs typeface="Calibri"/>
              </a:rPr>
              <a:t>operational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activities</a:t>
            </a:r>
            <a:endParaRPr sz="1400" dirty="0">
              <a:latin typeface="Calibri"/>
              <a:cs typeface="Calibri"/>
            </a:endParaRPr>
          </a:p>
          <a:p>
            <a:pPr marL="698500" indent="-342265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698500" algn="l"/>
                <a:tab pos="699135" algn="l"/>
              </a:tabLst>
            </a:pPr>
            <a:r>
              <a:rPr sz="1400" spc="-15" dirty="0">
                <a:latin typeface="Calibri"/>
                <a:cs typeface="Calibri"/>
              </a:rPr>
              <a:t>Identify emerging </a:t>
            </a:r>
            <a:r>
              <a:rPr sz="1400" spc="-20" dirty="0">
                <a:latin typeface="Calibri"/>
                <a:cs typeface="Calibri"/>
              </a:rPr>
              <a:t>trends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faster</a:t>
            </a:r>
            <a:endParaRPr sz="1400" dirty="0">
              <a:latin typeface="Calibri"/>
              <a:cs typeface="Calibri"/>
            </a:endParaRPr>
          </a:p>
          <a:p>
            <a:pPr marL="704215" indent="-347980">
              <a:lnSpc>
                <a:spcPct val="100000"/>
              </a:lnSpc>
              <a:spcBef>
                <a:spcPts val="385"/>
              </a:spcBef>
              <a:buAutoNum type="alphaLcParenR"/>
              <a:tabLst>
                <a:tab pos="704215" algn="l"/>
                <a:tab pos="704850" algn="l"/>
              </a:tabLst>
            </a:pP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All of</a:t>
            </a:r>
            <a:r>
              <a:rPr sz="14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these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749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I -</a:t>
            </a:r>
            <a:r>
              <a:rPr sz="2800" spc="-4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Solution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8437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II -</a:t>
            </a:r>
            <a:r>
              <a:rPr sz="2800" spc="-5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Solution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6276" y="718286"/>
            <a:ext cx="7615555" cy="25968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endParaRPr lang="en-US" sz="1400" b="1" spc="-1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endParaRPr lang="en-US" sz="14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b="1" spc="-10" dirty="0" smtClean="0">
                <a:latin typeface="Calibri"/>
                <a:cs typeface="Calibri"/>
              </a:rPr>
              <a:t>Q2</a:t>
            </a:r>
            <a:r>
              <a:rPr sz="1400" b="1" spc="-10" dirty="0">
                <a:latin typeface="Calibri"/>
                <a:cs typeface="Calibri"/>
              </a:rPr>
              <a:t>: Which </a:t>
            </a:r>
            <a:r>
              <a:rPr sz="1400" b="1" spc="-5" dirty="0">
                <a:latin typeface="Calibri"/>
                <a:cs typeface="Calibri"/>
              </a:rPr>
              <a:t>Query Language </a:t>
            </a:r>
            <a:r>
              <a:rPr sz="1400" b="1" spc="-10" dirty="0">
                <a:latin typeface="Calibri"/>
                <a:cs typeface="Calibri"/>
              </a:rPr>
              <a:t>is supported by the tableau in the</a:t>
            </a:r>
            <a:r>
              <a:rPr sz="1400" b="1" spc="200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backend?</a:t>
            </a:r>
            <a:endParaRPr sz="1400" dirty="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385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Structured </a:t>
            </a:r>
            <a:r>
              <a:rPr sz="1400" spc="-10" dirty="0">
                <a:latin typeface="Calibri"/>
                <a:cs typeface="Calibri"/>
              </a:rPr>
              <a:t>Query </a:t>
            </a:r>
            <a:r>
              <a:rPr sz="1400" spc="-15" dirty="0">
                <a:latin typeface="Calibri"/>
                <a:cs typeface="Calibri"/>
              </a:rPr>
              <a:t>Language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(SQL)</a:t>
            </a:r>
            <a:endParaRPr sz="1400" dirty="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Contextual </a:t>
            </a:r>
            <a:r>
              <a:rPr sz="1400" spc="-10" dirty="0">
                <a:latin typeface="Calibri"/>
                <a:cs typeface="Calibri"/>
              </a:rPr>
              <a:t>Query Language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(CQL)</a:t>
            </a:r>
            <a:endParaRPr sz="1400" dirty="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09"/>
              </a:spcBef>
              <a:buAutoNum type="alphaLcParenR"/>
              <a:tabLst>
                <a:tab pos="756285" algn="l"/>
                <a:tab pos="756920" algn="l"/>
              </a:tabLst>
            </a:pPr>
            <a:r>
              <a:rPr sz="1400" spc="-15" dirty="0">
                <a:latin typeface="Calibri"/>
                <a:cs typeface="Calibri"/>
              </a:rPr>
              <a:t>Language </a:t>
            </a:r>
            <a:r>
              <a:rPr sz="1400" spc="-20" dirty="0">
                <a:latin typeface="Calibri"/>
                <a:cs typeface="Calibri"/>
              </a:rPr>
              <a:t>Integrated </a:t>
            </a:r>
            <a:r>
              <a:rPr sz="1400" spc="-10" dirty="0">
                <a:latin typeface="Calibri"/>
                <a:cs typeface="Calibri"/>
              </a:rPr>
              <a:t>Query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(LINQ)</a:t>
            </a:r>
            <a:endParaRPr sz="1400" dirty="0">
              <a:latin typeface="Calibri"/>
              <a:cs typeface="Calibri"/>
            </a:endParaRPr>
          </a:p>
          <a:p>
            <a:pPr marL="768350" indent="-311785">
              <a:lnSpc>
                <a:spcPct val="100000"/>
              </a:lnSpc>
              <a:spcBef>
                <a:spcPts val="380"/>
              </a:spcBef>
              <a:buAutoNum type="alphaLcParenR"/>
              <a:tabLst>
                <a:tab pos="768350" algn="l"/>
                <a:tab pos="768985" algn="l"/>
              </a:tabLst>
            </a:pP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None </a:t>
            </a:r>
            <a:r>
              <a:rPr sz="1400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r>
              <a:rPr sz="14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these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78740" marR="5080">
              <a:lnSpc>
                <a:spcPct val="100000"/>
              </a:lnSpc>
            </a:pPr>
            <a:r>
              <a:rPr sz="1400" b="1" spc="-10" dirty="0">
                <a:solidFill>
                  <a:srgbClr val="00AFEF"/>
                </a:solidFill>
                <a:latin typeface="Calibri"/>
                <a:cs typeface="Calibri"/>
              </a:rPr>
              <a:t>Explanation</a:t>
            </a:r>
            <a:r>
              <a:rPr sz="1400" spc="-10" dirty="0">
                <a:latin typeface="Calibri"/>
                <a:cs typeface="Calibri"/>
              </a:rPr>
              <a:t>: </a:t>
            </a:r>
            <a:r>
              <a:rPr sz="1400" spc="-15" dirty="0">
                <a:latin typeface="Calibri"/>
                <a:cs typeface="Calibri"/>
              </a:rPr>
              <a:t>Visualization </a:t>
            </a:r>
            <a:r>
              <a:rPr sz="1400" spc="-10" dirty="0">
                <a:latin typeface="Calibri"/>
                <a:cs typeface="Calibri"/>
              </a:rPr>
              <a:t>Query </a:t>
            </a:r>
            <a:r>
              <a:rPr sz="1400" spc="-15" dirty="0">
                <a:latin typeface="Calibri"/>
                <a:cs typeface="Calibri"/>
              </a:rPr>
              <a:t>Language </a:t>
            </a:r>
            <a:r>
              <a:rPr sz="1400" spc="-5" dirty="0">
                <a:latin typeface="Calibri"/>
                <a:cs typeface="Calibri"/>
              </a:rPr>
              <a:t>(VizQL) </a:t>
            </a:r>
            <a:r>
              <a:rPr sz="1400" spc="-10" dirty="0">
                <a:latin typeface="Calibri"/>
                <a:cs typeface="Calibri"/>
              </a:rPr>
              <a:t>is used in </a:t>
            </a:r>
            <a:r>
              <a:rPr sz="1400" spc="-15" dirty="0">
                <a:latin typeface="Calibri"/>
                <a:cs typeface="Calibri"/>
              </a:rPr>
              <a:t>the backend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tableau </a:t>
            </a:r>
            <a:r>
              <a:rPr sz="1400" spc="-5" dirty="0">
                <a:latin typeface="Calibri"/>
                <a:cs typeface="Calibri"/>
              </a:rPr>
              <a:t>as </a:t>
            </a:r>
            <a:r>
              <a:rPr sz="1400" spc="-10" dirty="0">
                <a:latin typeface="Calibri"/>
                <a:cs typeface="Calibri"/>
              </a:rPr>
              <a:t>it </a:t>
            </a:r>
            <a:r>
              <a:rPr sz="1400" spc="-15" dirty="0">
                <a:latin typeface="Calibri"/>
                <a:cs typeface="Calibri"/>
              </a:rPr>
              <a:t>creates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visual  </a:t>
            </a:r>
            <a:r>
              <a:rPr sz="1400" spc="-15" dirty="0">
                <a:latin typeface="Calibri"/>
                <a:cs typeface="Calibri"/>
              </a:rPr>
              <a:t>representation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your </a:t>
            </a:r>
            <a:r>
              <a:rPr sz="1400" spc="-25" dirty="0">
                <a:latin typeface="Calibri"/>
                <a:cs typeface="Calibri"/>
              </a:rPr>
              <a:t>data </a:t>
            </a:r>
            <a:r>
              <a:rPr sz="1400" spc="-20" dirty="0">
                <a:latin typeface="Calibri"/>
                <a:cs typeface="Calibri"/>
              </a:rPr>
              <a:t>right </a:t>
            </a:r>
            <a:r>
              <a:rPr sz="1400" spc="-40" dirty="0">
                <a:latin typeface="Calibri"/>
                <a:cs typeface="Calibri"/>
              </a:rPr>
              <a:t>away, </a:t>
            </a:r>
            <a:r>
              <a:rPr sz="1400" spc="-15" dirty="0">
                <a:latin typeface="Calibri"/>
                <a:cs typeface="Calibri"/>
              </a:rPr>
              <a:t>giving you </a:t>
            </a:r>
            <a:r>
              <a:rPr sz="1400" spc="-10" dirty="0">
                <a:latin typeface="Calibri"/>
                <a:cs typeface="Calibri"/>
              </a:rPr>
              <a:t>visual feedback </a:t>
            </a:r>
            <a:r>
              <a:rPr sz="1400" spc="-5" dirty="0">
                <a:latin typeface="Calibri"/>
                <a:cs typeface="Calibri"/>
              </a:rPr>
              <a:t>as </a:t>
            </a:r>
            <a:r>
              <a:rPr sz="1400" spc="-15" dirty="0">
                <a:latin typeface="Calibri"/>
                <a:cs typeface="Calibri"/>
              </a:rPr>
              <a:t>you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analyze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5872" y="1136903"/>
            <a:ext cx="441960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4211" y="1580387"/>
            <a:ext cx="2075180" cy="827405"/>
          </a:xfrm>
          <a:custGeom>
            <a:avLst/>
            <a:gdLst/>
            <a:ahLst/>
            <a:cxnLst/>
            <a:rect l="l" t="t" r="r" b="b"/>
            <a:pathLst>
              <a:path w="2075180" h="827405">
                <a:moveTo>
                  <a:pt x="0" y="827405"/>
                </a:moveTo>
                <a:lnTo>
                  <a:pt x="0" y="413766"/>
                </a:lnTo>
                <a:lnTo>
                  <a:pt x="2074926" y="413766"/>
                </a:lnTo>
                <a:lnTo>
                  <a:pt x="2074926" y="0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419" y="3787139"/>
            <a:ext cx="2870835" cy="494030"/>
          </a:xfrm>
          <a:custGeom>
            <a:avLst/>
            <a:gdLst/>
            <a:ahLst/>
            <a:cxnLst/>
            <a:rect l="l" t="t" r="r" b="b"/>
            <a:pathLst>
              <a:path w="2870835" h="494029">
                <a:moveTo>
                  <a:pt x="0" y="494017"/>
                </a:moveTo>
                <a:lnTo>
                  <a:pt x="1435227" y="494017"/>
                </a:lnTo>
                <a:lnTo>
                  <a:pt x="1435227" y="0"/>
                </a:lnTo>
                <a:lnTo>
                  <a:pt x="2870327" y="0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389" y="3058667"/>
            <a:ext cx="1983739" cy="49530"/>
          </a:xfrm>
          <a:custGeom>
            <a:avLst/>
            <a:gdLst/>
            <a:ahLst/>
            <a:cxnLst/>
            <a:rect l="l" t="t" r="r" b="b"/>
            <a:pathLst>
              <a:path w="1983739" h="49530">
                <a:moveTo>
                  <a:pt x="156717" y="49275"/>
                </a:moveTo>
                <a:lnTo>
                  <a:pt x="0" y="49275"/>
                </a:lnTo>
                <a:lnTo>
                  <a:pt x="0" y="0"/>
                </a:lnTo>
                <a:lnTo>
                  <a:pt x="1983739" y="0"/>
                </a:lnTo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10739" y="887095"/>
            <a:ext cx="88265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Calibri"/>
                <a:cs typeface="Calibri"/>
              </a:rPr>
              <a:t>Speed: </a:t>
            </a:r>
            <a:r>
              <a:rPr sz="950" spc="10" dirty="0">
                <a:latin typeface="Calibri"/>
                <a:cs typeface="Calibri"/>
              </a:rPr>
              <a:t>50.0</a:t>
            </a:r>
            <a:r>
              <a:rPr sz="950" spc="-80" dirty="0">
                <a:latin typeface="Calibri"/>
                <a:cs typeface="Calibri"/>
              </a:rPr>
              <a:t> </a:t>
            </a:r>
            <a:r>
              <a:rPr sz="950" spc="25" dirty="0">
                <a:latin typeface="Calibri"/>
                <a:cs typeface="Calibri"/>
              </a:rPr>
              <a:t>mph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50920" y="3541776"/>
            <a:ext cx="622300" cy="594360"/>
          </a:xfrm>
          <a:custGeom>
            <a:avLst/>
            <a:gdLst/>
            <a:ahLst/>
            <a:cxnLst/>
            <a:rect l="l" t="t" r="r" b="b"/>
            <a:pathLst>
              <a:path w="622300" h="594360">
                <a:moveTo>
                  <a:pt x="310895" y="0"/>
                </a:moveTo>
                <a:lnTo>
                  <a:pt x="260466" y="3890"/>
                </a:lnTo>
                <a:lnTo>
                  <a:pt x="212628" y="15154"/>
                </a:lnTo>
                <a:lnTo>
                  <a:pt x="168020" y="33179"/>
                </a:lnTo>
                <a:lnTo>
                  <a:pt x="127284" y="57351"/>
                </a:lnTo>
                <a:lnTo>
                  <a:pt x="91058" y="87058"/>
                </a:lnTo>
                <a:lnTo>
                  <a:pt x="59984" y="121688"/>
                </a:lnTo>
                <a:lnTo>
                  <a:pt x="34701" y="160628"/>
                </a:lnTo>
                <a:lnTo>
                  <a:pt x="15849" y="203265"/>
                </a:lnTo>
                <a:lnTo>
                  <a:pt x="4069" y="248986"/>
                </a:lnTo>
                <a:lnTo>
                  <a:pt x="0" y="297180"/>
                </a:lnTo>
                <a:lnTo>
                  <a:pt x="4069" y="345382"/>
                </a:lnTo>
                <a:lnTo>
                  <a:pt x="15849" y="391109"/>
                </a:lnTo>
                <a:lnTo>
                  <a:pt x="34701" y="433748"/>
                </a:lnTo>
                <a:lnTo>
                  <a:pt x="59984" y="472688"/>
                </a:lnTo>
                <a:lnTo>
                  <a:pt x="91058" y="507315"/>
                </a:lnTo>
                <a:lnTo>
                  <a:pt x="127284" y="537019"/>
                </a:lnTo>
                <a:lnTo>
                  <a:pt x="168020" y="561188"/>
                </a:lnTo>
                <a:lnTo>
                  <a:pt x="212628" y="579209"/>
                </a:lnTo>
                <a:lnTo>
                  <a:pt x="260466" y="590470"/>
                </a:lnTo>
                <a:lnTo>
                  <a:pt x="310895" y="594360"/>
                </a:lnTo>
                <a:lnTo>
                  <a:pt x="361325" y="590470"/>
                </a:lnTo>
                <a:lnTo>
                  <a:pt x="409163" y="579209"/>
                </a:lnTo>
                <a:lnTo>
                  <a:pt x="453771" y="561188"/>
                </a:lnTo>
                <a:lnTo>
                  <a:pt x="494507" y="537019"/>
                </a:lnTo>
                <a:lnTo>
                  <a:pt x="530733" y="507315"/>
                </a:lnTo>
                <a:lnTo>
                  <a:pt x="561807" y="472688"/>
                </a:lnTo>
                <a:lnTo>
                  <a:pt x="587090" y="433748"/>
                </a:lnTo>
                <a:lnTo>
                  <a:pt x="605942" y="391109"/>
                </a:lnTo>
                <a:lnTo>
                  <a:pt x="617722" y="345382"/>
                </a:lnTo>
                <a:lnTo>
                  <a:pt x="621791" y="297180"/>
                </a:lnTo>
                <a:lnTo>
                  <a:pt x="617722" y="248986"/>
                </a:lnTo>
                <a:lnTo>
                  <a:pt x="605942" y="203265"/>
                </a:lnTo>
                <a:lnTo>
                  <a:pt x="587090" y="160628"/>
                </a:lnTo>
                <a:lnTo>
                  <a:pt x="561807" y="121688"/>
                </a:lnTo>
                <a:lnTo>
                  <a:pt x="530732" y="87058"/>
                </a:lnTo>
                <a:lnTo>
                  <a:pt x="494507" y="57351"/>
                </a:lnTo>
                <a:lnTo>
                  <a:pt x="453770" y="33179"/>
                </a:lnTo>
                <a:lnTo>
                  <a:pt x="409163" y="15154"/>
                </a:lnTo>
                <a:lnTo>
                  <a:pt x="361325" y="3890"/>
                </a:lnTo>
                <a:lnTo>
                  <a:pt x="310895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0920" y="3541776"/>
            <a:ext cx="622300" cy="594360"/>
          </a:xfrm>
          <a:custGeom>
            <a:avLst/>
            <a:gdLst/>
            <a:ahLst/>
            <a:cxnLst/>
            <a:rect l="l" t="t" r="r" b="b"/>
            <a:pathLst>
              <a:path w="622300" h="594360">
                <a:moveTo>
                  <a:pt x="0" y="297180"/>
                </a:moveTo>
                <a:lnTo>
                  <a:pt x="4069" y="248986"/>
                </a:lnTo>
                <a:lnTo>
                  <a:pt x="15849" y="203265"/>
                </a:lnTo>
                <a:lnTo>
                  <a:pt x="34701" y="160628"/>
                </a:lnTo>
                <a:lnTo>
                  <a:pt x="59984" y="121688"/>
                </a:lnTo>
                <a:lnTo>
                  <a:pt x="91058" y="87058"/>
                </a:lnTo>
                <a:lnTo>
                  <a:pt x="127284" y="57351"/>
                </a:lnTo>
                <a:lnTo>
                  <a:pt x="168020" y="33179"/>
                </a:lnTo>
                <a:lnTo>
                  <a:pt x="212628" y="15154"/>
                </a:lnTo>
                <a:lnTo>
                  <a:pt x="260466" y="3890"/>
                </a:lnTo>
                <a:lnTo>
                  <a:pt x="310895" y="0"/>
                </a:lnTo>
                <a:lnTo>
                  <a:pt x="361325" y="3890"/>
                </a:lnTo>
                <a:lnTo>
                  <a:pt x="409163" y="15154"/>
                </a:lnTo>
                <a:lnTo>
                  <a:pt x="453770" y="33179"/>
                </a:lnTo>
                <a:lnTo>
                  <a:pt x="494507" y="57351"/>
                </a:lnTo>
                <a:lnTo>
                  <a:pt x="530732" y="87058"/>
                </a:lnTo>
                <a:lnTo>
                  <a:pt x="561807" y="121688"/>
                </a:lnTo>
                <a:lnTo>
                  <a:pt x="587090" y="160628"/>
                </a:lnTo>
                <a:lnTo>
                  <a:pt x="605942" y="203265"/>
                </a:lnTo>
                <a:lnTo>
                  <a:pt x="617722" y="248986"/>
                </a:lnTo>
                <a:lnTo>
                  <a:pt x="621791" y="297180"/>
                </a:lnTo>
                <a:lnTo>
                  <a:pt x="617722" y="345382"/>
                </a:lnTo>
                <a:lnTo>
                  <a:pt x="605942" y="391109"/>
                </a:lnTo>
                <a:lnTo>
                  <a:pt x="587090" y="433748"/>
                </a:lnTo>
                <a:lnTo>
                  <a:pt x="561807" y="472688"/>
                </a:lnTo>
                <a:lnTo>
                  <a:pt x="530733" y="507315"/>
                </a:lnTo>
                <a:lnTo>
                  <a:pt x="494507" y="537019"/>
                </a:lnTo>
                <a:lnTo>
                  <a:pt x="453771" y="561188"/>
                </a:lnTo>
                <a:lnTo>
                  <a:pt x="409163" y="579209"/>
                </a:lnTo>
                <a:lnTo>
                  <a:pt x="361325" y="590470"/>
                </a:lnTo>
                <a:lnTo>
                  <a:pt x="310895" y="594360"/>
                </a:lnTo>
                <a:lnTo>
                  <a:pt x="260466" y="590470"/>
                </a:lnTo>
                <a:lnTo>
                  <a:pt x="212628" y="579209"/>
                </a:lnTo>
                <a:lnTo>
                  <a:pt x="168020" y="561188"/>
                </a:lnTo>
                <a:lnTo>
                  <a:pt x="127284" y="537019"/>
                </a:lnTo>
                <a:lnTo>
                  <a:pt x="91058" y="507315"/>
                </a:lnTo>
                <a:lnTo>
                  <a:pt x="59984" y="472688"/>
                </a:lnTo>
                <a:lnTo>
                  <a:pt x="34701" y="433748"/>
                </a:lnTo>
                <a:lnTo>
                  <a:pt x="15849" y="391109"/>
                </a:lnTo>
                <a:lnTo>
                  <a:pt x="4069" y="345382"/>
                </a:lnTo>
                <a:lnTo>
                  <a:pt x="0" y="297180"/>
                </a:lnTo>
                <a:close/>
              </a:path>
            </a:pathLst>
          </a:custGeom>
          <a:ln w="24384">
            <a:solidFill>
              <a:srgbClr val="006C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5408" y="3608832"/>
            <a:ext cx="417575" cy="41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9983" y="2825495"/>
            <a:ext cx="539495" cy="490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5204" y="4223715"/>
            <a:ext cx="62293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5" dirty="0">
                <a:latin typeface="Calibri"/>
                <a:cs typeface="Calibri"/>
              </a:rPr>
              <a:t>Size: </a:t>
            </a:r>
            <a:r>
              <a:rPr sz="950" spc="20" dirty="0">
                <a:latin typeface="Calibri"/>
                <a:cs typeface="Calibri"/>
              </a:rPr>
              <a:t>190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kg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3770" y="2853689"/>
            <a:ext cx="78740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5" dirty="0">
                <a:latin typeface="Calibri"/>
                <a:cs typeface="Calibri"/>
              </a:rPr>
              <a:t>Aggressiveness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63111" y="3063239"/>
            <a:ext cx="91440" cy="100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7223" y="3060191"/>
            <a:ext cx="91440" cy="100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5240" y="3060191"/>
            <a:ext cx="91440" cy="100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0208" y="3060191"/>
            <a:ext cx="91440" cy="100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9559" y="3060191"/>
            <a:ext cx="91440" cy="1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4103" y="1100327"/>
            <a:ext cx="441960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12841" y="881329"/>
            <a:ext cx="88265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Calibri"/>
                <a:cs typeface="Calibri"/>
              </a:rPr>
              <a:t>Speed: 40.0</a:t>
            </a:r>
            <a:r>
              <a:rPr sz="950" spc="-50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mph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8328" y="2167127"/>
            <a:ext cx="536575" cy="502920"/>
          </a:xfrm>
          <a:custGeom>
            <a:avLst/>
            <a:gdLst/>
            <a:ahLst/>
            <a:cxnLst/>
            <a:rect l="l" t="t" r="r" b="b"/>
            <a:pathLst>
              <a:path w="536575" h="502919">
                <a:moveTo>
                  <a:pt x="268224" y="0"/>
                </a:moveTo>
                <a:lnTo>
                  <a:pt x="220024" y="4049"/>
                </a:lnTo>
                <a:lnTo>
                  <a:pt x="174653" y="15725"/>
                </a:lnTo>
                <a:lnTo>
                  <a:pt x="132870" y="34318"/>
                </a:lnTo>
                <a:lnTo>
                  <a:pt x="95432" y="59120"/>
                </a:lnTo>
                <a:lnTo>
                  <a:pt x="63100" y="89422"/>
                </a:lnTo>
                <a:lnTo>
                  <a:pt x="36632" y="124516"/>
                </a:lnTo>
                <a:lnTo>
                  <a:pt x="16786" y="163693"/>
                </a:lnTo>
                <a:lnTo>
                  <a:pt x="4323" y="206243"/>
                </a:lnTo>
                <a:lnTo>
                  <a:pt x="0" y="251459"/>
                </a:lnTo>
                <a:lnTo>
                  <a:pt x="4323" y="296676"/>
                </a:lnTo>
                <a:lnTo>
                  <a:pt x="16786" y="339226"/>
                </a:lnTo>
                <a:lnTo>
                  <a:pt x="36632" y="378403"/>
                </a:lnTo>
                <a:lnTo>
                  <a:pt x="63100" y="413497"/>
                </a:lnTo>
                <a:lnTo>
                  <a:pt x="95432" y="443799"/>
                </a:lnTo>
                <a:lnTo>
                  <a:pt x="132870" y="468601"/>
                </a:lnTo>
                <a:lnTo>
                  <a:pt x="174653" y="487194"/>
                </a:lnTo>
                <a:lnTo>
                  <a:pt x="220024" y="498870"/>
                </a:lnTo>
                <a:lnTo>
                  <a:pt x="268224" y="502919"/>
                </a:lnTo>
                <a:lnTo>
                  <a:pt x="316423" y="498870"/>
                </a:lnTo>
                <a:lnTo>
                  <a:pt x="361794" y="487194"/>
                </a:lnTo>
                <a:lnTo>
                  <a:pt x="403577" y="468601"/>
                </a:lnTo>
                <a:lnTo>
                  <a:pt x="441015" y="443799"/>
                </a:lnTo>
                <a:lnTo>
                  <a:pt x="473347" y="413497"/>
                </a:lnTo>
                <a:lnTo>
                  <a:pt x="499815" y="378403"/>
                </a:lnTo>
                <a:lnTo>
                  <a:pt x="519661" y="339226"/>
                </a:lnTo>
                <a:lnTo>
                  <a:pt x="532124" y="296676"/>
                </a:lnTo>
                <a:lnTo>
                  <a:pt x="536448" y="251459"/>
                </a:lnTo>
                <a:lnTo>
                  <a:pt x="532124" y="206243"/>
                </a:lnTo>
                <a:lnTo>
                  <a:pt x="519661" y="163693"/>
                </a:lnTo>
                <a:lnTo>
                  <a:pt x="499815" y="124516"/>
                </a:lnTo>
                <a:lnTo>
                  <a:pt x="473347" y="89422"/>
                </a:lnTo>
                <a:lnTo>
                  <a:pt x="441015" y="59120"/>
                </a:lnTo>
                <a:lnTo>
                  <a:pt x="403577" y="34318"/>
                </a:lnTo>
                <a:lnTo>
                  <a:pt x="361794" y="15725"/>
                </a:lnTo>
                <a:lnTo>
                  <a:pt x="316423" y="4049"/>
                </a:lnTo>
                <a:lnTo>
                  <a:pt x="268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8328" y="2167127"/>
            <a:ext cx="536575" cy="502920"/>
          </a:xfrm>
          <a:custGeom>
            <a:avLst/>
            <a:gdLst/>
            <a:ahLst/>
            <a:cxnLst/>
            <a:rect l="l" t="t" r="r" b="b"/>
            <a:pathLst>
              <a:path w="536575" h="502919">
                <a:moveTo>
                  <a:pt x="0" y="251459"/>
                </a:moveTo>
                <a:lnTo>
                  <a:pt x="4323" y="206243"/>
                </a:lnTo>
                <a:lnTo>
                  <a:pt x="16786" y="163693"/>
                </a:lnTo>
                <a:lnTo>
                  <a:pt x="36632" y="124516"/>
                </a:lnTo>
                <a:lnTo>
                  <a:pt x="63100" y="89422"/>
                </a:lnTo>
                <a:lnTo>
                  <a:pt x="95432" y="59120"/>
                </a:lnTo>
                <a:lnTo>
                  <a:pt x="132870" y="34318"/>
                </a:lnTo>
                <a:lnTo>
                  <a:pt x="174653" y="15725"/>
                </a:lnTo>
                <a:lnTo>
                  <a:pt x="220024" y="4049"/>
                </a:lnTo>
                <a:lnTo>
                  <a:pt x="268224" y="0"/>
                </a:lnTo>
                <a:lnTo>
                  <a:pt x="316423" y="4049"/>
                </a:lnTo>
                <a:lnTo>
                  <a:pt x="361794" y="15725"/>
                </a:lnTo>
                <a:lnTo>
                  <a:pt x="403577" y="34318"/>
                </a:lnTo>
                <a:lnTo>
                  <a:pt x="441015" y="59120"/>
                </a:lnTo>
                <a:lnTo>
                  <a:pt x="473347" y="89422"/>
                </a:lnTo>
                <a:lnTo>
                  <a:pt x="499815" y="124516"/>
                </a:lnTo>
                <a:lnTo>
                  <a:pt x="519661" y="163693"/>
                </a:lnTo>
                <a:lnTo>
                  <a:pt x="532124" y="206243"/>
                </a:lnTo>
                <a:lnTo>
                  <a:pt x="536448" y="251459"/>
                </a:lnTo>
                <a:lnTo>
                  <a:pt x="532124" y="296676"/>
                </a:lnTo>
                <a:lnTo>
                  <a:pt x="519661" y="339226"/>
                </a:lnTo>
                <a:lnTo>
                  <a:pt x="499815" y="378403"/>
                </a:lnTo>
                <a:lnTo>
                  <a:pt x="473347" y="413497"/>
                </a:lnTo>
                <a:lnTo>
                  <a:pt x="441015" y="443799"/>
                </a:lnTo>
                <a:lnTo>
                  <a:pt x="403577" y="468601"/>
                </a:lnTo>
                <a:lnTo>
                  <a:pt x="361794" y="487194"/>
                </a:lnTo>
                <a:lnTo>
                  <a:pt x="316423" y="498870"/>
                </a:lnTo>
                <a:lnTo>
                  <a:pt x="268224" y="502919"/>
                </a:lnTo>
                <a:lnTo>
                  <a:pt x="220024" y="498870"/>
                </a:lnTo>
                <a:lnTo>
                  <a:pt x="174653" y="487194"/>
                </a:lnTo>
                <a:lnTo>
                  <a:pt x="132870" y="468601"/>
                </a:lnTo>
                <a:lnTo>
                  <a:pt x="95432" y="443799"/>
                </a:lnTo>
                <a:lnTo>
                  <a:pt x="63100" y="413497"/>
                </a:lnTo>
                <a:lnTo>
                  <a:pt x="36632" y="378403"/>
                </a:lnTo>
                <a:lnTo>
                  <a:pt x="16786" y="339226"/>
                </a:lnTo>
                <a:lnTo>
                  <a:pt x="4323" y="296676"/>
                </a:lnTo>
                <a:lnTo>
                  <a:pt x="0" y="25145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1855" y="2200655"/>
            <a:ext cx="463296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81883" y="2140711"/>
            <a:ext cx="78740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5" dirty="0">
                <a:latin typeface="Calibri"/>
                <a:cs typeface="Calibri"/>
              </a:rPr>
              <a:t>Aggressiveness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41191" y="2389631"/>
            <a:ext cx="91440" cy="100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75303" y="2389631"/>
            <a:ext cx="91440" cy="97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03320" y="2389631"/>
            <a:ext cx="91440" cy="97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28288" y="2389631"/>
            <a:ext cx="91440" cy="97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77640" y="2389631"/>
            <a:ext cx="91440" cy="97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32476" y="3817620"/>
            <a:ext cx="1263650" cy="4445"/>
          </a:xfrm>
          <a:custGeom>
            <a:avLst/>
            <a:gdLst/>
            <a:ahLst/>
            <a:cxnLst/>
            <a:rect l="l" t="t" r="r" b="b"/>
            <a:pathLst>
              <a:path w="1263650" h="4445">
                <a:moveTo>
                  <a:pt x="-4572" y="1968"/>
                </a:moveTo>
                <a:lnTo>
                  <a:pt x="1268222" y="1968"/>
                </a:lnTo>
              </a:path>
            </a:pathLst>
          </a:custGeom>
          <a:ln w="13081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9159" y="3520439"/>
            <a:ext cx="622300" cy="594360"/>
          </a:xfrm>
          <a:custGeom>
            <a:avLst/>
            <a:gdLst/>
            <a:ahLst/>
            <a:cxnLst/>
            <a:rect l="l" t="t" r="r" b="b"/>
            <a:pathLst>
              <a:path w="622300" h="594360">
                <a:moveTo>
                  <a:pt x="310895" y="0"/>
                </a:moveTo>
                <a:lnTo>
                  <a:pt x="260466" y="3890"/>
                </a:lnTo>
                <a:lnTo>
                  <a:pt x="212628" y="15154"/>
                </a:lnTo>
                <a:lnTo>
                  <a:pt x="168020" y="33179"/>
                </a:lnTo>
                <a:lnTo>
                  <a:pt x="127284" y="57351"/>
                </a:lnTo>
                <a:lnTo>
                  <a:pt x="91058" y="87058"/>
                </a:lnTo>
                <a:lnTo>
                  <a:pt x="59984" y="121688"/>
                </a:lnTo>
                <a:lnTo>
                  <a:pt x="34701" y="160628"/>
                </a:lnTo>
                <a:lnTo>
                  <a:pt x="15849" y="203265"/>
                </a:lnTo>
                <a:lnTo>
                  <a:pt x="4069" y="248986"/>
                </a:lnTo>
                <a:lnTo>
                  <a:pt x="0" y="297180"/>
                </a:lnTo>
                <a:lnTo>
                  <a:pt x="4069" y="345382"/>
                </a:lnTo>
                <a:lnTo>
                  <a:pt x="15849" y="391109"/>
                </a:lnTo>
                <a:lnTo>
                  <a:pt x="34701" y="433748"/>
                </a:lnTo>
                <a:lnTo>
                  <a:pt x="59984" y="472688"/>
                </a:lnTo>
                <a:lnTo>
                  <a:pt x="91058" y="507315"/>
                </a:lnTo>
                <a:lnTo>
                  <a:pt x="127284" y="537019"/>
                </a:lnTo>
                <a:lnTo>
                  <a:pt x="168021" y="561188"/>
                </a:lnTo>
                <a:lnTo>
                  <a:pt x="212628" y="579209"/>
                </a:lnTo>
                <a:lnTo>
                  <a:pt x="260466" y="590470"/>
                </a:lnTo>
                <a:lnTo>
                  <a:pt x="310895" y="594360"/>
                </a:lnTo>
                <a:lnTo>
                  <a:pt x="361325" y="590470"/>
                </a:lnTo>
                <a:lnTo>
                  <a:pt x="409163" y="579209"/>
                </a:lnTo>
                <a:lnTo>
                  <a:pt x="453771" y="561188"/>
                </a:lnTo>
                <a:lnTo>
                  <a:pt x="494507" y="537019"/>
                </a:lnTo>
                <a:lnTo>
                  <a:pt x="530733" y="507315"/>
                </a:lnTo>
                <a:lnTo>
                  <a:pt x="561807" y="472688"/>
                </a:lnTo>
                <a:lnTo>
                  <a:pt x="587090" y="433748"/>
                </a:lnTo>
                <a:lnTo>
                  <a:pt x="605942" y="391109"/>
                </a:lnTo>
                <a:lnTo>
                  <a:pt x="617722" y="345382"/>
                </a:lnTo>
                <a:lnTo>
                  <a:pt x="621791" y="297180"/>
                </a:lnTo>
                <a:lnTo>
                  <a:pt x="617722" y="248986"/>
                </a:lnTo>
                <a:lnTo>
                  <a:pt x="605942" y="203265"/>
                </a:lnTo>
                <a:lnTo>
                  <a:pt x="587090" y="160628"/>
                </a:lnTo>
                <a:lnTo>
                  <a:pt x="561807" y="121688"/>
                </a:lnTo>
                <a:lnTo>
                  <a:pt x="530732" y="87058"/>
                </a:lnTo>
                <a:lnTo>
                  <a:pt x="494507" y="57351"/>
                </a:lnTo>
                <a:lnTo>
                  <a:pt x="453770" y="33179"/>
                </a:lnTo>
                <a:lnTo>
                  <a:pt x="409163" y="15154"/>
                </a:lnTo>
                <a:lnTo>
                  <a:pt x="361325" y="3890"/>
                </a:lnTo>
                <a:lnTo>
                  <a:pt x="310895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09159" y="3520439"/>
            <a:ext cx="622300" cy="594360"/>
          </a:xfrm>
          <a:custGeom>
            <a:avLst/>
            <a:gdLst/>
            <a:ahLst/>
            <a:cxnLst/>
            <a:rect l="l" t="t" r="r" b="b"/>
            <a:pathLst>
              <a:path w="622300" h="594360">
                <a:moveTo>
                  <a:pt x="0" y="297180"/>
                </a:moveTo>
                <a:lnTo>
                  <a:pt x="4069" y="248986"/>
                </a:lnTo>
                <a:lnTo>
                  <a:pt x="15849" y="203265"/>
                </a:lnTo>
                <a:lnTo>
                  <a:pt x="34701" y="160628"/>
                </a:lnTo>
                <a:lnTo>
                  <a:pt x="59984" y="121688"/>
                </a:lnTo>
                <a:lnTo>
                  <a:pt x="91058" y="87058"/>
                </a:lnTo>
                <a:lnTo>
                  <a:pt x="127284" y="57351"/>
                </a:lnTo>
                <a:lnTo>
                  <a:pt x="168020" y="33179"/>
                </a:lnTo>
                <a:lnTo>
                  <a:pt x="212628" y="15154"/>
                </a:lnTo>
                <a:lnTo>
                  <a:pt x="260466" y="3890"/>
                </a:lnTo>
                <a:lnTo>
                  <a:pt x="310895" y="0"/>
                </a:lnTo>
                <a:lnTo>
                  <a:pt x="361325" y="3890"/>
                </a:lnTo>
                <a:lnTo>
                  <a:pt x="409163" y="15154"/>
                </a:lnTo>
                <a:lnTo>
                  <a:pt x="453770" y="33179"/>
                </a:lnTo>
                <a:lnTo>
                  <a:pt x="494507" y="57351"/>
                </a:lnTo>
                <a:lnTo>
                  <a:pt x="530732" y="87058"/>
                </a:lnTo>
                <a:lnTo>
                  <a:pt x="561807" y="121688"/>
                </a:lnTo>
                <a:lnTo>
                  <a:pt x="587090" y="160628"/>
                </a:lnTo>
                <a:lnTo>
                  <a:pt x="605942" y="203265"/>
                </a:lnTo>
                <a:lnTo>
                  <a:pt x="617722" y="248986"/>
                </a:lnTo>
                <a:lnTo>
                  <a:pt x="621791" y="297180"/>
                </a:lnTo>
                <a:lnTo>
                  <a:pt x="617722" y="345382"/>
                </a:lnTo>
                <a:lnTo>
                  <a:pt x="605942" y="391109"/>
                </a:lnTo>
                <a:lnTo>
                  <a:pt x="587090" y="433748"/>
                </a:lnTo>
                <a:lnTo>
                  <a:pt x="561807" y="472688"/>
                </a:lnTo>
                <a:lnTo>
                  <a:pt x="530733" y="507315"/>
                </a:lnTo>
                <a:lnTo>
                  <a:pt x="494507" y="537019"/>
                </a:lnTo>
                <a:lnTo>
                  <a:pt x="453771" y="561188"/>
                </a:lnTo>
                <a:lnTo>
                  <a:pt x="409163" y="579209"/>
                </a:lnTo>
                <a:lnTo>
                  <a:pt x="361325" y="590470"/>
                </a:lnTo>
                <a:lnTo>
                  <a:pt x="310895" y="594360"/>
                </a:lnTo>
                <a:lnTo>
                  <a:pt x="260466" y="590470"/>
                </a:lnTo>
                <a:lnTo>
                  <a:pt x="212628" y="579209"/>
                </a:lnTo>
                <a:lnTo>
                  <a:pt x="168020" y="561188"/>
                </a:lnTo>
                <a:lnTo>
                  <a:pt x="127284" y="537019"/>
                </a:lnTo>
                <a:lnTo>
                  <a:pt x="91058" y="507315"/>
                </a:lnTo>
                <a:lnTo>
                  <a:pt x="59984" y="472688"/>
                </a:lnTo>
                <a:lnTo>
                  <a:pt x="34701" y="433748"/>
                </a:lnTo>
                <a:lnTo>
                  <a:pt x="15849" y="391109"/>
                </a:lnTo>
                <a:lnTo>
                  <a:pt x="4069" y="345382"/>
                </a:lnTo>
                <a:lnTo>
                  <a:pt x="0" y="297180"/>
                </a:lnTo>
                <a:close/>
              </a:path>
            </a:pathLst>
          </a:custGeom>
          <a:ln w="24384">
            <a:solidFill>
              <a:srgbClr val="006C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3647" y="3587495"/>
            <a:ext cx="417575" cy="41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86300" y="2421635"/>
            <a:ext cx="2132330" cy="0"/>
          </a:xfrm>
          <a:custGeom>
            <a:avLst/>
            <a:gdLst/>
            <a:ahLst/>
            <a:cxnLst/>
            <a:rect l="l" t="t" r="r" b="b"/>
            <a:pathLst>
              <a:path w="2132329">
                <a:moveTo>
                  <a:pt x="2131949" y="0"/>
                </a:moveTo>
                <a:lnTo>
                  <a:pt x="1065911" y="0"/>
                </a:lnTo>
                <a:lnTo>
                  <a:pt x="0" y="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5564" y="1446275"/>
            <a:ext cx="1257935" cy="613410"/>
          </a:xfrm>
          <a:custGeom>
            <a:avLst/>
            <a:gdLst/>
            <a:ahLst/>
            <a:cxnLst/>
            <a:rect l="l" t="t" r="r" b="b"/>
            <a:pathLst>
              <a:path w="1257934" h="613410">
                <a:moveTo>
                  <a:pt x="1257935" y="613029"/>
                </a:moveTo>
                <a:lnTo>
                  <a:pt x="629031" y="613029"/>
                </a:lnTo>
                <a:lnTo>
                  <a:pt x="629031" y="0"/>
                </a:lnTo>
                <a:lnTo>
                  <a:pt x="0" y="0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9441" y="4223715"/>
            <a:ext cx="6845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5" dirty="0">
                <a:latin typeface="Calibri"/>
                <a:cs typeface="Calibri"/>
              </a:rPr>
              <a:t>Size: </a:t>
            </a:r>
            <a:r>
              <a:rPr sz="950" spc="15" dirty="0">
                <a:latin typeface="Calibri"/>
                <a:cs typeface="Calibri"/>
              </a:rPr>
              <a:t>5400</a:t>
            </a:r>
            <a:r>
              <a:rPr sz="950" spc="-45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kg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02209" y="72085"/>
            <a:ext cx="40233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004A6B"/>
                </a:solidFill>
              </a:rPr>
              <a:t>Data Visualization</a:t>
            </a:r>
            <a:r>
              <a:rPr sz="2800" spc="-11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Example</a:t>
            </a:r>
            <a:endParaRPr sz="2800"/>
          </a:p>
        </p:txBody>
      </p:sp>
      <p:sp>
        <p:nvSpPr>
          <p:cNvPr id="37" name="object 37"/>
          <p:cNvSpPr/>
          <p:nvPr/>
        </p:nvSpPr>
        <p:spPr>
          <a:xfrm>
            <a:off x="0" y="2033016"/>
            <a:ext cx="2273808" cy="27218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1871" y="1219199"/>
            <a:ext cx="4072127" cy="39258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4911" y="996708"/>
            <a:ext cx="1905889" cy="4148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85431" y="993647"/>
            <a:ext cx="1609344" cy="415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384" y="1027226"/>
            <a:ext cx="2389251" cy="475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614" y="12905"/>
            <a:ext cx="2127250" cy="1162050"/>
          </a:xfrm>
          <a:custGeom>
            <a:avLst/>
            <a:gdLst/>
            <a:ahLst/>
            <a:cxnLst/>
            <a:rect l="l" t="t" r="r" b="b"/>
            <a:pathLst>
              <a:path w="2127250" h="1162050">
                <a:moveTo>
                  <a:pt x="1363785" y="1051735"/>
                </a:moveTo>
                <a:lnTo>
                  <a:pt x="812256" y="1051735"/>
                </a:lnTo>
                <a:lnTo>
                  <a:pt x="848027" y="1085025"/>
                </a:lnTo>
                <a:lnTo>
                  <a:pt x="890597" y="1113076"/>
                </a:lnTo>
                <a:lnTo>
                  <a:pt x="938952" y="1135317"/>
                </a:lnTo>
                <a:lnTo>
                  <a:pt x="992075" y="1151176"/>
                </a:lnTo>
                <a:lnTo>
                  <a:pt x="1044898" y="1159710"/>
                </a:lnTo>
                <a:lnTo>
                  <a:pt x="1097453" y="1161765"/>
                </a:lnTo>
                <a:lnTo>
                  <a:pt x="1148890" y="1157681"/>
                </a:lnTo>
                <a:lnTo>
                  <a:pt x="1198357" y="1147799"/>
                </a:lnTo>
                <a:lnTo>
                  <a:pt x="1245003" y="1132460"/>
                </a:lnTo>
                <a:lnTo>
                  <a:pt x="1287979" y="1112003"/>
                </a:lnTo>
                <a:lnTo>
                  <a:pt x="1326434" y="1086771"/>
                </a:lnTo>
                <a:lnTo>
                  <a:pt x="1359516" y="1057103"/>
                </a:lnTo>
                <a:lnTo>
                  <a:pt x="1363785" y="1051735"/>
                </a:lnTo>
                <a:close/>
              </a:path>
              <a:path w="2127250" h="1162050">
                <a:moveTo>
                  <a:pt x="533162" y="102293"/>
                </a:moveTo>
                <a:lnTo>
                  <a:pt x="477890" y="104442"/>
                </a:lnTo>
                <a:lnTo>
                  <a:pt x="425100" y="113053"/>
                </a:lnTo>
                <a:lnTo>
                  <a:pt x="376162" y="127455"/>
                </a:lnTo>
                <a:lnTo>
                  <a:pt x="331661" y="147076"/>
                </a:lnTo>
                <a:lnTo>
                  <a:pt x="292184" y="171346"/>
                </a:lnTo>
                <a:lnTo>
                  <a:pt x="258315" y="199692"/>
                </a:lnTo>
                <a:lnTo>
                  <a:pt x="230640" y="231544"/>
                </a:lnTo>
                <a:lnTo>
                  <a:pt x="209744" y="266329"/>
                </a:lnTo>
                <a:lnTo>
                  <a:pt x="196213" y="303477"/>
                </a:lnTo>
                <a:lnTo>
                  <a:pt x="190633" y="342415"/>
                </a:lnTo>
                <a:lnTo>
                  <a:pt x="193588" y="382572"/>
                </a:lnTo>
                <a:lnTo>
                  <a:pt x="191797" y="386128"/>
                </a:lnTo>
                <a:lnTo>
                  <a:pt x="142676" y="394369"/>
                </a:lnTo>
                <a:lnTo>
                  <a:pt x="98065" y="410719"/>
                </a:lnTo>
                <a:lnTo>
                  <a:pt x="59702" y="434331"/>
                </a:lnTo>
                <a:lnTo>
                  <a:pt x="29326" y="464360"/>
                </a:lnTo>
                <a:lnTo>
                  <a:pt x="7206" y="503923"/>
                </a:lnTo>
                <a:lnTo>
                  <a:pt x="0" y="545019"/>
                </a:lnTo>
                <a:lnTo>
                  <a:pt x="6977" y="585566"/>
                </a:lnTo>
                <a:lnTo>
                  <a:pt x="27411" y="623477"/>
                </a:lnTo>
                <a:lnTo>
                  <a:pt x="60571" y="656668"/>
                </a:lnTo>
                <a:lnTo>
                  <a:pt x="105729" y="683054"/>
                </a:lnTo>
                <a:lnTo>
                  <a:pt x="77686" y="710796"/>
                </a:lnTo>
                <a:lnTo>
                  <a:pt x="58592" y="742014"/>
                </a:lnTo>
                <a:lnTo>
                  <a:pt x="48963" y="775566"/>
                </a:lnTo>
                <a:lnTo>
                  <a:pt x="49316" y="810308"/>
                </a:lnTo>
                <a:lnTo>
                  <a:pt x="63567" y="851638"/>
                </a:lnTo>
                <a:lnTo>
                  <a:pt x="91005" y="887496"/>
                </a:lnTo>
                <a:lnTo>
                  <a:pt x="129361" y="916560"/>
                </a:lnTo>
                <a:lnTo>
                  <a:pt x="176368" y="937506"/>
                </a:lnTo>
                <a:lnTo>
                  <a:pt x="229758" y="949012"/>
                </a:lnTo>
                <a:lnTo>
                  <a:pt x="287263" y="949754"/>
                </a:lnTo>
                <a:lnTo>
                  <a:pt x="288571" y="951405"/>
                </a:lnTo>
                <a:lnTo>
                  <a:pt x="320788" y="986454"/>
                </a:lnTo>
                <a:lnTo>
                  <a:pt x="354897" y="1014179"/>
                </a:lnTo>
                <a:lnTo>
                  <a:pt x="392982" y="1037894"/>
                </a:lnTo>
                <a:lnTo>
                  <a:pt x="434422" y="1057483"/>
                </a:lnTo>
                <a:lnTo>
                  <a:pt x="478597" y="1072830"/>
                </a:lnTo>
                <a:lnTo>
                  <a:pt x="524887" y="1083819"/>
                </a:lnTo>
                <a:lnTo>
                  <a:pt x="572669" y="1090333"/>
                </a:lnTo>
                <a:lnTo>
                  <a:pt x="621324" y="1092258"/>
                </a:lnTo>
                <a:lnTo>
                  <a:pt x="670231" y="1089476"/>
                </a:lnTo>
                <a:lnTo>
                  <a:pt x="718769" y="1081873"/>
                </a:lnTo>
                <a:lnTo>
                  <a:pt x="766317" y="1069331"/>
                </a:lnTo>
                <a:lnTo>
                  <a:pt x="812256" y="1051735"/>
                </a:lnTo>
                <a:lnTo>
                  <a:pt x="1363785" y="1051735"/>
                </a:lnTo>
                <a:lnTo>
                  <a:pt x="1386374" y="1023340"/>
                </a:lnTo>
                <a:lnTo>
                  <a:pt x="1406159" y="985822"/>
                </a:lnTo>
                <a:lnTo>
                  <a:pt x="1706313" y="985822"/>
                </a:lnTo>
                <a:lnTo>
                  <a:pt x="1772874" y="944015"/>
                </a:lnTo>
                <a:lnTo>
                  <a:pt x="1801260" y="914669"/>
                </a:lnTo>
                <a:lnTo>
                  <a:pt x="1822660" y="881850"/>
                </a:lnTo>
                <a:lnTo>
                  <a:pt x="1836264" y="846146"/>
                </a:lnTo>
                <a:lnTo>
                  <a:pt x="1841261" y="808149"/>
                </a:lnTo>
                <a:lnTo>
                  <a:pt x="1883109" y="801601"/>
                </a:lnTo>
                <a:lnTo>
                  <a:pt x="1923350" y="791195"/>
                </a:lnTo>
                <a:lnTo>
                  <a:pt x="1961472" y="777074"/>
                </a:lnTo>
                <a:lnTo>
                  <a:pt x="1996963" y="759381"/>
                </a:lnTo>
                <a:lnTo>
                  <a:pt x="2041224" y="729060"/>
                </a:lnTo>
                <a:lnTo>
                  <a:pt x="2076526" y="694376"/>
                </a:lnTo>
                <a:lnTo>
                  <a:pt x="2102697" y="656309"/>
                </a:lnTo>
                <a:lnTo>
                  <a:pt x="2119564" y="615840"/>
                </a:lnTo>
                <a:lnTo>
                  <a:pt x="2126955" y="573950"/>
                </a:lnTo>
                <a:lnTo>
                  <a:pt x="2124696" y="531619"/>
                </a:lnTo>
                <a:lnTo>
                  <a:pt x="2112617" y="489827"/>
                </a:lnTo>
                <a:lnTo>
                  <a:pt x="2090543" y="449554"/>
                </a:lnTo>
                <a:lnTo>
                  <a:pt x="2058304" y="411782"/>
                </a:lnTo>
                <a:lnTo>
                  <a:pt x="2061760" y="405524"/>
                </a:lnTo>
                <a:lnTo>
                  <a:pt x="2064908" y="399146"/>
                </a:lnTo>
                <a:lnTo>
                  <a:pt x="2067769" y="392673"/>
                </a:lnTo>
                <a:lnTo>
                  <a:pt x="2070369" y="386128"/>
                </a:lnTo>
                <a:lnTo>
                  <a:pt x="2079088" y="347082"/>
                </a:lnTo>
                <a:lnTo>
                  <a:pt x="2077260" y="308690"/>
                </a:lnTo>
                <a:lnTo>
                  <a:pt x="2065625" y="271918"/>
                </a:lnTo>
                <a:lnTo>
                  <a:pt x="2044921" y="237729"/>
                </a:lnTo>
                <a:lnTo>
                  <a:pt x="2015889" y="207088"/>
                </a:lnTo>
                <a:lnTo>
                  <a:pt x="1979268" y="180960"/>
                </a:lnTo>
                <a:lnTo>
                  <a:pt x="1935798" y="160308"/>
                </a:lnTo>
                <a:lnTo>
                  <a:pt x="1886219" y="146098"/>
                </a:lnTo>
                <a:lnTo>
                  <a:pt x="1882543" y="136065"/>
                </a:lnTo>
                <a:lnTo>
                  <a:pt x="690526" y="136065"/>
                </a:lnTo>
                <a:lnTo>
                  <a:pt x="640605" y="118283"/>
                </a:lnTo>
                <a:lnTo>
                  <a:pt x="587775" y="106966"/>
                </a:lnTo>
                <a:lnTo>
                  <a:pt x="533162" y="102293"/>
                </a:lnTo>
                <a:close/>
              </a:path>
              <a:path w="2127250" h="1162050">
                <a:moveTo>
                  <a:pt x="1706313" y="985822"/>
                </a:moveTo>
                <a:lnTo>
                  <a:pt x="1406159" y="985822"/>
                </a:lnTo>
                <a:lnTo>
                  <a:pt x="1440695" y="999522"/>
                </a:lnTo>
                <a:lnTo>
                  <a:pt x="1477279" y="1009508"/>
                </a:lnTo>
                <a:lnTo>
                  <a:pt x="1515386" y="1015683"/>
                </a:lnTo>
                <a:lnTo>
                  <a:pt x="1554495" y="1017953"/>
                </a:lnTo>
                <a:lnTo>
                  <a:pt x="1605663" y="1014839"/>
                </a:lnTo>
                <a:lnTo>
                  <a:pt x="1653895" y="1005298"/>
                </a:lnTo>
                <a:lnTo>
                  <a:pt x="1698381" y="989919"/>
                </a:lnTo>
                <a:lnTo>
                  <a:pt x="1706313" y="985822"/>
                </a:lnTo>
                <a:close/>
              </a:path>
              <a:path w="2127250" h="1162050">
                <a:moveTo>
                  <a:pt x="945346" y="33088"/>
                </a:moveTo>
                <a:lnTo>
                  <a:pt x="894658" y="33436"/>
                </a:lnTo>
                <a:lnTo>
                  <a:pt x="845357" y="40942"/>
                </a:lnTo>
                <a:lnTo>
                  <a:pt x="798867" y="55283"/>
                </a:lnTo>
                <a:lnTo>
                  <a:pt x="756614" y="76133"/>
                </a:lnTo>
                <a:lnTo>
                  <a:pt x="720026" y="103169"/>
                </a:lnTo>
                <a:lnTo>
                  <a:pt x="690526" y="136065"/>
                </a:lnTo>
                <a:lnTo>
                  <a:pt x="1882543" y="136065"/>
                </a:lnTo>
                <a:lnTo>
                  <a:pt x="1875386" y="116527"/>
                </a:lnTo>
                <a:lnTo>
                  <a:pt x="1858040" y="88980"/>
                </a:lnTo>
                <a:lnTo>
                  <a:pt x="1857533" y="88440"/>
                </a:lnTo>
                <a:lnTo>
                  <a:pt x="1106058" y="88440"/>
                </a:lnTo>
                <a:lnTo>
                  <a:pt x="1092087" y="78919"/>
                </a:lnTo>
                <a:lnTo>
                  <a:pt x="1077254" y="70184"/>
                </a:lnTo>
                <a:lnTo>
                  <a:pt x="1061602" y="62259"/>
                </a:lnTo>
                <a:lnTo>
                  <a:pt x="1045174" y="55166"/>
                </a:lnTo>
                <a:lnTo>
                  <a:pt x="995993" y="40224"/>
                </a:lnTo>
                <a:lnTo>
                  <a:pt x="945346" y="33088"/>
                </a:lnTo>
                <a:close/>
              </a:path>
              <a:path w="2127250" h="1162050">
                <a:moveTo>
                  <a:pt x="1299777" y="0"/>
                </a:moveTo>
                <a:lnTo>
                  <a:pt x="1252804" y="3643"/>
                </a:lnTo>
                <a:lnTo>
                  <a:pt x="1208218" y="14742"/>
                </a:lnTo>
                <a:lnTo>
                  <a:pt x="1167745" y="32863"/>
                </a:lnTo>
                <a:lnTo>
                  <a:pt x="1133116" y="57574"/>
                </a:lnTo>
                <a:lnTo>
                  <a:pt x="1106058" y="88440"/>
                </a:lnTo>
                <a:lnTo>
                  <a:pt x="1857533" y="88440"/>
                </a:lnTo>
                <a:lnTo>
                  <a:pt x="1834623" y="64052"/>
                </a:lnTo>
                <a:lnTo>
                  <a:pt x="1833099" y="62913"/>
                </a:lnTo>
                <a:lnTo>
                  <a:pt x="1468897" y="62913"/>
                </a:lnTo>
                <a:lnTo>
                  <a:pt x="1452920" y="49049"/>
                </a:lnTo>
                <a:lnTo>
                  <a:pt x="1435003" y="36672"/>
                </a:lnTo>
                <a:lnTo>
                  <a:pt x="1415301" y="25891"/>
                </a:lnTo>
                <a:lnTo>
                  <a:pt x="1393967" y="16812"/>
                </a:lnTo>
                <a:lnTo>
                  <a:pt x="1347407" y="4245"/>
                </a:lnTo>
                <a:lnTo>
                  <a:pt x="1299777" y="0"/>
                </a:lnTo>
                <a:close/>
              </a:path>
              <a:path w="2127250" h="1162050">
                <a:moveTo>
                  <a:pt x="1631472" y="858"/>
                </a:moveTo>
                <a:lnTo>
                  <a:pt x="1586373" y="6877"/>
                </a:lnTo>
                <a:lnTo>
                  <a:pt x="1543344" y="19283"/>
                </a:lnTo>
                <a:lnTo>
                  <a:pt x="1503735" y="37990"/>
                </a:lnTo>
                <a:lnTo>
                  <a:pt x="1468897" y="62913"/>
                </a:lnTo>
                <a:lnTo>
                  <a:pt x="1833099" y="62913"/>
                </a:lnTo>
                <a:lnTo>
                  <a:pt x="1765692" y="21966"/>
                </a:lnTo>
                <a:lnTo>
                  <a:pt x="1722482" y="8317"/>
                </a:lnTo>
                <a:lnTo>
                  <a:pt x="1677292" y="1310"/>
                </a:lnTo>
                <a:lnTo>
                  <a:pt x="1631472" y="85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5791" y="1369313"/>
            <a:ext cx="64515" cy="64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8427" y="1218183"/>
            <a:ext cx="129032" cy="129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5311" y="1034541"/>
            <a:ext cx="193548" cy="193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7" y="249948"/>
            <a:ext cx="2202053" cy="1004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8391" y="282066"/>
            <a:ext cx="1576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Woahh!!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Tableau’s 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overview seemed very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interesting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0448" y="2392667"/>
            <a:ext cx="1871091" cy="542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9695" y="1152143"/>
            <a:ext cx="1097280" cy="1712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9032" y="481456"/>
            <a:ext cx="2067560" cy="1369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59453" y="478688"/>
            <a:ext cx="1769110" cy="1073785"/>
          </a:xfrm>
          <a:custGeom>
            <a:avLst/>
            <a:gdLst/>
            <a:ahLst/>
            <a:cxnLst/>
            <a:rect l="l" t="t" r="r" b="b"/>
            <a:pathLst>
              <a:path w="1769109" h="1073785">
                <a:moveTo>
                  <a:pt x="1692167" y="962888"/>
                </a:moveTo>
                <a:lnTo>
                  <a:pt x="1355823" y="962888"/>
                </a:lnTo>
                <a:lnTo>
                  <a:pt x="1768827" y="1073632"/>
                </a:lnTo>
                <a:lnTo>
                  <a:pt x="1692167" y="962888"/>
                </a:lnTo>
                <a:close/>
              </a:path>
              <a:path w="1769109" h="1073785">
                <a:moveTo>
                  <a:pt x="849910" y="0"/>
                </a:moveTo>
                <a:lnTo>
                  <a:pt x="797904" y="1840"/>
                </a:lnTo>
                <a:lnTo>
                  <a:pt x="745986" y="5549"/>
                </a:lnTo>
                <a:lnTo>
                  <a:pt x="694299" y="11144"/>
                </a:lnTo>
                <a:lnTo>
                  <a:pt x="642984" y="18643"/>
                </a:lnTo>
                <a:lnTo>
                  <a:pt x="592184" y="28063"/>
                </a:lnTo>
                <a:lnTo>
                  <a:pt x="542041" y="39423"/>
                </a:lnTo>
                <a:lnTo>
                  <a:pt x="492696" y="52740"/>
                </a:lnTo>
                <a:lnTo>
                  <a:pt x="444293" y="68032"/>
                </a:lnTo>
                <a:lnTo>
                  <a:pt x="396973" y="85318"/>
                </a:lnTo>
                <a:lnTo>
                  <a:pt x="343542" y="107922"/>
                </a:lnTo>
                <a:lnTo>
                  <a:pt x="293772" y="132450"/>
                </a:lnTo>
                <a:lnTo>
                  <a:pt x="247712" y="158762"/>
                </a:lnTo>
                <a:lnTo>
                  <a:pt x="205411" y="186717"/>
                </a:lnTo>
                <a:lnTo>
                  <a:pt x="166919" y="216175"/>
                </a:lnTo>
                <a:lnTo>
                  <a:pt x="132285" y="246995"/>
                </a:lnTo>
                <a:lnTo>
                  <a:pt x="101558" y="279038"/>
                </a:lnTo>
                <a:lnTo>
                  <a:pt x="74787" y="312163"/>
                </a:lnTo>
                <a:lnTo>
                  <a:pt x="52021" y="346230"/>
                </a:lnTo>
                <a:lnTo>
                  <a:pt x="33310" y="381099"/>
                </a:lnTo>
                <a:lnTo>
                  <a:pt x="18704" y="416629"/>
                </a:lnTo>
                <a:lnTo>
                  <a:pt x="1999" y="489112"/>
                </a:lnTo>
                <a:lnTo>
                  <a:pt x="0" y="525785"/>
                </a:lnTo>
                <a:lnTo>
                  <a:pt x="2301" y="562558"/>
                </a:lnTo>
                <a:lnTo>
                  <a:pt x="20004" y="635844"/>
                </a:lnTo>
                <a:lnTo>
                  <a:pt x="35503" y="672076"/>
                </a:lnTo>
                <a:lnTo>
                  <a:pt x="55501" y="707848"/>
                </a:lnTo>
                <a:lnTo>
                  <a:pt x="80046" y="743019"/>
                </a:lnTo>
                <a:lnTo>
                  <a:pt x="109187" y="777448"/>
                </a:lnTo>
                <a:lnTo>
                  <a:pt x="142973" y="810996"/>
                </a:lnTo>
                <a:lnTo>
                  <a:pt x="174738" y="838179"/>
                </a:lnTo>
                <a:lnTo>
                  <a:pt x="208830" y="863798"/>
                </a:lnTo>
                <a:lnTo>
                  <a:pt x="245107" y="887835"/>
                </a:lnTo>
                <a:lnTo>
                  <a:pt x="283428" y="910271"/>
                </a:lnTo>
                <a:lnTo>
                  <a:pt x="323650" y="931090"/>
                </a:lnTo>
                <a:lnTo>
                  <a:pt x="365632" y="950272"/>
                </a:lnTo>
                <a:lnTo>
                  <a:pt x="409230" y="967801"/>
                </a:lnTo>
                <a:lnTo>
                  <a:pt x="454304" y="983659"/>
                </a:lnTo>
                <a:lnTo>
                  <a:pt x="500710" y="997826"/>
                </a:lnTo>
                <a:lnTo>
                  <a:pt x="548307" y="1010287"/>
                </a:lnTo>
                <a:lnTo>
                  <a:pt x="596952" y="1021023"/>
                </a:lnTo>
                <a:lnTo>
                  <a:pt x="646504" y="1030015"/>
                </a:lnTo>
                <a:lnTo>
                  <a:pt x="696820" y="1037246"/>
                </a:lnTo>
                <a:lnTo>
                  <a:pt x="747759" y="1042699"/>
                </a:lnTo>
                <a:lnTo>
                  <a:pt x="799177" y="1046355"/>
                </a:lnTo>
                <a:lnTo>
                  <a:pt x="850934" y="1048197"/>
                </a:lnTo>
                <a:lnTo>
                  <a:pt x="902886" y="1048206"/>
                </a:lnTo>
                <a:lnTo>
                  <a:pt x="954892" y="1046365"/>
                </a:lnTo>
                <a:lnTo>
                  <a:pt x="1006810" y="1042657"/>
                </a:lnTo>
                <a:lnTo>
                  <a:pt x="1058497" y="1037062"/>
                </a:lnTo>
                <a:lnTo>
                  <a:pt x="1109812" y="1029563"/>
                </a:lnTo>
                <a:lnTo>
                  <a:pt x="1160612" y="1020143"/>
                </a:lnTo>
                <a:lnTo>
                  <a:pt x="1210755" y="1008783"/>
                </a:lnTo>
                <a:lnTo>
                  <a:pt x="1260100" y="995466"/>
                </a:lnTo>
                <a:lnTo>
                  <a:pt x="1308503" y="980173"/>
                </a:lnTo>
                <a:lnTo>
                  <a:pt x="1355823" y="962888"/>
                </a:lnTo>
                <a:lnTo>
                  <a:pt x="1692167" y="962888"/>
                </a:lnTo>
                <a:lnTo>
                  <a:pt x="1595726" y="823569"/>
                </a:lnTo>
                <a:lnTo>
                  <a:pt x="1633874" y="787747"/>
                </a:lnTo>
                <a:lnTo>
                  <a:pt x="1666730" y="750615"/>
                </a:lnTo>
                <a:lnTo>
                  <a:pt x="1694289" y="712369"/>
                </a:lnTo>
                <a:lnTo>
                  <a:pt x="1716545" y="673202"/>
                </a:lnTo>
                <a:lnTo>
                  <a:pt x="1733493" y="633309"/>
                </a:lnTo>
                <a:lnTo>
                  <a:pt x="1745127" y="592884"/>
                </a:lnTo>
                <a:lnTo>
                  <a:pt x="1751442" y="552122"/>
                </a:lnTo>
                <a:lnTo>
                  <a:pt x="1752432" y="511217"/>
                </a:lnTo>
                <a:lnTo>
                  <a:pt x="1748093" y="470364"/>
                </a:lnTo>
                <a:lnTo>
                  <a:pt x="1738418" y="429756"/>
                </a:lnTo>
                <a:lnTo>
                  <a:pt x="1723402" y="389589"/>
                </a:lnTo>
                <a:lnTo>
                  <a:pt x="1703040" y="350056"/>
                </a:lnTo>
                <a:lnTo>
                  <a:pt x="1677327" y="311352"/>
                </a:lnTo>
                <a:lnTo>
                  <a:pt x="1646256" y="273672"/>
                </a:lnTo>
                <a:lnTo>
                  <a:pt x="1609823" y="237210"/>
                </a:lnTo>
                <a:lnTo>
                  <a:pt x="1578059" y="210027"/>
                </a:lnTo>
                <a:lnTo>
                  <a:pt x="1543967" y="184408"/>
                </a:lnTo>
                <a:lnTo>
                  <a:pt x="1507689" y="160371"/>
                </a:lnTo>
                <a:lnTo>
                  <a:pt x="1469368" y="137935"/>
                </a:lnTo>
                <a:lnTo>
                  <a:pt x="1429146" y="117116"/>
                </a:lnTo>
                <a:lnTo>
                  <a:pt x="1387164" y="97934"/>
                </a:lnTo>
                <a:lnTo>
                  <a:pt x="1343566" y="80405"/>
                </a:lnTo>
                <a:lnTo>
                  <a:pt x="1298493" y="64547"/>
                </a:lnTo>
                <a:lnTo>
                  <a:pt x="1252086" y="50379"/>
                </a:lnTo>
                <a:lnTo>
                  <a:pt x="1204490" y="37919"/>
                </a:lnTo>
                <a:lnTo>
                  <a:pt x="1155844" y="27183"/>
                </a:lnTo>
                <a:lnTo>
                  <a:pt x="1106292" y="18191"/>
                </a:lnTo>
                <a:lnTo>
                  <a:pt x="1055976" y="10959"/>
                </a:lnTo>
                <a:lnTo>
                  <a:pt x="1005038" y="5507"/>
                </a:lnTo>
                <a:lnTo>
                  <a:pt x="953619" y="1851"/>
                </a:lnTo>
                <a:lnTo>
                  <a:pt x="901863" y="9"/>
                </a:lnTo>
                <a:lnTo>
                  <a:pt x="84991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13832" y="771194"/>
            <a:ext cx="1594992" cy="8911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43091" y="702437"/>
            <a:ext cx="1097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 marR="5080" indent="-259079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Got bored</a:t>
            </a:r>
            <a:r>
              <a:rPr sz="1200" spc="-7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with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theory?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47258" y="1371091"/>
            <a:ext cx="316865" cy="398780"/>
          </a:xfrm>
          <a:custGeom>
            <a:avLst/>
            <a:gdLst/>
            <a:ahLst/>
            <a:cxnLst/>
            <a:rect l="l" t="t" r="r" b="b"/>
            <a:pathLst>
              <a:path w="316864" h="398780">
                <a:moveTo>
                  <a:pt x="209676" y="0"/>
                </a:moveTo>
                <a:lnTo>
                  <a:pt x="0" y="331343"/>
                </a:lnTo>
                <a:lnTo>
                  <a:pt x="106552" y="398780"/>
                </a:lnTo>
                <a:lnTo>
                  <a:pt x="316356" y="67564"/>
                </a:lnTo>
                <a:lnTo>
                  <a:pt x="2096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4488" y="1664207"/>
            <a:ext cx="2543048" cy="17108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5008" y="1661159"/>
            <a:ext cx="2246630" cy="1414780"/>
          </a:xfrm>
          <a:custGeom>
            <a:avLst/>
            <a:gdLst/>
            <a:ahLst/>
            <a:cxnLst/>
            <a:rect l="l" t="t" r="r" b="b"/>
            <a:pathLst>
              <a:path w="2246629" h="1414780">
                <a:moveTo>
                  <a:pt x="1123188" y="0"/>
                </a:moveTo>
                <a:lnTo>
                  <a:pt x="1065393" y="920"/>
                </a:lnTo>
                <a:lnTo>
                  <a:pt x="1008357" y="3651"/>
                </a:lnTo>
                <a:lnTo>
                  <a:pt x="952149" y="8148"/>
                </a:lnTo>
                <a:lnTo>
                  <a:pt x="896841" y="14367"/>
                </a:lnTo>
                <a:lnTo>
                  <a:pt x="842503" y="22263"/>
                </a:lnTo>
                <a:lnTo>
                  <a:pt x="789205" y="31792"/>
                </a:lnTo>
                <a:lnTo>
                  <a:pt x="737018" y="42910"/>
                </a:lnTo>
                <a:lnTo>
                  <a:pt x="686014" y="55572"/>
                </a:lnTo>
                <a:lnTo>
                  <a:pt x="636262" y="69733"/>
                </a:lnTo>
                <a:lnTo>
                  <a:pt x="587832" y="85350"/>
                </a:lnTo>
                <a:lnTo>
                  <a:pt x="540797" y="102378"/>
                </a:lnTo>
                <a:lnTo>
                  <a:pt x="495225" y="120771"/>
                </a:lnTo>
                <a:lnTo>
                  <a:pt x="451188" y="140487"/>
                </a:lnTo>
                <a:lnTo>
                  <a:pt x="408757" y="161480"/>
                </a:lnTo>
                <a:lnTo>
                  <a:pt x="368002" y="183706"/>
                </a:lnTo>
                <a:lnTo>
                  <a:pt x="328993" y="207121"/>
                </a:lnTo>
                <a:lnTo>
                  <a:pt x="291801" y="231679"/>
                </a:lnTo>
                <a:lnTo>
                  <a:pt x="256498" y="257338"/>
                </a:lnTo>
                <a:lnTo>
                  <a:pt x="223152" y="284051"/>
                </a:lnTo>
                <a:lnTo>
                  <a:pt x="191836" y="311776"/>
                </a:lnTo>
                <a:lnTo>
                  <a:pt x="162619" y="340467"/>
                </a:lnTo>
                <a:lnTo>
                  <a:pt x="135573" y="370079"/>
                </a:lnTo>
                <a:lnTo>
                  <a:pt x="110767" y="400570"/>
                </a:lnTo>
                <a:lnTo>
                  <a:pt x="88272" y="431893"/>
                </a:lnTo>
                <a:lnTo>
                  <a:pt x="50500" y="496861"/>
                </a:lnTo>
                <a:lnTo>
                  <a:pt x="22821" y="564627"/>
                </a:lnTo>
                <a:lnTo>
                  <a:pt x="5799" y="634837"/>
                </a:lnTo>
                <a:lnTo>
                  <a:pt x="0" y="707136"/>
                </a:lnTo>
                <a:lnTo>
                  <a:pt x="1461" y="743523"/>
                </a:lnTo>
                <a:lnTo>
                  <a:pt x="12942" y="814822"/>
                </a:lnTo>
                <a:lnTo>
                  <a:pt x="35364" y="883855"/>
                </a:lnTo>
                <a:lnTo>
                  <a:pt x="68160" y="950266"/>
                </a:lnTo>
                <a:lnTo>
                  <a:pt x="110767" y="1013701"/>
                </a:lnTo>
                <a:lnTo>
                  <a:pt x="135573" y="1044192"/>
                </a:lnTo>
                <a:lnTo>
                  <a:pt x="162619" y="1073804"/>
                </a:lnTo>
                <a:lnTo>
                  <a:pt x="191836" y="1102495"/>
                </a:lnTo>
                <a:lnTo>
                  <a:pt x="223152" y="1130220"/>
                </a:lnTo>
                <a:lnTo>
                  <a:pt x="256498" y="1156933"/>
                </a:lnTo>
                <a:lnTo>
                  <a:pt x="291801" y="1182592"/>
                </a:lnTo>
                <a:lnTo>
                  <a:pt x="328993" y="1207150"/>
                </a:lnTo>
                <a:lnTo>
                  <a:pt x="368002" y="1230565"/>
                </a:lnTo>
                <a:lnTo>
                  <a:pt x="408757" y="1252791"/>
                </a:lnTo>
                <a:lnTo>
                  <a:pt x="451188" y="1273784"/>
                </a:lnTo>
                <a:lnTo>
                  <a:pt x="495225" y="1293500"/>
                </a:lnTo>
                <a:lnTo>
                  <a:pt x="540797" y="1311893"/>
                </a:lnTo>
                <a:lnTo>
                  <a:pt x="587832" y="1328921"/>
                </a:lnTo>
                <a:lnTo>
                  <a:pt x="636262" y="1344538"/>
                </a:lnTo>
                <a:lnTo>
                  <a:pt x="686014" y="1358699"/>
                </a:lnTo>
                <a:lnTo>
                  <a:pt x="737018" y="1371361"/>
                </a:lnTo>
                <a:lnTo>
                  <a:pt x="789205" y="1382479"/>
                </a:lnTo>
                <a:lnTo>
                  <a:pt x="842503" y="1392008"/>
                </a:lnTo>
                <a:lnTo>
                  <a:pt x="896841" y="1399904"/>
                </a:lnTo>
                <a:lnTo>
                  <a:pt x="952149" y="1406123"/>
                </a:lnTo>
                <a:lnTo>
                  <a:pt x="1008357" y="1410620"/>
                </a:lnTo>
                <a:lnTo>
                  <a:pt x="1065393" y="1413351"/>
                </a:lnTo>
                <a:lnTo>
                  <a:pt x="1123188" y="1414271"/>
                </a:lnTo>
                <a:lnTo>
                  <a:pt x="1180982" y="1413351"/>
                </a:lnTo>
                <a:lnTo>
                  <a:pt x="1238018" y="1410620"/>
                </a:lnTo>
                <a:lnTo>
                  <a:pt x="1294226" y="1406123"/>
                </a:lnTo>
                <a:lnTo>
                  <a:pt x="1349534" y="1399904"/>
                </a:lnTo>
                <a:lnTo>
                  <a:pt x="1403872" y="1392008"/>
                </a:lnTo>
                <a:lnTo>
                  <a:pt x="1457170" y="1382479"/>
                </a:lnTo>
                <a:lnTo>
                  <a:pt x="1509357" y="1371361"/>
                </a:lnTo>
                <a:lnTo>
                  <a:pt x="1560361" y="1358699"/>
                </a:lnTo>
                <a:lnTo>
                  <a:pt x="1610113" y="1344538"/>
                </a:lnTo>
                <a:lnTo>
                  <a:pt x="1658543" y="1328921"/>
                </a:lnTo>
                <a:lnTo>
                  <a:pt x="1705578" y="1311893"/>
                </a:lnTo>
                <a:lnTo>
                  <a:pt x="1751150" y="1293500"/>
                </a:lnTo>
                <a:lnTo>
                  <a:pt x="1795187" y="1273784"/>
                </a:lnTo>
                <a:lnTo>
                  <a:pt x="1837618" y="1252791"/>
                </a:lnTo>
                <a:lnTo>
                  <a:pt x="1878373" y="1230565"/>
                </a:lnTo>
                <a:lnTo>
                  <a:pt x="1917382" y="1207150"/>
                </a:lnTo>
                <a:lnTo>
                  <a:pt x="1954574" y="1182592"/>
                </a:lnTo>
                <a:lnTo>
                  <a:pt x="1989877" y="1156933"/>
                </a:lnTo>
                <a:lnTo>
                  <a:pt x="2023223" y="1130220"/>
                </a:lnTo>
                <a:lnTo>
                  <a:pt x="2054539" y="1102495"/>
                </a:lnTo>
                <a:lnTo>
                  <a:pt x="2083756" y="1073804"/>
                </a:lnTo>
                <a:lnTo>
                  <a:pt x="2110802" y="1044192"/>
                </a:lnTo>
                <a:lnTo>
                  <a:pt x="2135608" y="1013701"/>
                </a:lnTo>
                <a:lnTo>
                  <a:pt x="2158103" y="982378"/>
                </a:lnTo>
                <a:lnTo>
                  <a:pt x="2195875" y="917410"/>
                </a:lnTo>
                <a:lnTo>
                  <a:pt x="2223554" y="849644"/>
                </a:lnTo>
                <a:lnTo>
                  <a:pt x="2240576" y="779434"/>
                </a:lnTo>
                <a:lnTo>
                  <a:pt x="2246376" y="707136"/>
                </a:lnTo>
                <a:lnTo>
                  <a:pt x="2244914" y="670748"/>
                </a:lnTo>
                <a:lnTo>
                  <a:pt x="2233433" y="599449"/>
                </a:lnTo>
                <a:lnTo>
                  <a:pt x="2211011" y="530416"/>
                </a:lnTo>
                <a:lnTo>
                  <a:pt x="2178215" y="464005"/>
                </a:lnTo>
                <a:lnTo>
                  <a:pt x="2135608" y="400570"/>
                </a:lnTo>
                <a:lnTo>
                  <a:pt x="2110802" y="370079"/>
                </a:lnTo>
                <a:lnTo>
                  <a:pt x="2083756" y="340467"/>
                </a:lnTo>
                <a:lnTo>
                  <a:pt x="2054539" y="311776"/>
                </a:lnTo>
                <a:lnTo>
                  <a:pt x="2023223" y="284051"/>
                </a:lnTo>
                <a:lnTo>
                  <a:pt x="1989877" y="257338"/>
                </a:lnTo>
                <a:lnTo>
                  <a:pt x="1954574" y="231679"/>
                </a:lnTo>
                <a:lnTo>
                  <a:pt x="1917382" y="207121"/>
                </a:lnTo>
                <a:lnTo>
                  <a:pt x="1878373" y="183706"/>
                </a:lnTo>
                <a:lnTo>
                  <a:pt x="1837618" y="161480"/>
                </a:lnTo>
                <a:lnTo>
                  <a:pt x="1795187" y="140487"/>
                </a:lnTo>
                <a:lnTo>
                  <a:pt x="1751150" y="120771"/>
                </a:lnTo>
                <a:lnTo>
                  <a:pt x="1705578" y="102378"/>
                </a:lnTo>
                <a:lnTo>
                  <a:pt x="1658543" y="85350"/>
                </a:lnTo>
                <a:lnTo>
                  <a:pt x="1610113" y="69733"/>
                </a:lnTo>
                <a:lnTo>
                  <a:pt x="1560361" y="55572"/>
                </a:lnTo>
                <a:lnTo>
                  <a:pt x="1509357" y="42910"/>
                </a:lnTo>
                <a:lnTo>
                  <a:pt x="1457170" y="31792"/>
                </a:lnTo>
                <a:lnTo>
                  <a:pt x="1403872" y="22263"/>
                </a:lnTo>
                <a:lnTo>
                  <a:pt x="1349534" y="14367"/>
                </a:lnTo>
                <a:lnTo>
                  <a:pt x="1294226" y="8148"/>
                </a:lnTo>
                <a:lnTo>
                  <a:pt x="1238018" y="3651"/>
                </a:lnTo>
                <a:lnTo>
                  <a:pt x="1180982" y="920"/>
                </a:lnTo>
                <a:lnTo>
                  <a:pt x="112318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35552" y="1886711"/>
            <a:ext cx="2347976" cy="1439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65065" y="1816180"/>
            <a:ext cx="1849120" cy="112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50100"/>
              </a:lnSpc>
              <a:spcBef>
                <a:spcPts val="105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discuss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tableau</a:t>
            </a:r>
            <a:r>
              <a:rPr sz="1200" spc="-4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with 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hands-on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training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and  make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our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session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more  interactive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3208" y="1542300"/>
            <a:ext cx="6572884" cy="84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5517" y="1544269"/>
            <a:ext cx="5139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Tableau</a:t>
            </a:r>
            <a:r>
              <a:rPr spc="459" dirty="0"/>
              <a:t> </a:t>
            </a:r>
            <a:r>
              <a:rPr spc="270" dirty="0"/>
              <a:t>Hands-on</a:t>
            </a:r>
          </a:p>
        </p:txBody>
      </p:sp>
      <p:sp>
        <p:nvSpPr>
          <p:cNvPr id="6" name="object 6"/>
          <p:cNvSpPr/>
          <p:nvPr/>
        </p:nvSpPr>
        <p:spPr>
          <a:xfrm>
            <a:off x="3197351" y="2453601"/>
            <a:ext cx="3549269" cy="1501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45534" y="2561335"/>
            <a:ext cx="2828925" cy="978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Establishing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Connection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data-sets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Understand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UI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Tableau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Join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operations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(Cross</a:t>
            </a:r>
            <a:r>
              <a:rPr sz="1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Join)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4888" y="2520734"/>
            <a:ext cx="336638" cy="336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1567" y="2627375"/>
            <a:ext cx="128016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4888" y="2874263"/>
            <a:ext cx="336638" cy="333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1567" y="2980944"/>
            <a:ext cx="128016" cy="124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4888" y="3273590"/>
            <a:ext cx="336638" cy="336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1567" y="3380232"/>
            <a:ext cx="128016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60" y="86309"/>
            <a:ext cx="19824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004A6B"/>
                </a:solidFill>
              </a:rPr>
              <a:t>Home</a:t>
            </a:r>
            <a:r>
              <a:rPr sz="2800" spc="-105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Screen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91895" y="1279525"/>
            <a:ext cx="7821168" cy="3447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323" y="1279525"/>
            <a:ext cx="7830820" cy="3453002"/>
          </a:xfrm>
          <a:custGeom>
            <a:avLst/>
            <a:gdLst/>
            <a:ahLst/>
            <a:cxnLst/>
            <a:rect l="l" t="t" r="r" b="b"/>
            <a:pathLst>
              <a:path w="7830820" h="4051300">
                <a:moveTo>
                  <a:pt x="0" y="4050791"/>
                </a:moveTo>
                <a:lnTo>
                  <a:pt x="7830311" y="4050791"/>
                </a:lnTo>
                <a:lnTo>
                  <a:pt x="7830311" y="0"/>
                </a:lnTo>
                <a:lnTo>
                  <a:pt x="0" y="0"/>
                </a:lnTo>
                <a:lnTo>
                  <a:pt x="0" y="4050791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76" y="86690"/>
            <a:ext cx="37033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20" dirty="0">
                <a:solidFill>
                  <a:srgbClr val="004A6B"/>
                </a:solidFill>
              </a:rPr>
              <a:t>Various </a:t>
            </a:r>
            <a:r>
              <a:rPr sz="2800" spc="-5" dirty="0">
                <a:solidFill>
                  <a:srgbClr val="004A6B"/>
                </a:solidFill>
              </a:rPr>
              <a:t>Servers</a:t>
            </a:r>
            <a:r>
              <a:rPr sz="2800" spc="-3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available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59204" y="1127125"/>
            <a:ext cx="7180835" cy="3615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203325"/>
            <a:ext cx="7411212" cy="3544442"/>
          </a:xfrm>
          <a:custGeom>
            <a:avLst/>
            <a:gdLst/>
            <a:ahLst/>
            <a:cxnLst/>
            <a:rect l="l" t="t" r="r" b="b"/>
            <a:pathLst>
              <a:path w="7940040" h="4097020">
                <a:moveTo>
                  <a:pt x="0" y="4096512"/>
                </a:moveTo>
                <a:lnTo>
                  <a:pt x="7940040" y="4096512"/>
                </a:lnTo>
                <a:lnTo>
                  <a:pt x="7940040" y="0"/>
                </a:lnTo>
                <a:lnTo>
                  <a:pt x="0" y="0"/>
                </a:lnTo>
                <a:lnTo>
                  <a:pt x="0" y="4096512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115" y="3576827"/>
            <a:ext cx="1186180" cy="170815"/>
          </a:xfrm>
          <a:custGeom>
            <a:avLst/>
            <a:gdLst/>
            <a:ahLst/>
            <a:cxnLst/>
            <a:rect l="l" t="t" r="r" b="b"/>
            <a:pathLst>
              <a:path w="1186180" h="170814">
                <a:moveTo>
                  <a:pt x="0" y="170688"/>
                </a:moveTo>
                <a:lnTo>
                  <a:pt x="1185672" y="170688"/>
                </a:lnTo>
                <a:lnTo>
                  <a:pt x="1185672" y="0"/>
                </a:lnTo>
                <a:lnTo>
                  <a:pt x="0" y="0"/>
                </a:lnTo>
                <a:lnTo>
                  <a:pt x="0" y="17068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19" y="1987295"/>
            <a:ext cx="7371460" cy="586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6220" y="1711990"/>
            <a:ext cx="6887845" cy="127855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  <a:tabLst>
                <a:tab pos="3634104" algn="l"/>
              </a:tabLst>
            </a:pPr>
            <a:r>
              <a:rPr spc="260" dirty="0" smtClean="0"/>
              <a:t>Establishing</a:t>
            </a:r>
            <a:r>
              <a:rPr lang="en-US" spc="260" dirty="0" smtClean="0"/>
              <a:t> </a:t>
            </a:r>
            <a:r>
              <a:rPr spc="265" dirty="0" smtClean="0"/>
              <a:t>Connection</a:t>
            </a:r>
            <a:endParaRPr spc="265" dirty="0"/>
          </a:p>
          <a:p>
            <a:pPr marL="635" algn="ctr">
              <a:lnSpc>
                <a:spcPct val="100000"/>
              </a:lnSpc>
              <a:spcBef>
                <a:spcPts val="495"/>
              </a:spcBef>
              <a:tabLst>
                <a:tab pos="295275" algn="l"/>
                <a:tab pos="648335" algn="l"/>
                <a:tab pos="2943225" algn="l"/>
                <a:tab pos="4017645" algn="l"/>
              </a:tabLst>
            </a:pPr>
            <a:r>
              <a:rPr sz="2700" b="0" spc="5" dirty="0">
                <a:latin typeface="Calibri"/>
                <a:cs typeface="Calibri"/>
              </a:rPr>
              <a:t>“	A	</a:t>
            </a:r>
            <a:r>
              <a:rPr sz="2700" b="0" spc="235" dirty="0">
                <a:latin typeface="Calibri"/>
                <a:cs typeface="Calibri"/>
              </a:rPr>
              <a:t>step-</a:t>
            </a:r>
            <a:r>
              <a:rPr sz="2700" b="0" spc="-315" dirty="0">
                <a:latin typeface="Calibri"/>
                <a:cs typeface="Calibri"/>
              </a:rPr>
              <a:t> </a:t>
            </a:r>
            <a:r>
              <a:rPr sz="2700" b="0" spc="190" dirty="0">
                <a:latin typeface="Calibri"/>
                <a:cs typeface="Calibri"/>
              </a:rPr>
              <a:t>by-</a:t>
            </a:r>
            <a:r>
              <a:rPr sz="2700" b="0" spc="-310" dirty="0">
                <a:latin typeface="Calibri"/>
                <a:cs typeface="Calibri"/>
              </a:rPr>
              <a:t> </a:t>
            </a:r>
            <a:r>
              <a:rPr sz="2700" b="0" spc="200" dirty="0">
                <a:latin typeface="Calibri"/>
                <a:cs typeface="Calibri"/>
              </a:rPr>
              <a:t>step	</a:t>
            </a:r>
            <a:r>
              <a:rPr sz="2700" b="0" spc="245" dirty="0">
                <a:latin typeface="Calibri"/>
                <a:cs typeface="Calibri"/>
              </a:rPr>
              <a:t>guide	</a:t>
            </a:r>
            <a:r>
              <a:rPr sz="2700" b="0" spc="5" dirty="0">
                <a:latin typeface="Calibri"/>
                <a:cs typeface="Calibri"/>
              </a:rPr>
              <a:t>”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148" y="-155681"/>
            <a:ext cx="251269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Connect </a:t>
            </a:r>
            <a:r>
              <a:rPr sz="2800" spc="-120" dirty="0">
                <a:solidFill>
                  <a:srgbClr val="004A6B"/>
                </a:solidFill>
              </a:rPr>
              <a:t>To </a:t>
            </a:r>
            <a:r>
              <a:rPr sz="2800" dirty="0">
                <a:solidFill>
                  <a:srgbClr val="004A6B"/>
                </a:solidFill>
              </a:rPr>
              <a:t>a</a:t>
            </a:r>
            <a:r>
              <a:rPr sz="2800" spc="25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File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177190" y="803683"/>
            <a:ext cx="3018790" cy="3403624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endParaRPr lang="en-US" sz="1500" spc="-5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500" spc="-5" dirty="0" smtClean="0">
                <a:latin typeface="Calibri"/>
                <a:cs typeface="Calibri"/>
              </a:rPr>
              <a:t>Multiple </a:t>
            </a:r>
            <a:r>
              <a:rPr sz="1500" spc="-5" dirty="0">
                <a:latin typeface="Calibri"/>
                <a:cs typeface="Calibri"/>
              </a:rPr>
              <a:t>file options are </a:t>
            </a:r>
            <a:r>
              <a:rPr sz="1500" spc="-10" dirty="0">
                <a:latin typeface="Calibri"/>
                <a:cs typeface="Calibri"/>
              </a:rPr>
              <a:t>available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for</a:t>
            </a:r>
            <a:endParaRPr sz="1500" dirty="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910"/>
              </a:spcBef>
            </a:pPr>
            <a:r>
              <a:rPr sz="1500" spc="-10" dirty="0">
                <a:latin typeface="Calibri"/>
                <a:cs typeface="Calibri"/>
              </a:rPr>
              <a:t>establishing </a:t>
            </a:r>
            <a:r>
              <a:rPr sz="1500" spc="5" dirty="0">
                <a:latin typeface="Calibri"/>
                <a:cs typeface="Calibri"/>
              </a:rPr>
              <a:t>a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connection.</a:t>
            </a:r>
            <a:endParaRPr sz="1500" dirty="0">
              <a:latin typeface="Calibri"/>
              <a:cs typeface="Calibri"/>
            </a:endParaRPr>
          </a:p>
          <a:p>
            <a:pPr marL="356870" marR="5080" indent="-344805">
              <a:lnSpc>
                <a:spcPct val="150800"/>
              </a:lnSpc>
              <a:spcBef>
                <a:spcPts val="385"/>
              </a:spcBef>
            </a:pPr>
            <a:r>
              <a:rPr sz="1500" spc="-5" dirty="0">
                <a:latin typeface="Calibri"/>
                <a:cs typeface="Calibri"/>
              </a:rPr>
              <a:t>Just </a:t>
            </a:r>
            <a:r>
              <a:rPr sz="1500" spc="-10" dirty="0">
                <a:latin typeface="Calibri"/>
                <a:cs typeface="Calibri"/>
              </a:rPr>
              <a:t>for </a:t>
            </a:r>
            <a:r>
              <a:rPr sz="1500" spc="-15" dirty="0">
                <a:latin typeface="Calibri"/>
                <a:cs typeface="Calibri"/>
              </a:rPr>
              <a:t>reference </a:t>
            </a:r>
            <a:r>
              <a:rPr sz="1500" spc="-10" dirty="0">
                <a:latin typeface="Calibri"/>
                <a:cs typeface="Calibri"/>
              </a:rPr>
              <a:t>we </a:t>
            </a:r>
            <a:r>
              <a:rPr sz="1500" spc="-5" dirty="0">
                <a:latin typeface="Calibri"/>
                <a:cs typeface="Calibri"/>
              </a:rPr>
              <a:t>are taking </a:t>
            </a:r>
            <a:r>
              <a:rPr sz="1500" spc="5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excel  </a:t>
            </a:r>
            <a:r>
              <a:rPr sz="1500" spc="-5" dirty="0">
                <a:latin typeface="Calibri"/>
                <a:cs typeface="Calibri"/>
              </a:rPr>
              <a:t>file</a:t>
            </a:r>
            <a:endParaRPr sz="1500" dirty="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1295"/>
              </a:spcBef>
              <a:buFont typeface="Wingdings"/>
              <a:buChar char=""/>
              <a:tabLst>
                <a:tab pos="269240" algn="l"/>
              </a:tabLst>
            </a:pPr>
            <a:r>
              <a:rPr sz="1500" dirty="0">
                <a:latin typeface="Calibri"/>
                <a:cs typeface="Calibri"/>
              </a:rPr>
              <a:t>Connect</a:t>
            </a:r>
          </a:p>
          <a:p>
            <a:pPr marL="613410" lvl="1" indent="-257175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614045" algn="l"/>
              </a:tabLst>
            </a:pPr>
            <a:r>
              <a:rPr sz="1500" spc="-65" dirty="0">
                <a:latin typeface="Calibri"/>
                <a:cs typeface="Calibri"/>
              </a:rPr>
              <a:t>To </a:t>
            </a:r>
            <a:r>
              <a:rPr sz="1500" spc="5" dirty="0">
                <a:latin typeface="Calibri"/>
                <a:cs typeface="Calibri"/>
              </a:rPr>
              <a:t>a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File</a:t>
            </a:r>
            <a:endParaRPr sz="1500" dirty="0">
              <a:latin typeface="Calibri"/>
              <a:cs typeface="Calibri"/>
            </a:endParaRPr>
          </a:p>
          <a:p>
            <a:pPr marL="954405" lvl="2" indent="-256540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955040" algn="l"/>
              </a:tabLst>
            </a:pPr>
            <a:r>
              <a:rPr sz="1500" spc="-5" dirty="0">
                <a:latin typeface="Calibri"/>
                <a:cs typeface="Calibri"/>
              </a:rPr>
              <a:t>Select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Excel</a:t>
            </a:r>
            <a:endParaRPr sz="1500" dirty="0">
              <a:latin typeface="Calibri"/>
              <a:cs typeface="Calibri"/>
            </a:endParaRPr>
          </a:p>
          <a:p>
            <a:pPr marL="1299210" lvl="3" indent="-257175">
              <a:lnSpc>
                <a:spcPct val="100000"/>
              </a:lnSpc>
              <a:spcBef>
                <a:spcPts val="1295"/>
              </a:spcBef>
              <a:buSzPct val="80000"/>
              <a:buFont typeface="Wingdings"/>
              <a:buChar char=""/>
              <a:tabLst>
                <a:tab pos="1299210" algn="l"/>
                <a:tab pos="1299845" algn="l"/>
              </a:tabLst>
            </a:pPr>
            <a:r>
              <a:rPr sz="1500" spc="-5" dirty="0">
                <a:latin typeface="Calibri"/>
                <a:cs typeface="Calibri"/>
              </a:rPr>
              <a:t>Select File</a:t>
            </a:r>
            <a:r>
              <a:rPr sz="1500" dirty="0">
                <a:latin typeface="Calibri"/>
                <a:cs typeface="Calibri"/>
              </a:rPr>
              <a:t> Name</a:t>
            </a:r>
          </a:p>
        </p:txBody>
      </p:sp>
      <p:sp>
        <p:nvSpPr>
          <p:cNvPr id="4" name="object 4"/>
          <p:cNvSpPr/>
          <p:nvPr/>
        </p:nvSpPr>
        <p:spPr>
          <a:xfrm>
            <a:off x="3782567" y="1127125"/>
            <a:ext cx="5285233" cy="3613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8203" y="1552955"/>
            <a:ext cx="429895" cy="146685"/>
          </a:xfrm>
          <a:custGeom>
            <a:avLst/>
            <a:gdLst/>
            <a:ahLst/>
            <a:cxnLst/>
            <a:rect l="l" t="t" r="r" b="b"/>
            <a:pathLst>
              <a:path w="429895" h="146685">
                <a:moveTo>
                  <a:pt x="0" y="146303"/>
                </a:moveTo>
                <a:lnTo>
                  <a:pt x="429768" y="146303"/>
                </a:lnTo>
                <a:lnTo>
                  <a:pt x="429768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40980" y="3323844"/>
            <a:ext cx="548640" cy="189230"/>
          </a:xfrm>
          <a:custGeom>
            <a:avLst/>
            <a:gdLst/>
            <a:ahLst/>
            <a:cxnLst/>
            <a:rect l="l" t="t" r="r" b="b"/>
            <a:pathLst>
              <a:path w="548640" h="189229">
                <a:moveTo>
                  <a:pt x="0" y="188975"/>
                </a:moveTo>
                <a:lnTo>
                  <a:pt x="548640" y="188975"/>
                </a:lnTo>
                <a:lnTo>
                  <a:pt x="548640" y="0"/>
                </a:lnTo>
                <a:lnTo>
                  <a:pt x="0" y="0"/>
                </a:lnTo>
                <a:lnTo>
                  <a:pt x="0" y="188975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6447" y="1618233"/>
            <a:ext cx="1845310" cy="728345"/>
          </a:xfrm>
          <a:custGeom>
            <a:avLst/>
            <a:gdLst/>
            <a:ahLst/>
            <a:cxnLst/>
            <a:rect l="l" t="t" r="r" b="b"/>
            <a:pathLst>
              <a:path w="1845310" h="728344">
                <a:moveTo>
                  <a:pt x="1769110" y="652017"/>
                </a:moveTo>
                <a:lnTo>
                  <a:pt x="1769110" y="728217"/>
                </a:lnTo>
                <a:lnTo>
                  <a:pt x="1832610" y="696467"/>
                </a:lnTo>
                <a:lnTo>
                  <a:pt x="1781810" y="696467"/>
                </a:lnTo>
                <a:lnTo>
                  <a:pt x="1781810" y="683767"/>
                </a:lnTo>
                <a:lnTo>
                  <a:pt x="1832610" y="683767"/>
                </a:lnTo>
                <a:lnTo>
                  <a:pt x="1769110" y="652017"/>
                </a:lnTo>
                <a:close/>
              </a:path>
              <a:path w="1845310" h="728344">
                <a:moveTo>
                  <a:pt x="916304" y="6350"/>
                </a:moveTo>
                <a:lnTo>
                  <a:pt x="916304" y="693673"/>
                </a:lnTo>
                <a:lnTo>
                  <a:pt x="919099" y="696467"/>
                </a:lnTo>
                <a:lnTo>
                  <a:pt x="1769110" y="696467"/>
                </a:lnTo>
                <a:lnTo>
                  <a:pt x="1769110" y="690117"/>
                </a:lnTo>
                <a:lnTo>
                  <a:pt x="929004" y="690117"/>
                </a:lnTo>
                <a:lnTo>
                  <a:pt x="922654" y="683767"/>
                </a:lnTo>
                <a:lnTo>
                  <a:pt x="929004" y="683767"/>
                </a:lnTo>
                <a:lnTo>
                  <a:pt x="929004" y="12700"/>
                </a:lnTo>
                <a:lnTo>
                  <a:pt x="922654" y="12700"/>
                </a:lnTo>
                <a:lnTo>
                  <a:pt x="916304" y="6350"/>
                </a:lnTo>
                <a:close/>
              </a:path>
              <a:path w="1845310" h="728344">
                <a:moveTo>
                  <a:pt x="1832610" y="683767"/>
                </a:moveTo>
                <a:lnTo>
                  <a:pt x="1781810" y="683767"/>
                </a:lnTo>
                <a:lnTo>
                  <a:pt x="1781810" y="696467"/>
                </a:lnTo>
                <a:lnTo>
                  <a:pt x="1832610" y="696467"/>
                </a:lnTo>
                <a:lnTo>
                  <a:pt x="1845310" y="690117"/>
                </a:lnTo>
                <a:lnTo>
                  <a:pt x="1832610" y="683767"/>
                </a:lnTo>
                <a:close/>
              </a:path>
              <a:path w="1845310" h="728344">
                <a:moveTo>
                  <a:pt x="929004" y="683767"/>
                </a:moveTo>
                <a:lnTo>
                  <a:pt x="922654" y="683767"/>
                </a:lnTo>
                <a:lnTo>
                  <a:pt x="929004" y="690117"/>
                </a:lnTo>
                <a:lnTo>
                  <a:pt x="929004" y="683767"/>
                </a:lnTo>
                <a:close/>
              </a:path>
              <a:path w="1845310" h="728344">
                <a:moveTo>
                  <a:pt x="1769110" y="683767"/>
                </a:moveTo>
                <a:lnTo>
                  <a:pt x="929004" y="683767"/>
                </a:lnTo>
                <a:lnTo>
                  <a:pt x="929004" y="690117"/>
                </a:lnTo>
                <a:lnTo>
                  <a:pt x="1769110" y="690117"/>
                </a:lnTo>
                <a:lnTo>
                  <a:pt x="1769110" y="683767"/>
                </a:lnTo>
                <a:close/>
              </a:path>
              <a:path w="1845310" h="728344">
                <a:moveTo>
                  <a:pt x="926084" y="0"/>
                </a:moveTo>
                <a:lnTo>
                  <a:pt x="0" y="0"/>
                </a:lnTo>
                <a:lnTo>
                  <a:pt x="0" y="12700"/>
                </a:lnTo>
                <a:lnTo>
                  <a:pt x="916304" y="12700"/>
                </a:lnTo>
                <a:lnTo>
                  <a:pt x="916304" y="6350"/>
                </a:lnTo>
                <a:lnTo>
                  <a:pt x="929004" y="6350"/>
                </a:lnTo>
                <a:lnTo>
                  <a:pt x="929004" y="2793"/>
                </a:lnTo>
                <a:lnTo>
                  <a:pt x="926084" y="0"/>
                </a:lnTo>
                <a:close/>
              </a:path>
              <a:path w="1845310" h="728344">
                <a:moveTo>
                  <a:pt x="929004" y="6350"/>
                </a:moveTo>
                <a:lnTo>
                  <a:pt x="916304" y="6350"/>
                </a:lnTo>
                <a:lnTo>
                  <a:pt x="922654" y="12700"/>
                </a:lnTo>
                <a:lnTo>
                  <a:pt x="929004" y="12700"/>
                </a:lnTo>
                <a:lnTo>
                  <a:pt x="92900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" y="746125"/>
            <a:ext cx="7347204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8" y="746125"/>
            <a:ext cx="7409815" cy="3998086"/>
          </a:xfrm>
          <a:custGeom>
            <a:avLst/>
            <a:gdLst/>
            <a:ahLst/>
            <a:cxnLst/>
            <a:rect l="l" t="t" r="r" b="b"/>
            <a:pathLst>
              <a:path w="7409815" h="4084320">
                <a:moveTo>
                  <a:pt x="0" y="4084320"/>
                </a:moveTo>
                <a:lnTo>
                  <a:pt x="7409688" y="4084320"/>
                </a:lnTo>
                <a:lnTo>
                  <a:pt x="7409688" y="0"/>
                </a:lnTo>
                <a:lnTo>
                  <a:pt x="0" y="0"/>
                </a:lnTo>
                <a:lnTo>
                  <a:pt x="0" y="4084320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4979" y="845819"/>
            <a:ext cx="1521460" cy="274701"/>
          </a:xfrm>
          <a:custGeom>
            <a:avLst/>
            <a:gdLst/>
            <a:ahLst/>
            <a:cxnLst/>
            <a:rect l="l" t="t" r="r" b="b"/>
            <a:pathLst>
              <a:path w="1521460" h="222884">
                <a:moveTo>
                  <a:pt x="0" y="222503"/>
                </a:moveTo>
                <a:lnTo>
                  <a:pt x="1520952" y="222503"/>
                </a:lnTo>
                <a:lnTo>
                  <a:pt x="1520952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67555" y="1101851"/>
            <a:ext cx="2438400" cy="39052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864869" marR="179070" indent="-683260">
              <a:lnSpc>
                <a:spcPct val="103200"/>
              </a:lnSpc>
              <a:spcBef>
                <a:spcPts val="265"/>
              </a:spcBef>
            </a:pPr>
            <a:r>
              <a:rPr sz="950" spc="10" dirty="0">
                <a:latin typeface="Calibri"/>
                <a:cs typeface="Calibri"/>
              </a:rPr>
              <a:t>“</a:t>
            </a:r>
            <a:r>
              <a:rPr sz="950" spc="1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you</a:t>
            </a:r>
            <a:r>
              <a:rPr sz="950" spc="-4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can</a:t>
            </a:r>
            <a:r>
              <a:rPr sz="950" spc="-20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rename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the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data</a:t>
            </a:r>
            <a:r>
              <a:rPr sz="950" spc="-6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source</a:t>
            </a:r>
            <a:r>
              <a:rPr sz="950" spc="-1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just</a:t>
            </a:r>
            <a:r>
              <a:rPr sz="950" spc="5" dirty="0">
                <a:latin typeface="Calibri"/>
                <a:cs typeface="Calibri"/>
              </a:rPr>
              <a:t> </a:t>
            </a:r>
            <a:r>
              <a:rPr sz="950" spc="20" dirty="0">
                <a:latin typeface="Calibri"/>
                <a:cs typeface="Calibri"/>
              </a:rPr>
              <a:t>by  </a:t>
            </a:r>
            <a:r>
              <a:rPr sz="950" spc="5" dirty="0">
                <a:latin typeface="Calibri"/>
                <a:cs typeface="Calibri"/>
              </a:rPr>
              <a:t>clicking </a:t>
            </a:r>
            <a:r>
              <a:rPr sz="950" spc="20" dirty="0">
                <a:latin typeface="Calibri"/>
                <a:cs typeface="Calibri"/>
              </a:rPr>
              <a:t>on </a:t>
            </a:r>
            <a:r>
              <a:rPr sz="950" dirty="0">
                <a:latin typeface="Calibri"/>
                <a:cs typeface="Calibri"/>
              </a:rPr>
              <a:t>it</a:t>
            </a:r>
            <a:r>
              <a:rPr sz="950" spc="-3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“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63519" y="949705"/>
            <a:ext cx="802640" cy="341630"/>
          </a:xfrm>
          <a:custGeom>
            <a:avLst/>
            <a:gdLst/>
            <a:ahLst/>
            <a:cxnLst/>
            <a:rect l="l" t="t" r="r" b="b"/>
            <a:pathLst>
              <a:path w="802639" h="341630">
                <a:moveTo>
                  <a:pt x="729726" y="312299"/>
                </a:moveTo>
                <a:lnTo>
                  <a:pt x="717676" y="341629"/>
                </a:lnTo>
                <a:lnTo>
                  <a:pt x="802639" y="335406"/>
                </a:lnTo>
                <a:lnTo>
                  <a:pt x="786701" y="317118"/>
                </a:lnTo>
                <a:lnTo>
                  <a:pt x="741426" y="317118"/>
                </a:lnTo>
                <a:lnTo>
                  <a:pt x="729726" y="312299"/>
                </a:lnTo>
                <a:close/>
              </a:path>
              <a:path w="802639" h="341630">
                <a:moveTo>
                  <a:pt x="734573" y="300499"/>
                </a:moveTo>
                <a:lnTo>
                  <a:pt x="729726" y="312299"/>
                </a:lnTo>
                <a:lnTo>
                  <a:pt x="741426" y="317118"/>
                </a:lnTo>
                <a:lnTo>
                  <a:pt x="746251" y="305307"/>
                </a:lnTo>
                <a:lnTo>
                  <a:pt x="734573" y="300499"/>
                </a:lnTo>
                <a:close/>
              </a:path>
              <a:path w="802639" h="341630">
                <a:moveTo>
                  <a:pt x="746632" y="271144"/>
                </a:moveTo>
                <a:lnTo>
                  <a:pt x="734573" y="300499"/>
                </a:lnTo>
                <a:lnTo>
                  <a:pt x="746251" y="305307"/>
                </a:lnTo>
                <a:lnTo>
                  <a:pt x="741426" y="317118"/>
                </a:lnTo>
                <a:lnTo>
                  <a:pt x="786701" y="317118"/>
                </a:lnTo>
                <a:lnTo>
                  <a:pt x="746632" y="271144"/>
                </a:lnTo>
                <a:close/>
              </a:path>
              <a:path w="802639" h="341630">
                <a:moveTo>
                  <a:pt x="4825" y="0"/>
                </a:moveTo>
                <a:lnTo>
                  <a:pt x="0" y="11683"/>
                </a:lnTo>
                <a:lnTo>
                  <a:pt x="729726" y="312299"/>
                </a:lnTo>
                <a:lnTo>
                  <a:pt x="734573" y="300499"/>
                </a:lnTo>
                <a:lnTo>
                  <a:pt x="48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" y="1016507"/>
            <a:ext cx="1347470" cy="539750"/>
          </a:xfrm>
          <a:custGeom>
            <a:avLst/>
            <a:gdLst/>
            <a:ahLst/>
            <a:cxnLst/>
            <a:rect l="l" t="t" r="r" b="b"/>
            <a:pathLst>
              <a:path w="1347470" h="539750">
                <a:moveTo>
                  <a:pt x="0" y="539496"/>
                </a:moveTo>
                <a:lnTo>
                  <a:pt x="1347216" y="539496"/>
                </a:lnTo>
                <a:lnTo>
                  <a:pt x="134721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59635" y="1808988"/>
            <a:ext cx="2252980" cy="393700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562610" marR="255904" indent="-304800">
              <a:lnSpc>
                <a:spcPct val="103200"/>
              </a:lnSpc>
              <a:spcBef>
                <a:spcPts val="280"/>
              </a:spcBef>
            </a:pPr>
            <a:r>
              <a:rPr sz="950" spc="15" dirty="0">
                <a:latin typeface="Calibri"/>
                <a:cs typeface="Calibri"/>
              </a:rPr>
              <a:t>Connection </a:t>
            </a:r>
            <a:r>
              <a:rPr sz="950" spc="10" dirty="0">
                <a:latin typeface="Calibri"/>
                <a:cs typeface="Calibri"/>
              </a:rPr>
              <a:t>Established with </a:t>
            </a:r>
            <a:r>
              <a:rPr sz="950" spc="5" dirty="0">
                <a:latin typeface="Calibri"/>
                <a:cs typeface="Calibri"/>
              </a:rPr>
              <a:t>file:</a:t>
            </a:r>
            <a:r>
              <a:rPr sz="950" spc="-12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“  </a:t>
            </a:r>
            <a:r>
              <a:rPr sz="950" spc="15" dirty="0">
                <a:latin typeface="Calibri"/>
                <a:cs typeface="Calibri"/>
              </a:rPr>
              <a:t>Sample – </a:t>
            </a:r>
            <a:r>
              <a:rPr sz="950" spc="10" dirty="0">
                <a:latin typeface="Calibri"/>
                <a:cs typeface="Calibri"/>
              </a:rPr>
              <a:t>Superstore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”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3255" y="1550161"/>
            <a:ext cx="595630" cy="263525"/>
          </a:xfrm>
          <a:custGeom>
            <a:avLst/>
            <a:gdLst/>
            <a:ahLst/>
            <a:cxnLst/>
            <a:rect l="l" t="t" r="r" b="b"/>
            <a:pathLst>
              <a:path w="595630" h="263525">
                <a:moveTo>
                  <a:pt x="523045" y="234071"/>
                </a:moveTo>
                <a:lnTo>
                  <a:pt x="510667" y="263271"/>
                </a:lnTo>
                <a:lnTo>
                  <a:pt x="595630" y="258063"/>
                </a:lnTo>
                <a:lnTo>
                  <a:pt x="579413" y="239013"/>
                </a:lnTo>
                <a:lnTo>
                  <a:pt x="534669" y="239013"/>
                </a:lnTo>
                <a:lnTo>
                  <a:pt x="523045" y="234071"/>
                </a:lnTo>
                <a:close/>
              </a:path>
              <a:path w="595630" h="263525">
                <a:moveTo>
                  <a:pt x="528017" y="222341"/>
                </a:moveTo>
                <a:lnTo>
                  <a:pt x="523045" y="234071"/>
                </a:lnTo>
                <a:lnTo>
                  <a:pt x="534669" y="239013"/>
                </a:lnTo>
                <a:lnTo>
                  <a:pt x="539750" y="227329"/>
                </a:lnTo>
                <a:lnTo>
                  <a:pt x="528017" y="222341"/>
                </a:lnTo>
                <a:close/>
              </a:path>
              <a:path w="595630" h="263525">
                <a:moveTo>
                  <a:pt x="540385" y="193166"/>
                </a:moveTo>
                <a:lnTo>
                  <a:pt x="528017" y="222341"/>
                </a:lnTo>
                <a:lnTo>
                  <a:pt x="539750" y="227329"/>
                </a:lnTo>
                <a:lnTo>
                  <a:pt x="534669" y="239013"/>
                </a:lnTo>
                <a:lnTo>
                  <a:pt x="579413" y="239013"/>
                </a:lnTo>
                <a:lnTo>
                  <a:pt x="540385" y="193166"/>
                </a:lnTo>
                <a:close/>
              </a:path>
              <a:path w="595630" h="263525">
                <a:moveTo>
                  <a:pt x="5080" y="0"/>
                </a:moveTo>
                <a:lnTo>
                  <a:pt x="0" y="11684"/>
                </a:lnTo>
                <a:lnTo>
                  <a:pt x="523045" y="234071"/>
                </a:lnTo>
                <a:lnTo>
                  <a:pt x="528017" y="222341"/>
                </a:lnTo>
                <a:lnTo>
                  <a:pt x="50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9512" y="65659"/>
            <a:ext cx="3684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4A6B"/>
                </a:solidFill>
              </a:rPr>
              <a:t>Connect </a:t>
            </a:r>
            <a:r>
              <a:rPr sz="2800" spc="-120" dirty="0">
                <a:solidFill>
                  <a:srgbClr val="004A6B"/>
                </a:solidFill>
              </a:rPr>
              <a:t>To </a:t>
            </a:r>
            <a:r>
              <a:rPr sz="2800" dirty="0">
                <a:solidFill>
                  <a:srgbClr val="004A6B"/>
                </a:solidFill>
              </a:rPr>
              <a:t>a File</a:t>
            </a:r>
            <a:r>
              <a:rPr sz="2800" spc="1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658367"/>
            <a:ext cx="7418832" cy="407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" y="653795"/>
            <a:ext cx="7428230" cy="4087495"/>
          </a:xfrm>
          <a:custGeom>
            <a:avLst/>
            <a:gdLst/>
            <a:ahLst/>
            <a:cxnLst/>
            <a:rect l="l" t="t" r="r" b="b"/>
            <a:pathLst>
              <a:path w="7428230" h="4087495">
                <a:moveTo>
                  <a:pt x="0" y="4087367"/>
                </a:moveTo>
                <a:lnTo>
                  <a:pt x="7427976" y="4087367"/>
                </a:lnTo>
                <a:lnTo>
                  <a:pt x="7427976" y="0"/>
                </a:lnTo>
                <a:lnTo>
                  <a:pt x="0" y="0"/>
                </a:lnTo>
                <a:lnTo>
                  <a:pt x="0" y="4087367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8507" y="864107"/>
            <a:ext cx="929640" cy="195580"/>
          </a:xfrm>
          <a:custGeom>
            <a:avLst/>
            <a:gdLst/>
            <a:ahLst/>
            <a:cxnLst/>
            <a:rect l="l" t="t" r="r" b="b"/>
            <a:pathLst>
              <a:path w="929639" h="195580">
                <a:moveTo>
                  <a:pt x="0" y="195072"/>
                </a:moveTo>
                <a:lnTo>
                  <a:pt x="929640" y="195072"/>
                </a:lnTo>
                <a:lnTo>
                  <a:pt x="929640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" y="1598675"/>
            <a:ext cx="1359535" cy="789940"/>
          </a:xfrm>
          <a:custGeom>
            <a:avLst/>
            <a:gdLst/>
            <a:ahLst/>
            <a:cxnLst/>
            <a:rect l="l" t="t" r="r" b="b"/>
            <a:pathLst>
              <a:path w="1359535" h="789939">
                <a:moveTo>
                  <a:pt x="0" y="789432"/>
                </a:moveTo>
                <a:lnTo>
                  <a:pt x="1359408" y="789432"/>
                </a:lnTo>
                <a:lnTo>
                  <a:pt x="1359408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8692" y="3098291"/>
            <a:ext cx="2173605" cy="393700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20"/>
              </a:spcBef>
            </a:pPr>
            <a:r>
              <a:rPr sz="950" spc="15" dirty="0">
                <a:latin typeface="Calibri"/>
                <a:cs typeface="Calibri"/>
              </a:rPr>
              <a:t>“ </a:t>
            </a:r>
            <a:r>
              <a:rPr sz="950" spc="20" dirty="0">
                <a:latin typeface="Calibri"/>
                <a:cs typeface="Calibri"/>
              </a:rPr>
              <a:t>You </a:t>
            </a:r>
            <a:r>
              <a:rPr sz="950" spc="15" dirty="0">
                <a:latin typeface="Calibri"/>
                <a:cs typeface="Calibri"/>
              </a:rPr>
              <a:t>can </a:t>
            </a:r>
            <a:r>
              <a:rPr sz="950" spc="10" dirty="0">
                <a:latin typeface="Calibri"/>
                <a:cs typeface="Calibri"/>
              </a:rPr>
              <a:t>view different</a:t>
            </a:r>
            <a:r>
              <a:rPr sz="950" spc="-11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sheets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Calibri"/>
                <a:cs typeface="Calibri"/>
              </a:rPr>
              <a:t>available </a:t>
            </a:r>
            <a:r>
              <a:rPr sz="950" spc="5" dirty="0">
                <a:latin typeface="Calibri"/>
                <a:cs typeface="Calibri"/>
              </a:rPr>
              <a:t>in </a:t>
            </a:r>
            <a:r>
              <a:rPr sz="950" spc="20" dirty="0">
                <a:latin typeface="Calibri"/>
                <a:cs typeface="Calibri"/>
              </a:rPr>
              <a:t>your </a:t>
            </a:r>
            <a:r>
              <a:rPr sz="950" spc="5" dirty="0">
                <a:latin typeface="Calibri"/>
                <a:cs typeface="Calibri"/>
              </a:rPr>
              <a:t>file</a:t>
            </a:r>
            <a:r>
              <a:rPr sz="950" spc="-12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“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1252" y="2383154"/>
            <a:ext cx="1108075" cy="912494"/>
          </a:xfrm>
          <a:custGeom>
            <a:avLst/>
            <a:gdLst/>
            <a:ahLst/>
            <a:cxnLst/>
            <a:rect l="l" t="t" r="r" b="b"/>
            <a:pathLst>
              <a:path w="1108075" h="912495">
                <a:moveTo>
                  <a:pt x="1045061" y="868879"/>
                </a:moveTo>
                <a:lnTo>
                  <a:pt x="1024890" y="893444"/>
                </a:lnTo>
                <a:lnTo>
                  <a:pt x="1107948" y="912368"/>
                </a:lnTo>
                <a:lnTo>
                  <a:pt x="1092167" y="876935"/>
                </a:lnTo>
                <a:lnTo>
                  <a:pt x="1054861" y="876935"/>
                </a:lnTo>
                <a:lnTo>
                  <a:pt x="1045061" y="868879"/>
                </a:lnTo>
                <a:close/>
              </a:path>
              <a:path w="1108075" h="912495">
                <a:moveTo>
                  <a:pt x="1053131" y="859051"/>
                </a:moveTo>
                <a:lnTo>
                  <a:pt x="1045061" y="868879"/>
                </a:lnTo>
                <a:lnTo>
                  <a:pt x="1054861" y="876935"/>
                </a:lnTo>
                <a:lnTo>
                  <a:pt x="1062990" y="867156"/>
                </a:lnTo>
                <a:lnTo>
                  <a:pt x="1053131" y="859051"/>
                </a:lnTo>
                <a:close/>
              </a:path>
              <a:path w="1108075" h="912495">
                <a:moveTo>
                  <a:pt x="1073277" y="834517"/>
                </a:moveTo>
                <a:lnTo>
                  <a:pt x="1053131" y="859051"/>
                </a:lnTo>
                <a:lnTo>
                  <a:pt x="1062990" y="867156"/>
                </a:lnTo>
                <a:lnTo>
                  <a:pt x="1054861" y="876935"/>
                </a:lnTo>
                <a:lnTo>
                  <a:pt x="1092167" y="876935"/>
                </a:lnTo>
                <a:lnTo>
                  <a:pt x="1073277" y="834517"/>
                </a:lnTo>
                <a:close/>
              </a:path>
              <a:path w="1108075" h="912495">
                <a:moveTo>
                  <a:pt x="8128" y="0"/>
                </a:moveTo>
                <a:lnTo>
                  <a:pt x="0" y="9906"/>
                </a:lnTo>
                <a:lnTo>
                  <a:pt x="1045061" y="868879"/>
                </a:lnTo>
                <a:lnTo>
                  <a:pt x="1053131" y="859051"/>
                </a:lnTo>
                <a:lnTo>
                  <a:pt x="81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2884" y="1339595"/>
            <a:ext cx="2085339" cy="241300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315"/>
              </a:spcBef>
            </a:pPr>
            <a:r>
              <a:rPr sz="950" spc="10" dirty="0">
                <a:latin typeface="Calibri"/>
                <a:cs typeface="Calibri"/>
              </a:rPr>
              <a:t>“ </a:t>
            </a:r>
            <a:r>
              <a:rPr sz="950" spc="15" dirty="0">
                <a:latin typeface="Calibri"/>
                <a:cs typeface="Calibri"/>
              </a:rPr>
              <a:t>Data </a:t>
            </a:r>
            <a:r>
              <a:rPr sz="950" spc="10" dirty="0">
                <a:latin typeface="Calibri"/>
                <a:cs typeface="Calibri"/>
              </a:rPr>
              <a:t>Source </a:t>
            </a:r>
            <a:r>
              <a:rPr sz="950" spc="15" dirty="0">
                <a:latin typeface="Calibri"/>
                <a:cs typeface="Calibri"/>
              </a:rPr>
              <a:t>Renamed</a:t>
            </a:r>
            <a:r>
              <a:rPr sz="950" spc="-114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“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4083" y="956690"/>
            <a:ext cx="558800" cy="458470"/>
          </a:xfrm>
          <a:custGeom>
            <a:avLst/>
            <a:gdLst/>
            <a:ahLst/>
            <a:cxnLst/>
            <a:rect l="l" t="t" r="r" b="b"/>
            <a:pathLst>
              <a:path w="558800" h="458469">
                <a:moveTo>
                  <a:pt x="495302" y="414915"/>
                </a:moveTo>
                <a:lnTo>
                  <a:pt x="475234" y="439420"/>
                </a:lnTo>
                <a:lnTo>
                  <a:pt x="558292" y="458216"/>
                </a:lnTo>
                <a:lnTo>
                  <a:pt x="542485" y="422910"/>
                </a:lnTo>
                <a:lnTo>
                  <a:pt x="505079" y="422910"/>
                </a:lnTo>
                <a:lnTo>
                  <a:pt x="495302" y="414915"/>
                </a:lnTo>
                <a:close/>
              </a:path>
              <a:path w="558800" h="458469">
                <a:moveTo>
                  <a:pt x="503360" y="405076"/>
                </a:moveTo>
                <a:lnTo>
                  <a:pt x="495302" y="414915"/>
                </a:lnTo>
                <a:lnTo>
                  <a:pt x="505079" y="422910"/>
                </a:lnTo>
                <a:lnTo>
                  <a:pt x="513207" y="413131"/>
                </a:lnTo>
                <a:lnTo>
                  <a:pt x="503360" y="405076"/>
                </a:lnTo>
                <a:close/>
              </a:path>
              <a:path w="558800" h="458469">
                <a:moveTo>
                  <a:pt x="523494" y="380492"/>
                </a:moveTo>
                <a:lnTo>
                  <a:pt x="503360" y="405076"/>
                </a:lnTo>
                <a:lnTo>
                  <a:pt x="513207" y="413131"/>
                </a:lnTo>
                <a:lnTo>
                  <a:pt x="505079" y="422910"/>
                </a:lnTo>
                <a:lnTo>
                  <a:pt x="542485" y="422910"/>
                </a:lnTo>
                <a:lnTo>
                  <a:pt x="523494" y="380492"/>
                </a:lnTo>
                <a:close/>
              </a:path>
              <a:path w="558800" h="458469">
                <a:moveTo>
                  <a:pt x="8128" y="0"/>
                </a:moveTo>
                <a:lnTo>
                  <a:pt x="0" y="9906"/>
                </a:lnTo>
                <a:lnTo>
                  <a:pt x="495302" y="414915"/>
                </a:lnTo>
                <a:lnTo>
                  <a:pt x="503360" y="405076"/>
                </a:lnTo>
                <a:lnTo>
                  <a:pt x="81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9512" y="65659"/>
            <a:ext cx="3684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4A6B"/>
                </a:solidFill>
              </a:rPr>
              <a:t>Connect </a:t>
            </a:r>
            <a:r>
              <a:rPr sz="2800" spc="-120" dirty="0">
                <a:solidFill>
                  <a:srgbClr val="004A6B"/>
                </a:solidFill>
              </a:rPr>
              <a:t>To </a:t>
            </a:r>
            <a:r>
              <a:rPr sz="2800" dirty="0">
                <a:solidFill>
                  <a:srgbClr val="004A6B"/>
                </a:solidFill>
              </a:rPr>
              <a:t>a File</a:t>
            </a:r>
            <a:r>
              <a:rPr sz="2800" spc="1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1" y="1279525"/>
            <a:ext cx="6476998" cy="3441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1279525"/>
            <a:ext cx="6481825" cy="3446525"/>
          </a:xfrm>
          <a:custGeom>
            <a:avLst/>
            <a:gdLst/>
            <a:ahLst/>
            <a:cxnLst/>
            <a:rect l="l" t="t" r="r" b="b"/>
            <a:pathLst>
              <a:path w="7245350" h="4011295">
                <a:moveTo>
                  <a:pt x="0" y="4011167"/>
                </a:moveTo>
                <a:lnTo>
                  <a:pt x="7245096" y="4011167"/>
                </a:lnTo>
                <a:lnTo>
                  <a:pt x="7245096" y="0"/>
                </a:lnTo>
                <a:lnTo>
                  <a:pt x="0" y="0"/>
                </a:lnTo>
                <a:lnTo>
                  <a:pt x="0" y="4011167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512" y="65659"/>
            <a:ext cx="3684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4A6B"/>
                </a:solidFill>
              </a:rPr>
              <a:t>Connect </a:t>
            </a:r>
            <a:r>
              <a:rPr sz="2800" spc="-120" dirty="0">
                <a:solidFill>
                  <a:srgbClr val="004A6B"/>
                </a:solidFill>
              </a:rPr>
              <a:t>To </a:t>
            </a:r>
            <a:r>
              <a:rPr sz="2800" dirty="0">
                <a:solidFill>
                  <a:srgbClr val="004A6B"/>
                </a:solidFill>
              </a:rPr>
              <a:t>a File</a:t>
            </a:r>
            <a:r>
              <a:rPr sz="2800" spc="1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279525"/>
            <a:ext cx="7357871" cy="3454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20" y="1203325"/>
            <a:ext cx="7367270" cy="3535171"/>
          </a:xfrm>
          <a:custGeom>
            <a:avLst/>
            <a:gdLst/>
            <a:ahLst/>
            <a:cxnLst/>
            <a:rect l="l" t="t" r="r" b="b"/>
            <a:pathLst>
              <a:path w="7367270" h="4032885">
                <a:moveTo>
                  <a:pt x="0" y="4032504"/>
                </a:moveTo>
                <a:lnTo>
                  <a:pt x="7367016" y="4032504"/>
                </a:lnTo>
                <a:lnTo>
                  <a:pt x="7367016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54935" y="254812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0" y="33527"/>
                </a:moveTo>
                <a:lnTo>
                  <a:pt x="33527" y="33527"/>
                </a:lnTo>
                <a:lnTo>
                  <a:pt x="33527" y="0"/>
                </a:lnTo>
                <a:lnTo>
                  <a:pt x="0" y="0"/>
                </a:lnTo>
                <a:lnTo>
                  <a:pt x="0" y="33527"/>
                </a:lnTo>
                <a:close/>
              </a:path>
            </a:pathLst>
          </a:custGeom>
          <a:ln w="24384">
            <a:solidFill>
              <a:srgbClr val="006C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3560" y="1279525"/>
            <a:ext cx="5910580" cy="3426967"/>
          </a:xfrm>
          <a:custGeom>
            <a:avLst/>
            <a:gdLst/>
            <a:ahLst/>
            <a:cxnLst/>
            <a:rect l="l" t="t" r="r" b="b"/>
            <a:pathLst>
              <a:path w="5910580" h="3834765">
                <a:moveTo>
                  <a:pt x="0" y="3834384"/>
                </a:moveTo>
                <a:lnTo>
                  <a:pt x="5910072" y="3834384"/>
                </a:lnTo>
                <a:lnTo>
                  <a:pt x="5910072" y="0"/>
                </a:lnTo>
                <a:lnTo>
                  <a:pt x="0" y="0"/>
                </a:lnTo>
                <a:lnTo>
                  <a:pt x="0" y="3834384"/>
                </a:lnTo>
                <a:close/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" y="2567939"/>
            <a:ext cx="1405255" cy="542925"/>
          </a:xfrm>
          <a:custGeom>
            <a:avLst/>
            <a:gdLst/>
            <a:ahLst/>
            <a:cxnLst/>
            <a:rect l="l" t="t" r="r" b="b"/>
            <a:pathLst>
              <a:path w="1405255" h="542925">
                <a:moveTo>
                  <a:pt x="0" y="542544"/>
                </a:moveTo>
                <a:lnTo>
                  <a:pt x="1405128" y="542544"/>
                </a:lnTo>
                <a:lnTo>
                  <a:pt x="140512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ln w="3962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7334" y="2591561"/>
            <a:ext cx="1048385" cy="47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3200"/>
              </a:lnSpc>
              <a:spcBef>
                <a:spcPts val="95"/>
              </a:spcBef>
            </a:pPr>
            <a:r>
              <a:rPr sz="950" spc="10" dirty="0">
                <a:latin typeface="Calibri"/>
                <a:cs typeface="Calibri"/>
              </a:rPr>
              <a:t>View which</a:t>
            </a:r>
            <a:r>
              <a:rPr sz="950" spc="-35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appears  after dragging</a:t>
            </a:r>
            <a:r>
              <a:rPr sz="950" spc="-140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order  </a:t>
            </a:r>
            <a:r>
              <a:rPr sz="950" spc="10" dirty="0">
                <a:latin typeface="Calibri"/>
                <a:cs typeface="Calibri"/>
              </a:rPr>
              <a:t>here</a:t>
            </a:r>
            <a:endParaRPr sz="9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8678" y="1653539"/>
            <a:ext cx="904875" cy="901700"/>
          </a:xfrm>
          <a:custGeom>
            <a:avLst/>
            <a:gdLst/>
            <a:ahLst/>
            <a:cxnLst/>
            <a:rect l="l" t="t" r="r" b="b"/>
            <a:pathLst>
              <a:path w="904875" h="901700">
                <a:moveTo>
                  <a:pt x="845905" y="49287"/>
                </a:moveTo>
                <a:lnTo>
                  <a:pt x="0" y="892302"/>
                </a:lnTo>
                <a:lnTo>
                  <a:pt x="8890" y="901319"/>
                </a:lnTo>
                <a:lnTo>
                  <a:pt x="854848" y="58251"/>
                </a:lnTo>
                <a:lnTo>
                  <a:pt x="845905" y="49287"/>
                </a:lnTo>
                <a:close/>
              </a:path>
              <a:path w="904875" h="901700">
                <a:moveTo>
                  <a:pt x="890841" y="40386"/>
                </a:moveTo>
                <a:lnTo>
                  <a:pt x="854837" y="40386"/>
                </a:lnTo>
                <a:lnTo>
                  <a:pt x="863854" y="49275"/>
                </a:lnTo>
                <a:lnTo>
                  <a:pt x="854848" y="58251"/>
                </a:lnTo>
                <a:lnTo>
                  <a:pt x="877316" y="80772"/>
                </a:lnTo>
                <a:lnTo>
                  <a:pt x="890841" y="40386"/>
                </a:lnTo>
                <a:close/>
              </a:path>
              <a:path w="904875" h="901700">
                <a:moveTo>
                  <a:pt x="854837" y="40386"/>
                </a:moveTo>
                <a:lnTo>
                  <a:pt x="845905" y="49287"/>
                </a:lnTo>
                <a:lnTo>
                  <a:pt x="854848" y="58251"/>
                </a:lnTo>
                <a:lnTo>
                  <a:pt x="863854" y="49275"/>
                </a:lnTo>
                <a:lnTo>
                  <a:pt x="854837" y="40386"/>
                </a:lnTo>
                <a:close/>
              </a:path>
              <a:path w="904875" h="901700">
                <a:moveTo>
                  <a:pt x="904366" y="0"/>
                </a:moveTo>
                <a:lnTo>
                  <a:pt x="823468" y="26797"/>
                </a:lnTo>
                <a:lnTo>
                  <a:pt x="845905" y="49287"/>
                </a:lnTo>
                <a:lnTo>
                  <a:pt x="854837" y="40386"/>
                </a:lnTo>
                <a:lnTo>
                  <a:pt x="890841" y="40386"/>
                </a:lnTo>
                <a:lnTo>
                  <a:pt x="904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9512" y="65659"/>
            <a:ext cx="3684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004A6B"/>
                </a:solidFill>
              </a:rPr>
              <a:t>Connect </a:t>
            </a:r>
            <a:r>
              <a:rPr sz="2800" spc="-120" dirty="0">
                <a:solidFill>
                  <a:srgbClr val="004A6B"/>
                </a:solidFill>
              </a:rPr>
              <a:t>To </a:t>
            </a:r>
            <a:r>
              <a:rPr sz="2800" dirty="0">
                <a:solidFill>
                  <a:srgbClr val="004A6B"/>
                </a:solidFill>
              </a:rPr>
              <a:t>a File</a:t>
            </a:r>
            <a:r>
              <a:rPr sz="2800" spc="1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4623" y="1844039"/>
            <a:ext cx="3389375" cy="2496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455" y="1310639"/>
            <a:ext cx="1088136" cy="2676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5479" y="1310639"/>
            <a:ext cx="1088136" cy="267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9271" y="1310639"/>
            <a:ext cx="1075944" cy="2685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8096" y="1338071"/>
            <a:ext cx="1066800" cy="2648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312" y="1112519"/>
            <a:ext cx="0" cy="2873375"/>
          </a:xfrm>
          <a:custGeom>
            <a:avLst/>
            <a:gdLst/>
            <a:ahLst/>
            <a:cxnLst/>
            <a:rect l="l" t="t" r="r" b="b"/>
            <a:pathLst>
              <a:path h="2873375">
                <a:moveTo>
                  <a:pt x="0" y="0"/>
                </a:moveTo>
                <a:lnTo>
                  <a:pt x="0" y="287282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400" y="1112519"/>
            <a:ext cx="10160" cy="2873375"/>
          </a:xfrm>
          <a:custGeom>
            <a:avLst/>
            <a:gdLst/>
            <a:ahLst/>
            <a:cxnLst/>
            <a:rect l="l" t="t" r="r" b="b"/>
            <a:pathLst>
              <a:path w="10160" h="2873375">
                <a:moveTo>
                  <a:pt x="9906" y="0"/>
                </a:moveTo>
                <a:lnTo>
                  <a:pt x="0" y="287282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1312" y="1112519"/>
            <a:ext cx="1094105" cy="0"/>
          </a:xfrm>
          <a:custGeom>
            <a:avLst/>
            <a:gdLst/>
            <a:ahLst/>
            <a:cxnLst/>
            <a:rect l="l" t="t" r="r" b="b"/>
            <a:pathLst>
              <a:path w="1094105">
                <a:moveTo>
                  <a:pt x="0" y="0"/>
                </a:moveTo>
                <a:lnTo>
                  <a:pt x="109410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312" y="3986783"/>
            <a:ext cx="1094105" cy="0"/>
          </a:xfrm>
          <a:custGeom>
            <a:avLst/>
            <a:gdLst/>
            <a:ahLst/>
            <a:cxnLst/>
            <a:rect l="l" t="t" r="r" b="b"/>
            <a:pathLst>
              <a:path w="1094105">
                <a:moveTo>
                  <a:pt x="0" y="0"/>
                </a:moveTo>
                <a:lnTo>
                  <a:pt x="109410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3764" y="1108075"/>
            <a:ext cx="586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98475" algn="l"/>
              </a:tabLst>
            </a:pPr>
            <a:r>
              <a:rPr sz="1200" dirty="0">
                <a:latin typeface="Calibri"/>
                <a:cs typeface="Calibri"/>
              </a:rPr>
              <a:t>X	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5479" y="1112519"/>
            <a:ext cx="1088390" cy="2874645"/>
          </a:xfrm>
          <a:prstGeom prst="rect">
            <a:avLst/>
          </a:prstGeom>
          <a:solidFill>
            <a:srgbClr val="FFFFFF">
              <a:alpha val="41175"/>
            </a:srgbClr>
          </a:solidFill>
          <a:ln w="12191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65"/>
              </a:spcBef>
              <a:tabLst>
                <a:tab pos="883285" algn="l"/>
              </a:tabLst>
            </a:pPr>
            <a:r>
              <a:rPr sz="1200" dirty="0">
                <a:latin typeface="Calibri"/>
                <a:cs typeface="Calibri"/>
              </a:rPr>
              <a:t>X	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9271" y="1112519"/>
            <a:ext cx="1076325" cy="2868295"/>
          </a:xfrm>
          <a:prstGeom prst="rect">
            <a:avLst/>
          </a:prstGeom>
          <a:solidFill>
            <a:srgbClr val="FFFFFF">
              <a:alpha val="41175"/>
            </a:srgbClr>
          </a:solidFill>
          <a:ln w="12192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95"/>
              </a:spcBef>
              <a:tabLst>
                <a:tab pos="864869" algn="l"/>
              </a:tabLst>
            </a:pPr>
            <a:r>
              <a:rPr sz="1200" dirty="0">
                <a:latin typeface="Calibri"/>
                <a:cs typeface="Calibri"/>
              </a:rPr>
              <a:t>X	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81144" y="1112519"/>
            <a:ext cx="3810" cy="2883535"/>
          </a:xfrm>
          <a:custGeom>
            <a:avLst/>
            <a:gdLst/>
            <a:ahLst/>
            <a:cxnLst/>
            <a:rect l="l" t="t" r="r" b="b"/>
            <a:pathLst>
              <a:path w="3810" h="2883535">
                <a:moveTo>
                  <a:pt x="3428" y="0"/>
                </a:moveTo>
                <a:lnTo>
                  <a:pt x="0" y="288321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5376" y="1112519"/>
            <a:ext cx="8255" cy="2883535"/>
          </a:xfrm>
          <a:custGeom>
            <a:avLst/>
            <a:gdLst/>
            <a:ahLst/>
            <a:cxnLst/>
            <a:rect l="l" t="t" r="r" b="b"/>
            <a:pathLst>
              <a:path w="8254" h="2883535">
                <a:moveTo>
                  <a:pt x="8000" y="0"/>
                </a:moveTo>
                <a:lnTo>
                  <a:pt x="0" y="288321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1144" y="1112519"/>
            <a:ext cx="1103630" cy="0"/>
          </a:xfrm>
          <a:custGeom>
            <a:avLst/>
            <a:gdLst/>
            <a:ahLst/>
            <a:cxnLst/>
            <a:rect l="l" t="t" r="r" b="b"/>
            <a:pathLst>
              <a:path w="1103629">
                <a:moveTo>
                  <a:pt x="0" y="0"/>
                </a:moveTo>
                <a:lnTo>
                  <a:pt x="110324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90288" y="3986783"/>
            <a:ext cx="1073785" cy="0"/>
          </a:xfrm>
          <a:custGeom>
            <a:avLst/>
            <a:gdLst/>
            <a:ahLst/>
            <a:cxnLst/>
            <a:rect l="l" t="t" r="r" b="b"/>
            <a:pathLst>
              <a:path w="1073785">
                <a:moveTo>
                  <a:pt x="0" y="0"/>
                </a:moveTo>
                <a:lnTo>
                  <a:pt x="107340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90669" y="1118615"/>
            <a:ext cx="1078865" cy="2862580"/>
          </a:xfrm>
          <a:prstGeom prst="rect">
            <a:avLst/>
          </a:prstGeom>
          <a:solidFill>
            <a:srgbClr val="FFFFFF">
              <a:alpha val="41175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sz="1200" dirty="0">
                <a:latin typeface="Calibri"/>
                <a:cs typeface="Calibri"/>
              </a:rPr>
              <a:t>X	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4800" y="1735963"/>
            <a:ext cx="59055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5" dirty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8030" y="1735963"/>
            <a:ext cx="9271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5" dirty="0">
                <a:latin typeface="Calibri"/>
                <a:cs typeface="Calibri"/>
              </a:rPr>
              <a:t>II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22542" y="3017266"/>
            <a:ext cx="126364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1" spc="5" dirty="0">
                <a:latin typeface="Calibri"/>
                <a:cs typeface="Calibri"/>
              </a:rPr>
              <a:t>III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34831" y="3010916"/>
            <a:ext cx="13398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1" spc="10" dirty="0">
                <a:latin typeface="Calibri"/>
                <a:cs typeface="Calibri"/>
              </a:rPr>
              <a:t>IV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3134" y="782573"/>
            <a:ext cx="2821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29055" algn="l"/>
                <a:tab pos="2653030" algn="l"/>
              </a:tabLst>
            </a:pPr>
            <a:r>
              <a:rPr sz="2400" baseline="3472" dirty="0">
                <a:latin typeface="Calibri"/>
                <a:cs typeface="Calibri"/>
              </a:rPr>
              <a:t>I	</a:t>
            </a:r>
            <a:r>
              <a:rPr sz="1600" dirty="0">
                <a:latin typeface="Calibri"/>
                <a:cs typeface="Calibri"/>
              </a:rPr>
              <a:t>II	</a:t>
            </a:r>
            <a:r>
              <a:rPr sz="2400" baseline="1736" dirty="0">
                <a:latin typeface="Calibri"/>
                <a:cs typeface="Calibri"/>
              </a:rPr>
              <a:t>III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5305" y="774573"/>
            <a:ext cx="1936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IV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7695" y="25095"/>
            <a:ext cx="41446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5" dirty="0">
                <a:solidFill>
                  <a:srgbClr val="004A6B"/>
                </a:solidFill>
              </a:rPr>
              <a:t>Power </a:t>
            </a:r>
            <a:r>
              <a:rPr sz="2800" dirty="0">
                <a:solidFill>
                  <a:srgbClr val="004A6B"/>
                </a:solidFill>
              </a:rPr>
              <a:t>Of </a:t>
            </a: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95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Visualization</a:t>
            </a:r>
            <a:endParaRPr sz="2800"/>
          </a:p>
        </p:txBody>
      </p:sp>
      <p:sp>
        <p:nvSpPr>
          <p:cNvPr id="26" name="object 26"/>
          <p:cNvSpPr/>
          <p:nvPr/>
        </p:nvSpPr>
        <p:spPr>
          <a:xfrm>
            <a:off x="140207" y="3432047"/>
            <a:ext cx="438912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04188" y="4375403"/>
            <a:ext cx="3045460" cy="326390"/>
          </a:xfrm>
          <a:prstGeom prst="rect">
            <a:avLst/>
          </a:prstGeom>
          <a:solidFill>
            <a:srgbClr val="FFFFFF">
              <a:alpha val="41175"/>
            </a:srgbClr>
          </a:solidFill>
          <a:ln w="27431">
            <a:solidFill>
              <a:srgbClr val="92D05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0"/>
              </a:spcBef>
            </a:pPr>
            <a:r>
              <a:rPr sz="1800" spc="-20" dirty="0">
                <a:latin typeface="Calibri"/>
                <a:cs typeface="Calibri"/>
              </a:rPr>
              <a:t>Anscombe’s </a:t>
            </a:r>
            <a:r>
              <a:rPr sz="1800" spc="-10" dirty="0">
                <a:latin typeface="Calibri"/>
                <a:cs typeface="Calibri"/>
              </a:rPr>
              <a:t>Quartet </a:t>
            </a:r>
            <a:r>
              <a:rPr sz="1800" spc="-2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0467" y="4366259"/>
            <a:ext cx="2966085" cy="335280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40"/>
              </a:spcBef>
            </a:pPr>
            <a:r>
              <a:rPr sz="1800" spc="-15" dirty="0">
                <a:latin typeface="Calibri"/>
                <a:cs typeface="Calibri"/>
              </a:rPr>
              <a:t>Graphical </a:t>
            </a:r>
            <a:r>
              <a:rPr sz="1800" spc="-20" dirty="0">
                <a:latin typeface="Calibri"/>
                <a:cs typeface="Calibri"/>
              </a:rPr>
              <a:t>Data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Visualization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77484" y="653795"/>
            <a:ext cx="0" cy="4149725"/>
          </a:xfrm>
          <a:custGeom>
            <a:avLst/>
            <a:gdLst/>
            <a:ahLst/>
            <a:cxnLst/>
            <a:rect l="l" t="t" r="r" b="b"/>
            <a:pathLst>
              <a:path h="4149725">
                <a:moveTo>
                  <a:pt x="0" y="0"/>
                </a:moveTo>
                <a:lnTo>
                  <a:pt x="0" y="4149267"/>
                </a:lnTo>
              </a:path>
            </a:pathLst>
          </a:custGeom>
          <a:ln w="27432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252" y="3433571"/>
            <a:ext cx="439420" cy="567055"/>
          </a:xfrm>
          <a:custGeom>
            <a:avLst/>
            <a:gdLst/>
            <a:ahLst/>
            <a:cxnLst/>
            <a:rect l="l" t="t" r="r" b="b"/>
            <a:pathLst>
              <a:path w="439420" h="567054">
                <a:moveTo>
                  <a:pt x="0" y="566927"/>
                </a:moveTo>
                <a:lnTo>
                  <a:pt x="438912" y="566927"/>
                </a:lnTo>
                <a:lnTo>
                  <a:pt x="438912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7085" y="1009395"/>
            <a:ext cx="556260" cy="764540"/>
          </a:xfrm>
          <a:custGeom>
            <a:avLst/>
            <a:gdLst/>
            <a:ahLst/>
            <a:cxnLst/>
            <a:rect l="l" t="t" r="r" b="b"/>
            <a:pathLst>
              <a:path w="556260" h="764539">
                <a:moveTo>
                  <a:pt x="482091" y="0"/>
                </a:moveTo>
                <a:lnTo>
                  <a:pt x="0" y="714501"/>
                </a:lnTo>
                <a:lnTo>
                  <a:pt x="73659" y="764158"/>
                </a:lnTo>
                <a:lnTo>
                  <a:pt x="555751" y="49656"/>
                </a:lnTo>
                <a:lnTo>
                  <a:pt x="48209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6928" y="655307"/>
            <a:ext cx="2018664" cy="4489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7447" y="652270"/>
            <a:ext cx="1722120" cy="443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3679" y="408419"/>
            <a:ext cx="2439416" cy="1208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782" y="405388"/>
            <a:ext cx="2142490" cy="913765"/>
          </a:xfrm>
          <a:custGeom>
            <a:avLst/>
            <a:gdLst/>
            <a:ahLst/>
            <a:cxnLst/>
            <a:rect l="l" t="t" r="r" b="b"/>
            <a:pathLst>
              <a:path w="2142490" h="913765">
                <a:moveTo>
                  <a:pt x="1994033" y="804286"/>
                </a:moveTo>
                <a:lnTo>
                  <a:pt x="1576503" y="804286"/>
                </a:lnTo>
                <a:lnTo>
                  <a:pt x="2142415" y="913379"/>
                </a:lnTo>
                <a:lnTo>
                  <a:pt x="1994033" y="804286"/>
                </a:lnTo>
                <a:close/>
              </a:path>
              <a:path w="2142490" h="913765">
                <a:moveTo>
                  <a:pt x="961832" y="0"/>
                </a:moveTo>
                <a:lnTo>
                  <a:pt x="908705" y="797"/>
                </a:lnTo>
                <a:lnTo>
                  <a:pt x="855661" y="2958"/>
                </a:lnTo>
                <a:lnTo>
                  <a:pt x="802826" y="6489"/>
                </a:lnTo>
                <a:lnTo>
                  <a:pt x="750329" y="11397"/>
                </a:lnTo>
                <a:lnTo>
                  <a:pt x="698296" y="17688"/>
                </a:lnTo>
                <a:lnTo>
                  <a:pt x="646857" y="25367"/>
                </a:lnTo>
                <a:lnTo>
                  <a:pt x="596137" y="34442"/>
                </a:lnTo>
                <a:lnTo>
                  <a:pt x="546266" y="44918"/>
                </a:lnTo>
                <a:lnTo>
                  <a:pt x="497370" y="56801"/>
                </a:lnTo>
                <a:lnTo>
                  <a:pt x="449577" y="70099"/>
                </a:lnTo>
                <a:lnTo>
                  <a:pt x="403015" y="84816"/>
                </a:lnTo>
                <a:lnTo>
                  <a:pt x="357811" y="100960"/>
                </a:lnTo>
                <a:lnTo>
                  <a:pt x="303365" y="123204"/>
                </a:lnTo>
                <a:lnTo>
                  <a:pt x="253306" y="146906"/>
                </a:lnTo>
                <a:lnTo>
                  <a:pt x="207660" y="171943"/>
                </a:lnTo>
                <a:lnTo>
                  <a:pt x="166457" y="198191"/>
                </a:lnTo>
                <a:lnTo>
                  <a:pt x="129722" y="225528"/>
                </a:lnTo>
                <a:lnTo>
                  <a:pt x="97483" y="253831"/>
                </a:lnTo>
                <a:lnTo>
                  <a:pt x="69768" y="282976"/>
                </a:lnTo>
                <a:lnTo>
                  <a:pt x="28017" y="343302"/>
                </a:lnTo>
                <a:lnTo>
                  <a:pt x="4688" y="405522"/>
                </a:lnTo>
                <a:lnTo>
                  <a:pt x="0" y="468652"/>
                </a:lnTo>
                <a:lnTo>
                  <a:pt x="4714" y="500251"/>
                </a:lnTo>
                <a:lnTo>
                  <a:pt x="28397" y="562900"/>
                </a:lnTo>
                <a:lnTo>
                  <a:pt x="71267" y="624000"/>
                </a:lnTo>
                <a:lnTo>
                  <a:pt x="99966" y="653661"/>
                </a:lnTo>
                <a:lnTo>
                  <a:pt x="133543" y="682565"/>
                </a:lnTo>
                <a:lnTo>
                  <a:pt x="172027" y="710589"/>
                </a:lnTo>
                <a:lnTo>
                  <a:pt x="215444" y="737611"/>
                </a:lnTo>
                <a:lnTo>
                  <a:pt x="252526" y="757786"/>
                </a:lnTo>
                <a:lnTo>
                  <a:pt x="291567" y="776698"/>
                </a:lnTo>
                <a:lnTo>
                  <a:pt x="332441" y="794339"/>
                </a:lnTo>
                <a:lnTo>
                  <a:pt x="375020" y="810704"/>
                </a:lnTo>
                <a:lnTo>
                  <a:pt x="419176" y="825786"/>
                </a:lnTo>
                <a:lnTo>
                  <a:pt x="464782" y="839580"/>
                </a:lnTo>
                <a:lnTo>
                  <a:pt x="511709" y="852078"/>
                </a:lnTo>
                <a:lnTo>
                  <a:pt x="559831" y="863274"/>
                </a:lnTo>
                <a:lnTo>
                  <a:pt x="609020" y="873163"/>
                </a:lnTo>
                <a:lnTo>
                  <a:pt x="659147" y="881738"/>
                </a:lnTo>
                <a:lnTo>
                  <a:pt x="710086" y="888993"/>
                </a:lnTo>
                <a:lnTo>
                  <a:pt x="761708" y="894922"/>
                </a:lnTo>
                <a:lnTo>
                  <a:pt x="813887" y="899518"/>
                </a:lnTo>
                <a:lnTo>
                  <a:pt x="866494" y="902775"/>
                </a:lnTo>
                <a:lnTo>
                  <a:pt x="919402" y="904686"/>
                </a:lnTo>
                <a:lnTo>
                  <a:pt x="972483" y="905247"/>
                </a:lnTo>
                <a:lnTo>
                  <a:pt x="1025609" y="904449"/>
                </a:lnTo>
                <a:lnTo>
                  <a:pt x="1078654" y="902288"/>
                </a:lnTo>
                <a:lnTo>
                  <a:pt x="1131489" y="898757"/>
                </a:lnTo>
                <a:lnTo>
                  <a:pt x="1183986" y="893849"/>
                </a:lnTo>
                <a:lnTo>
                  <a:pt x="1236018" y="887558"/>
                </a:lnTo>
                <a:lnTo>
                  <a:pt x="1287458" y="879879"/>
                </a:lnTo>
                <a:lnTo>
                  <a:pt x="1338177" y="870805"/>
                </a:lnTo>
                <a:lnTo>
                  <a:pt x="1388049" y="860329"/>
                </a:lnTo>
                <a:lnTo>
                  <a:pt x="1436945" y="848445"/>
                </a:lnTo>
                <a:lnTo>
                  <a:pt x="1484738" y="835148"/>
                </a:lnTo>
                <a:lnTo>
                  <a:pt x="1531300" y="820430"/>
                </a:lnTo>
                <a:lnTo>
                  <a:pt x="1576503" y="804286"/>
                </a:lnTo>
                <a:lnTo>
                  <a:pt x="1994033" y="804286"/>
                </a:lnTo>
                <a:lnTo>
                  <a:pt x="1813866" y="671825"/>
                </a:lnTo>
                <a:lnTo>
                  <a:pt x="1849025" y="639062"/>
                </a:lnTo>
                <a:lnTo>
                  <a:pt x="1878120" y="605450"/>
                </a:lnTo>
                <a:lnTo>
                  <a:pt x="1901181" y="571158"/>
                </a:lnTo>
                <a:lnTo>
                  <a:pt x="1918242" y="536353"/>
                </a:lnTo>
                <a:lnTo>
                  <a:pt x="1929333" y="501203"/>
                </a:lnTo>
                <a:lnTo>
                  <a:pt x="1934486" y="465876"/>
                </a:lnTo>
                <a:lnTo>
                  <a:pt x="1933732" y="430539"/>
                </a:lnTo>
                <a:lnTo>
                  <a:pt x="1914633" y="360508"/>
                </a:lnTo>
                <a:lnTo>
                  <a:pt x="1896350" y="326150"/>
                </a:lnTo>
                <a:lnTo>
                  <a:pt x="1872288" y="292453"/>
                </a:lnTo>
                <a:lnTo>
                  <a:pt x="1842477" y="259585"/>
                </a:lnTo>
                <a:lnTo>
                  <a:pt x="1806949" y="227714"/>
                </a:lnTo>
                <a:lnTo>
                  <a:pt x="1765736" y="197008"/>
                </a:lnTo>
                <a:lnTo>
                  <a:pt x="1718870" y="167635"/>
                </a:lnTo>
                <a:lnTo>
                  <a:pt x="1681789" y="147460"/>
                </a:lnTo>
                <a:lnTo>
                  <a:pt x="1642747" y="128548"/>
                </a:lnTo>
                <a:lnTo>
                  <a:pt x="1601873" y="110907"/>
                </a:lnTo>
                <a:lnTo>
                  <a:pt x="1559294" y="94542"/>
                </a:lnTo>
                <a:lnTo>
                  <a:pt x="1515138" y="79460"/>
                </a:lnTo>
                <a:lnTo>
                  <a:pt x="1469533" y="65666"/>
                </a:lnTo>
                <a:lnTo>
                  <a:pt x="1422605" y="53168"/>
                </a:lnTo>
                <a:lnTo>
                  <a:pt x="1374483" y="41972"/>
                </a:lnTo>
                <a:lnTo>
                  <a:pt x="1325295" y="32083"/>
                </a:lnTo>
                <a:lnTo>
                  <a:pt x="1275167" y="23508"/>
                </a:lnTo>
                <a:lnTo>
                  <a:pt x="1224229" y="16253"/>
                </a:lnTo>
                <a:lnTo>
                  <a:pt x="1172606" y="10324"/>
                </a:lnTo>
                <a:lnTo>
                  <a:pt x="1120428" y="5728"/>
                </a:lnTo>
                <a:lnTo>
                  <a:pt x="1067821" y="2472"/>
                </a:lnTo>
                <a:lnTo>
                  <a:pt x="1014913" y="560"/>
                </a:lnTo>
                <a:lnTo>
                  <a:pt x="9618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0432" y="1600199"/>
            <a:ext cx="2225929" cy="1363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0952" y="1597151"/>
            <a:ext cx="1929764" cy="1066800"/>
          </a:xfrm>
          <a:custGeom>
            <a:avLst/>
            <a:gdLst/>
            <a:ahLst/>
            <a:cxnLst/>
            <a:rect l="l" t="t" r="r" b="b"/>
            <a:pathLst>
              <a:path w="1929764" h="1066800">
                <a:moveTo>
                  <a:pt x="964691" y="0"/>
                </a:moveTo>
                <a:lnTo>
                  <a:pt x="903685" y="1049"/>
                </a:lnTo>
                <a:lnTo>
                  <a:pt x="843686" y="4155"/>
                </a:lnTo>
                <a:lnTo>
                  <a:pt x="784809" y="9255"/>
                </a:lnTo>
                <a:lnTo>
                  <a:pt x="727166" y="16287"/>
                </a:lnTo>
                <a:lnTo>
                  <a:pt x="670869" y="25189"/>
                </a:lnTo>
                <a:lnTo>
                  <a:pt x="616033" y="35897"/>
                </a:lnTo>
                <a:lnTo>
                  <a:pt x="562770" y="48350"/>
                </a:lnTo>
                <a:lnTo>
                  <a:pt x="511194" y="62486"/>
                </a:lnTo>
                <a:lnTo>
                  <a:pt x="461416" y="78241"/>
                </a:lnTo>
                <a:lnTo>
                  <a:pt x="413551" y="95553"/>
                </a:lnTo>
                <a:lnTo>
                  <a:pt x="367711" y="114360"/>
                </a:lnTo>
                <a:lnTo>
                  <a:pt x="324009" y="134600"/>
                </a:lnTo>
                <a:lnTo>
                  <a:pt x="282559" y="156210"/>
                </a:lnTo>
                <a:lnTo>
                  <a:pt x="243473" y="179127"/>
                </a:lnTo>
                <a:lnTo>
                  <a:pt x="206864" y="203289"/>
                </a:lnTo>
                <a:lnTo>
                  <a:pt x="172846" y="228634"/>
                </a:lnTo>
                <a:lnTo>
                  <a:pt x="141531" y="255100"/>
                </a:lnTo>
                <a:lnTo>
                  <a:pt x="113032" y="282623"/>
                </a:lnTo>
                <a:lnTo>
                  <a:pt x="87463" y="311141"/>
                </a:lnTo>
                <a:lnTo>
                  <a:pt x="45566" y="370915"/>
                </a:lnTo>
                <a:lnTo>
                  <a:pt x="16742" y="433922"/>
                </a:lnTo>
                <a:lnTo>
                  <a:pt x="1897" y="499661"/>
                </a:lnTo>
                <a:lnTo>
                  <a:pt x="0" y="533400"/>
                </a:lnTo>
                <a:lnTo>
                  <a:pt x="1897" y="567138"/>
                </a:lnTo>
                <a:lnTo>
                  <a:pt x="16742" y="632877"/>
                </a:lnTo>
                <a:lnTo>
                  <a:pt x="45566" y="695884"/>
                </a:lnTo>
                <a:lnTo>
                  <a:pt x="87463" y="755658"/>
                </a:lnTo>
                <a:lnTo>
                  <a:pt x="113032" y="784176"/>
                </a:lnTo>
                <a:lnTo>
                  <a:pt x="141531" y="811699"/>
                </a:lnTo>
                <a:lnTo>
                  <a:pt x="172846" y="838165"/>
                </a:lnTo>
                <a:lnTo>
                  <a:pt x="206864" y="863510"/>
                </a:lnTo>
                <a:lnTo>
                  <a:pt x="243473" y="887672"/>
                </a:lnTo>
                <a:lnTo>
                  <a:pt x="282559" y="910590"/>
                </a:lnTo>
                <a:lnTo>
                  <a:pt x="324009" y="932199"/>
                </a:lnTo>
                <a:lnTo>
                  <a:pt x="367711" y="952439"/>
                </a:lnTo>
                <a:lnTo>
                  <a:pt x="413551" y="971246"/>
                </a:lnTo>
                <a:lnTo>
                  <a:pt x="461416" y="988558"/>
                </a:lnTo>
                <a:lnTo>
                  <a:pt x="511194" y="1004313"/>
                </a:lnTo>
                <a:lnTo>
                  <a:pt x="562770" y="1018449"/>
                </a:lnTo>
                <a:lnTo>
                  <a:pt x="616033" y="1030902"/>
                </a:lnTo>
                <a:lnTo>
                  <a:pt x="670869" y="1041610"/>
                </a:lnTo>
                <a:lnTo>
                  <a:pt x="727166" y="1050512"/>
                </a:lnTo>
                <a:lnTo>
                  <a:pt x="784809" y="1057544"/>
                </a:lnTo>
                <a:lnTo>
                  <a:pt x="843686" y="1062644"/>
                </a:lnTo>
                <a:lnTo>
                  <a:pt x="903685" y="1065750"/>
                </a:lnTo>
                <a:lnTo>
                  <a:pt x="964691" y="1066800"/>
                </a:lnTo>
                <a:lnTo>
                  <a:pt x="1025698" y="1065750"/>
                </a:lnTo>
                <a:lnTo>
                  <a:pt x="1085697" y="1062644"/>
                </a:lnTo>
                <a:lnTo>
                  <a:pt x="1144574" y="1057544"/>
                </a:lnTo>
                <a:lnTo>
                  <a:pt x="1202217" y="1050512"/>
                </a:lnTo>
                <a:lnTo>
                  <a:pt x="1258514" y="1041610"/>
                </a:lnTo>
                <a:lnTo>
                  <a:pt x="1313350" y="1030902"/>
                </a:lnTo>
                <a:lnTo>
                  <a:pt x="1366613" y="1018449"/>
                </a:lnTo>
                <a:lnTo>
                  <a:pt x="1418189" y="1004313"/>
                </a:lnTo>
                <a:lnTo>
                  <a:pt x="1467967" y="988558"/>
                </a:lnTo>
                <a:lnTo>
                  <a:pt x="1515832" y="971246"/>
                </a:lnTo>
                <a:lnTo>
                  <a:pt x="1561672" y="952439"/>
                </a:lnTo>
                <a:lnTo>
                  <a:pt x="1605374" y="932199"/>
                </a:lnTo>
                <a:lnTo>
                  <a:pt x="1646824" y="910590"/>
                </a:lnTo>
                <a:lnTo>
                  <a:pt x="1685910" y="887672"/>
                </a:lnTo>
                <a:lnTo>
                  <a:pt x="1722519" y="863510"/>
                </a:lnTo>
                <a:lnTo>
                  <a:pt x="1756537" y="838165"/>
                </a:lnTo>
                <a:lnTo>
                  <a:pt x="1787852" y="811699"/>
                </a:lnTo>
                <a:lnTo>
                  <a:pt x="1816351" y="784176"/>
                </a:lnTo>
                <a:lnTo>
                  <a:pt x="1841920" y="755658"/>
                </a:lnTo>
                <a:lnTo>
                  <a:pt x="1883817" y="695884"/>
                </a:lnTo>
                <a:lnTo>
                  <a:pt x="1912641" y="632877"/>
                </a:lnTo>
                <a:lnTo>
                  <a:pt x="1927486" y="567138"/>
                </a:lnTo>
                <a:lnTo>
                  <a:pt x="1929384" y="533400"/>
                </a:lnTo>
                <a:lnTo>
                  <a:pt x="1927486" y="499661"/>
                </a:lnTo>
                <a:lnTo>
                  <a:pt x="1912641" y="433922"/>
                </a:lnTo>
                <a:lnTo>
                  <a:pt x="1883817" y="370915"/>
                </a:lnTo>
                <a:lnTo>
                  <a:pt x="1841920" y="311141"/>
                </a:lnTo>
                <a:lnTo>
                  <a:pt x="1816351" y="282623"/>
                </a:lnTo>
                <a:lnTo>
                  <a:pt x="1787852" y="255100"/>
                </a:lnTo>
                <a:lnTo>
                  <a:pt x="1756537" y="228634"/>
                </a:lnTo>
                <a:lnTo>
                  <a:pt x="1722519" y="203289"/>
                </a:lnTo>
                <a:lnTo>
                  <a:pt x="1685910" y="179127"/>
                </a:lnTo>
                <a:lnTo>
                  <a:pt x="1646824" y="156210"/>
                </a:lnTo>
                <a:lnTo>
                  <a:pt x="1605374" y="134600"/>
                </a:lnTo>
                <a:lnTo>
                  <a:pt x="1561672" y="114360"/>
                </a:lnTo>
                <a:lnTo>
                  <a:pt x="1515832" y="95553"/>
                </a:lnTo>
                <a:lnTo>
                  <a:pt x="1467967" y="78241"/>
                </a:lnTo>
                <a:lnTo>
                  <a:pt x="1418189" y="62486"/>
                </a:lnTo>
                <a:lnTo>
                  <a:pt x="1366613" y="48350"/>
                </a:lnTo>
                <a:lnTo>
                  <a:pt x="1313350" y="35897"/>
                </a:lnTo>
                <a:lnTo>
                  <a:pt x="1258514" y="25189"/>
                </a:lnTo>
                <a:lnTo>
                  <a:pt x="1202217" y="16287"/>
                </a:lnTo>
                <a:lnTo>
                  <a:pt x="1144574" y="9255"/>
                </a:lnTo>
                <a:lnTo>
                  <a:pt x="1085697" y="4155"/>
                </a:lnTo>
                <a:lnTo>
                  <a:pt x="1025698" y="1049"/>
                </a:lnTo>
                <a:lnTo>
                  <a:pt x="96469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50619" y="1758674"/>
            <a:ext cx="1718310" cy="574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815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learn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about</a:t>
            </a:r>
            <a:r>
              <a:rPr sz="1200" spc="-5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the</a:t>
            </a:r>
            <a:endParaRPr sz="12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Tableau’s UI</a:t>
            </a:r>
            <a:r>
              <a:rPr sz="1200" spc="-11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component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8045" y="527430"/>
            <a:ext cx="1437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500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Got your</a:t>
            </a:r>
            <a:r>
              <a:rPr sz="1200" spc="-5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connection  established?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272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81200" y="2330357"/>
            <a:ext cx="6248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2785" algn="l"/>
              </a:tabLst>
            </a:pPr>
            <a:r>
              <a:rPr spc="210" dirty="0"/>
              <a:t>Tableau</a:t>
            </a:r>
            <a:r>
              <a:rPr spc="515" dirty="0"/>
              <a:t> </a:t>
            </a:r>
            <a:r>
              <a:rPr spc="155" dirty="0" smtClean="0"/>
              <a:t>UI</a:t>
            </a:r>
            <a:r>
              <a:rPr lang="en-US" spc="155" dirty="0" smtClean="0"/>
              <a:t> </a:t>
            </a:r>
            <a:r>
              <a:rPr spc="260" dirty="0" smtClean="0"/>
              <a:t>Components</a:t>
            </a:r>
            <a:endParaRPr spc="2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8419"/>
            <a:ext cx="8763000" cy="4011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0907" y="1891283"/>
            <a:ext cx="890269" cy="1365885"/>
          </a:xfrm>
          <a:custGeom>
            <a:avLst/>
            <a:gdLst/>
            <a:ahLst/>
            <a:cxnLst/>
            <a:rect l="l" t="t" r="r" b="b"/>
            <a:pathLst>
              <a:path w="890269" h="1365885">
                <a:moveTo>
                  <a:pt x="0" y="1365503"/>
                </a:moveTo>
                <a:lnTo>
                  <a:pt x="890016" y="1365503"/>
                </a:lnTo>
                <a:lnTo>
                  <a:pt x="890016" y="0"/>
                </a:lnTo>
                <a:lnTo>
                  <a:pt x="0" y="0"/>
                </a:lnTo>
                <a:lnTo>
                  <a:pt x="0" y="1365503"/>
                </a:lnTo>
                <a:close/>
              </a:path>
            </a:pathLst>
          </a:custGeom>
          <a:ln w="27432">
            <a:solidFill>
              <a:srgbClr val="5C5B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" y="946785"/>
            <a:ext cx="7983220" cy="45719"/>
          </a:xfrm>
          <a:custGeom>
            <a:avLst/>
            <a:gdLst/>
            <a:ahLst/>
            <a:cxnLst/>
            <a:rect l="l" t="t" r="r" b="b"/>
            <a:pathLst>
              <a:path w="7983220" h="177165">
                <a:moveTo>
                  <a:pt x="0" y="176784"/>
                </a:moveTo>
                <a:lnTo>
                  <a:pt x="7982711" y="176784"/>
                </a:lnTo>
                <a:lnTo>
                  <a:pt x="7982711" y="0"/>
                </a:lnTo>
                <a:lnTo>
                  <a:pt x="0" y="0"/>
                </a:lnTo>
                <a:lnTo>
                  <a:pt x="0" y="176784"/>
                </a:lnTo>
                <a:close/>
              </a:path>
            </a:pathLst>
          </a:custGeom>
          <a:ln w="2743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3" y="1007363"/>
            <a:ext cx="1853564" cy="3416935"/>
          </a:xfrm>
          <a:custGeom>
            <a:avLst/>
            <a:gdLst/>
            <a:ahLst/>
            <a:cxnLst/>
            <a:rect l="l" t="t" r="r" b="b"/>
            <a:pathLst>
              <a:path w="1853564" h="3416935">
                <a:moveTo>
                  <a:pt x="0" y="3416808"/>
                </a:moveTo>
                <a:lnTo>
                  <a:pt x="1853183" y="3416808"/>
                </a:lnTo>
                <a:lnTo>
                  <a:pt x="1853183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0548" y="1455419"/>
            <a:ext cx="5062855" cy="3008630"/>
          </a:xfrm>
          <a:custGeom>
            <a:avLst/>
            <a:gdLst/>
            <a:ahLst/>
            <a:cxnLst/>
            <a:rect l="l" t="t" r="r" b="b"/>
            <a:pathLst>
              <a:path w="5062855" h="3008629">
                <a:moveTo>
                  <a:pt x="0" y="3008376"/>
                </a:moveTo>
                <a:lnTo>
                  <a:pt x="5062728" y="3008376"/>
                </a:lnTo>
                <a:lnTo>
                  <a:pt x="5062728" y="0"/>
                </a:lnTo>
                <a:lnTo>
                  <a:pt x="0" y="0"/>
                </a:lnTo>
                <a:lnTo>
                  <a:pt x="0" y="3008376"/>
                </a:lnTo>
                <a:close/>
              </a:path>
            </a:pathLst>
          </a:custGeom>
          <a:ln w="2743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0548" y="986027"/>
            <a:ext cx="3493135" cy="421005"/>
          </a:xfrm>
          <a:custGeom>
            <a:avLst/>
            <a:gdLst/>
            <a:ahLst/>
            <a:cxnLst/>
            <a:rect l="l" t="t" r="r" b="b"/>
            <a:pathLst>
              <a:path w="3493135" h="421005">
                <a:moveTo>
                  <a:pt x="0" y="420624"/>
                </a:moveTo>
                <a:lnTo>
                  <a:pt x="3493008" y="420624"/>
                </a:lnTo>
                <a:lnTo>
                  <a:pt x="3493008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27432">
            <a:solidFill>
              <a:srgbClr val="FC0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3" y="4466844"/>
            <a:ext cx="1713230" cy="222885"/>
          </a:xfrm>
          <a:custGeom>
            <a:avLst/>
            <a:gdLst/>
            <a:ahLst/>
            <a:cxnLst/>
            <a:rect l="l" t="t" r="r" b="b"/>
            <a:pathLst>
              <a:path w="1713230" h="222885">
                <a:moveTo>
                  <a:pt x="0" y="222503"/>
                </a:moveTo>
                <a:lnTo>
                  <a:pt x="1712976" y="222503"/>
                </a:lnTo>
                <a:lnTo>
                  <a:pt x="1712976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ln w="27431">
            <a:solidFill>
              <a:srgbClr val="836B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3720" y="69545"/>
            <a:ext cx="17926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40" dirty="0">
                <a:solidFill>
                  <a:srgbClr val="004A6B"/>
                </a:solidFill>
              </a:rPr>
              <a:t>Tableau’s</a:t>
            </a:r>
            <a:r>
              <a:rPr sz="2800" spc="-135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UI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888491" y="1604771"/>
            <a:ext cx="856615" cy="27749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285"/>
              </a:spcBef>
            </a:pPr>
            <a:r>
              <a:rPr sz="1200" i="1" spc="-5" dirty="0">
                <a:latin typeface="Calibri"/>
                <a:cs typeface="Calibri"/>
              </a:rPr>
              <a:t>Data</a:t>
            </a:r>
            <a:r>
              <a:rPr sz="1200" i="1" spc="-5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Pane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427" y="2900172"/>
            <a:ext cx="969644" cy="277495"/>
          </a:xfrm>
          <a:custGeom>
            <a:avLst/>
            <a:gdLst/>
            <a:ahLst/>
            <a:cxnLst/>
            <a:rect l="l" t="t" r="r" b="b"/>
            <a:pathLst>
              <a:path w="969644" h="277494">
                <a:moveTo>
                  <a:pt x="0" y="277368"/>
                </a:moveTo>
                <a:lnTo>
                  <a:pt x="969263" y="277368"/>
                </a:lnTo>
                <a:lnTo>
                  <a:pt x="969263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12442" y="2923413"/>
            <a:ext cx="737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Calibri"/>
                <a:cs typeface="Calibri"/>
              </a:rPr>
              <a:t>Marks</a:t>
            </a:r>
            <a:r>
              <a:rPr sz="1200" i="1" spc="-75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Card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72555" y="760475"/>
            <a:ext cx="810895" cy="277495"/>
          </a:xfrm>
          <a:custGeom>
            <a:avLst/>
            <a:gdLst/>
            <a:ahLst/>
            <a:cxnLst/>
            <a:rect l="l" t="t" r="r" b="b"/>
            <a:pathLst>
              <a:path w="810895" h="277494">
                <a:moveTo>
                  <a:pt x="0" y="277367"/>
                </a:moveTo>
                <a:lnTo>
                  <a:pt x="810768" y="277367"/>
                </a:lnTo>
                <a:lnTo>
                  <a:pt x="810768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27431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77484" y="1748027"/>
            <a:ext cx="1353820" cy="27749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latin typeface="Calibri"/>
                <a:cs typeface="Calibri"/>
              </a:rPr>
              <a:t>Canvas/View</a:t>
            </a:r>
            <a:r>
              <a:rPr sz="1200" i="1" spc="-15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Pane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07052" y="1031747"/>
            <a:ext cx="1682750" cy="274320"/>
          </a:xfrm>
          <a:custGeom>
            <a:avLst/>
            <a:gdLst/>
            <a:ahLst/>
            <a:cxnLst/>
            <a:rect l="l" t="t" r="r" b="b"/>
            <a:pathLst>
              <a:path w="1682750" h="274319">
                <a:moveTo>
                  <a:pt x="0" y="274320"/>
                </a:moveTo>
                <a:lnTo>
                  <a:pt x="1682496" y="274320"/>
                </a:lnTo>
                <a:lnTo>
                  <a:pt x="1682496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27431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91583" y="695894"/>
            <a:ext cx="1832610" cy="5657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356360">
              <a:lnSpc>
                <a:spcPct val="100000"/>
              </a:lnSpc>
              <a:spcBef>
                <a:spcPts val="785"/>
              </a:spcBef>
            </a:pPr>
            <a:r>
              <a:rPr sz="1200" i="1" spc="-20" dirty="0">
                <a:latin typeface="Calibri"/>
                <a:cs typeface="Calibri"/>
              </a:rPr>
              <a:t>Toolbar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i="1" spc="-5" dirty="0">
                <a:latin typeface="Calibri"/>
                <a:cs typeface="Calibri"/>
              </a:rPr>
              <a:t>Column/Row</a:t>
            </a:r>
            <a:r>
              <a:rPr sz="1200" i="1" spc="-3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Shelves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" y="670559"/>
            <a:ext cx="8019288" cy="407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0907" y="1891283"/>
            <a:ext cx="890269" cy="1219200"/>
          </a:xfrm>
          <a:custGeom>
            <a:avLst/>
            <a:gdLst/>
            <a:ahLst/>
            <a:cxnLst/>
            <a:rect l="l" t="t" r="r" b="b"/>
            <a:pathLst>
              <a:path w="890269" h="1219200">
                <a:moveTo>
                  <a:pt x="0" y="1219200"/>
                </a:moveTo>
                <a:lnTo>
                  <a:pt x="890016" y="1219200"/>
                </a:lnTo>
                <a:lnTo>
                  <a:pt x="890016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7432">
            <a:solidFill>
              <a:srgbClr val="5C5B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" y="781811"/>
            <a:ext cx="7983220" cy="195580"/>
          </a:xfrm>
          <a:custGeom>
            <a:avLst/>
            <a:gdLst/>
            <a:ahLst/>
            <a:cxnLst/>
            <a:rect l="l" t="t" r="r" b="b"/>
            <a:pathLst>
              <a:path w="7983220" h="195580">
                <a:moveTo>
                  <a:pt x="0" y="195072"/>
                </a:moveTo>
                <a:lnTo>
                  <a:pt x="7982711" y="195072"/>
                </a:lnTo>
                <a:lnTo>
                  <a:pt x="7982711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ln w="274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3" y="1007363"/>
            <a:ext cx="1853564" cy="3416935"/>
          </a:xfrm>
          <a:custGeom>
            <a:avLst/>
            <a:gdLst/>
            <a:ahLst/>
            <a:cxnLst/>
            <a:rect l="l" t="t" r="r" b="b"/>
            <a:pathLst>
              <a:path w="1853564" h="3416935">
                <a:moveTo>
                  <a:pt x="0" y="3416808"/>
                </a:moveTo>
                <a:lnTo>
                  <a:pt x="1853183" y="3416808"/>
                </a:lnTo>
                <a:lnTo>
                  <a:pt x="1853183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1583" y="2081783"/>
            <a:ext cx="1292860" cy="646430"/>
          </a:xfrm>
          <a:prstGeom prst="rect">
            <a:avLst/>
          </a:prstGeom>
          <a:ln w="18287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67005" marR="146685" indent="-15240" algn="just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This </a:t>
            </a:r>
            <a:r>
              <a:rPr sz="1200" spc="-5" dirty="0">
                <a:latin typeface="Calibri"/>
                <a:cs typeface="Calibri"/>
              </a:rPr>
              <a:t>shows </a:t>
            </a:r>
            <a:r>
              <a:rPr sz="1200" spc="-10" dirty="0">
                <a:latin typeface="Calibri"/>
                <a:cs typeface="Calibri"/>
              </a:rPr>
              <a:t>your  attributes </a:t>
            </a:r>
            <a:r>
              <a:rPr sz="1200" spc="-15" dirty="0">
                <a:latin typeface="Calibri"/>
                <a:cs typeface="Calibri"/>
              </a:rPr>
              <a:t>from 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source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0548" y="1424939"/>
            <a:ext cx="5062855" cy="3011805"/>
          </a:xfrm>
          <a:custGeom>
            <a:avLst/>
            <a:gdLst/>
            <a:ahLst/>
            <a:cxnLst/>
            <a:rect l="l" t="t" r="r" b="b"/>
            <a:pathLst>
              <a:path w="5062855" h="3011804">
                <a:moveTo>
                  <a:pt x="0" y="3011424"/>
                </a:moveTo>
                <a:lnTo>
                  <a:pt x="5062728" y="3011424"/>
                </a:lnTo>
                <a:lnTo>
                  <a:pt x="5062728" y="0"/>
                </a:lnTo>
                <a:lnTo>
                  <a:pt x="0" y="0"/>
                </a:lnTo>
                <a:lnTo>
                  <a:pt x="0" y="3011424"/>
                </a:lnTo>
                <a:close/>
              </a:path>
            </a:pathLst>
          </a:custGeom>
          <a:ln w="2743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0548" y="986027"/>
            <a:ext cx="2725420" cy="399415"/>
          </a:xfrm>
          <a:custGeom>
            <a:avLst/>
            <a:gdLst/>
            <a:ahLst/>
            <a:cxnLst/>
            <a:rect l="l" t="t" r="r" b="b"/>
            <a:pathLst>
              <a:path w="2725420" h="399415">
                <a:moveTo>
                  <a:pt x="0" y="399288"/>
                </a:moveTo>
                <a:lnTo>
                  <a:pt x="2724912" y="399288"/>
                </a:lnTo>
                <a:lnTo>
                  <a:pt x="2724912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27432">
            <a:solidFill>
              <a:srgbClr val="FC0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3" y="4454652"/>
            <a:ext cx="1713230" cy="198120"/>
          </a:xfrm>
          <a:custGeom>
            <a:avLst/>
            <a:gdLst/>
            <a:ahLst/>
            <a:cxnLst/>
            <a:rect l="l" t="t" r="r" b="b"/>
            <a:pathLst>
              <a:path w="1713230" h="198120">
                <a:moveTo>
                  <a:pt x="0" y="198120"/>
                </a:moveTo>
                <a:lnTo>
                  <a:pt x="1712976" y="198120"/>
                </a:lnTo>
                <a:lnTo>
                  <a:pt x="1712976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7432">
            <a:solidFill>
              <a:srgbClr val="836B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9551" y="4555235"/>
            <a:ext cx="886460" cy="76200"/>
          </a:xfrm>
          <a:custGeom>
            <a:avLst/>
            <a:gdLst/>
            <a:ahLst/>
            <a:cxnLst/>
            <a:rect l="l" t="t" r="r" b="b"/>
            <a:pathLst>
              <a:path w="886460" h="76200">
                <a:moveTo>
                  <a:pt x="809752" y="0"/>
                </a:moveTo>
                <a:lnTo>
                  <a:pt x="809752" y="76200"/>
                </a:lnTo>
                <a:lnTo>
                  <a:pt x="867664" y="47243"/>
                </a:lnTo>
                <a:lnTo>
                  <a:pt x="822452" y="47243"/>
                </a:lnTo>
                <a:lnTo>
                  <a:pt x="822452" y="28956"/>
                </a:lnTo>
                <a:lnTo>
                  <a:pt x="867664" y="28956"/>
                </a:lnTo>
                <a:lnTo>
                  <a:pt x="809752" y="0"/>
                </a:lnTo>
                <a:close/>
              </a:path>
              <a:path w="886460" h="76200">
                <a:moveTo>
                  <a:pt x="809752" y="28956"/>
                </a:moveTo>
                <a:lnTo>
                  <a:pt x="0" y="28956"/>
                </a:lnTo>
                <a:lnTo>
                  <a:pt x="0" y="47243"/>
                </a:lnTo>
                <a:lnTo>
                  <a:pt x="809752" y="47243"/>
                </a:lnTo>
                <a:lnTo>
                  <a:pt x="809752" y="28956"/>
                </a:lnTo>
                <a:close/>
              </a:path>
              <a:path w="886460" h="76200">
                <a:moveTo>
                  <a:pt x="867664" y="28956"/>
                </a:moveTo>
                <a:lnTo>
                  <a:pt x="822452" y="28956"/>
                </a:lnTo>
                <a:lnTo>
                  <a:pt x="822452" y="47243"/>
                </a:lnTo>
                <a:lnTo>
                  <a:pt x="867664" y="47243"/>
                </a:lnTo>
                <a:lnTo>
                  <a:pt x="885952" y="38100"/>
                </a:lnTo>
                <a:lnTo>
                  <a:pt x="867664" y="28956"/>
                </a:lnTo>
                <a:close/>
              </a:path>
            </a:pathLst>
          </a:custGeom>
          <a:solidFill>
            <a:srgbClr val="836B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2427" y="4457700"/>
            <a:ext cx="2243455" cy="277495"/>
          </a:xfrm>
          <a:custGeom>
            <a:avLst/>
            <a:gdLst/>
            <a:ahLst/>
            <a:cxnLst/>
            <a:rect l="l" t="t" r="r" b="b"/>
            <a:pathLst>
              <a:path w="2243454" h="277495">
                <a:moveTo>
                  <a:pt x="0" y="277368"/>
                </a:moveTo>
                <a:lnTo>
                  <a:pt x="2243328" y="277368"/>
                </a:lnTo>
                <a:lnTo>
                  <a:pt x="2243328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427" y="4457700"/>
            <a:ext cx="2243455" cy="277495"/>
          </a:xfrm>
          <a:custGeom>
            <a:avLst/>
            <a:gdLst/>
            <a:ahLst/>
            <a:cxnLst/>
            <a:rect l="l" t="t" r="r" b="b"/>
            <a:pathLst>
              <a:path w="2243454" h="277495">
                <a:moveTo>
                  <a:pt x="0" y="277368"/>
                </a:moveTo>
                <a:lnTo>
                  <a:pt x="2243328" y="277368"/>
                </a:lnTo>
                <a:lnTo>
                  <a:pt x="2243328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83535" y="4481880"/>
            <a:ext cx="1793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Switch </a:t>
            </a:r>
            <a:r>
              <a:rPr sz="1200" spc="-5" dirty="0">
                <a:latin typeface="Calibri"/>
                <a:cs typeface="Calibri"/>
              </a:rPr>
              <a:t>Between/ Add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sheets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3571" y="3689603"/>
            <a:ext cx="2646045" cy="463550"/>
          </a:xfrm>
          <a:prstGeom prst="rect">
            <a:avLst/>
          </a:prstGeom>
          <a:solidFill>
            <a:srgbClr val="FFFFFF"/>
          </a:solidFill>
          <a:ln w="27431">
            <a:solidFill>
              <a:srgbClr val="92D05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latin typeface="Calibri"/>
                <a:cs typeface="Calibri"/>
              </a:rPr>
              <a:t>“ </a:t>
            </a:r>
            <a:r>
              <a:rPr sz="1200" spc="-20" dirty="0">
                <a:latin typeface="Calibri"/>
                <a:cs typeface="Calibri"/>
              </a:rPr>
              <a:t>Various </a:t>
            </a:r>
            <a:r>
              <a:rPr sz="1200" spc="-10" dirty="0">
                <a:latin typeface="Calibri"/>
                <a:cs typeface="Calibri"/>
              </a:rPr>
              <a:t>visualization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improvement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libri"/>
                <a:cs typeface="Calibri"/>
              </a:rPr>
              <a:t>options available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Marks </a:t>
            </a:r>
            <a:r>
              <a:rPr sz="1200" spc="-10" dirty="0">
                <a:latin typeface="Calibri"/>
                <a:cs typeface="Calibri"/>
              </a:rPr>
              <a:t>card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3720" y="69545"/>
            <a:ext cx="29692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40" dirty="0">
                <a:solidFill>
                  <a:srgbClr val="004A6B"/>
                </a:solidFill>
              </a:rPr>
              <a:t>Tableau’s </a:t>
            </a:r>
            <a:r>
              <a:rPr sz="2800" spc="-5" dirty="0">
                <a:solidFill>
                  <a:srgbClr val="004A6B"/>
                </a:solidFill>
              </a:rPr>
              <a:t>UI</a:t>
            </a:r>
            <a:r>
              <a:rPr sz="2800" spc="-10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  <p:sp>
        <p:nvSpPr>
          <p:cNvPr id="16" name="object 16"/>
          <p:cNvSpPr/>
          <p:nvPr/>
        </p:nvSpPr>
        <p:spPr>
          <a:xfrm>
            <a:off x="5372100" y="1062227"/>
            <a:ext cx="1804670" cy="277495"/>
          </a:xfrm>
          <a:custGeom>
            <a:avLst/>
            <a:gdLst/>
            <a:ahLst/>
            <a:cxnLst/>
            <a:rect l="l" t="t" r="r" b="b"/>
            <a:pathLst>
              <a:path w="1804670" h="277494">
                <a:moveTo>
                  <a:pt x="0" y="277367"/>
                </a:moveTo>
                <a:lnTo>
                  <a:pt x="1804416" y="277367"/>
                </a:lnTo>
                <a:lnTo>
                  <a:pt x="1804416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2100" y="1062227"/>
            <a:ext cx="1804670" cy="277495"/>
          </a:xfrm>
          <a:custGeom>
            <a:avLst/>
            <a:gdLst/>
            <a:ahLst/>
            <a:cxnLst/>
            <a:rect l="l" t="t" r="r" b="b"/>
            <a:pathLst>
              <a:path w="1804670" h="277494">
                <a:moveTo>
                  <a:pt x="0" y="277367"/>
                </a:moveTo>
                <a:lnTo>
                  <a:pt x="1804416" y="277367"/>
                </a:lnTo>
                <a:lnTo>
                  <a:pt x="1804416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17896" y="1084579"/>
            <a:ext cx="151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This </a:t>
            </a:r>
            <a:r>
              <a:rPr sz="1200" spc="-15" dirty="0">
                <a:latin typeface="Calibri"/>
                <a:cs typeface="Calibri"/>
              </a:rPr>
              <a:t>box </a:t>
            </a:r>
            <a:r>
              <a:rPr sz="1200" spc="-1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known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pill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65248" y="3108959"/>
            <a:ext cx="1066800" cy="850265"/>
          </a:xfrm>
          <a:custGeom>
            <a:avLst/>
            <a:gdLst/>
            <a:ahLst/>
            <a:cxnLst/>
            <a:rect l="l" t="t" r="r" b="b"/>
            <a:pathLst>
              <a:path w="1066800" h="850264">
                <a:moveTo>
                  <a:pt x="990218" y="773442"/>
                </a:moveTo>
                <a:lnTo>
                  <a:pt x="990218" y="849642"/>
                </a:lnTo>
                <a:lnTo>
                  <a:pt x="1048130" y="820686"/>
                </a:lnTo>
                <a:lnTo>
                  <a:pt x="1002918" y="820686"/>
                </a:lnTo>
                <a:lnTo>
                  <a:pt x="1002918" y="802398"/>
                </a:lnTo>
                <a:lnTo>
                  <a:pt x="1048130" y="802398"/>
                </a:lnTo>
                <a:lnTo>
                  <a:pt x="990218" y="773442"/>
                </a:lnTo>
                <a:close/>
              </a:path>
              <a:path w="1066800" h="850264">
                <a:moveTo>
                  <a:pt x="18287" y="0"/>
                </a:moveTo>
                <a:lnTo>
                  <a:pt x="0" y="0"/>
                </a:lnTo>
                <a:lnTo>
                  <a:pt x="0" y="816597"/>
                </a:lnTo>
                <a:lnTo>
                  <a:pt x="4063" y="820686"/>
                </a:lnTo>
                <a:lnTo>
                  <a:pt x="990218" y="820686"/>
                </a:lnTo>
                <a:lnTo>
                  <a:pt x="990218" y="811542"/>
                </a:lnTo>
                <a:lnTo>
                  <a:pt x="18287" y="811542"/>
                </a:lnTo>
                <a:lnTo>
                  <a:pt x="9143" y="802398"/>
                </a:lnTo>
                <a:lnTo>
                  <a:pt x="18287" y="802398"/>
                </a:lnTo>
                <a:lnTo>
                  <a:pt x="18287" y="0"/>
                </a:lnTo>
                <a:close/>
              </a:path>
              <a:path w="1066800" h="850264">
                <a:moveTo>
                  <a:pt x="1048130" y="802398"/>
                </a:moveTo>
                <a:lnTo>
                  <a:pt x="1002918" y="802398"/>
                </a:lnTo>
                <a:lnTo>
                  <a:pt x="1002918" y="820686"/>
                </a:lnTo>
                <a:lnTo>
                  <a:pt x="1048130" y="820686"/>
                </a:lnTo>
                <a:lnTo>
                  <a:pt x="1066418" y="811542"/>
                </a:lnTo>
                <a:lnTo>
                  <a:pt x="1048130" y="802398"/>
                </a:lnTo>
                <a:close/>
              </a:path>
              <a:path w="1066800" h="850264">
                <a:moveTo>
                  <a:pt x="18287" y="802398"/>
                </a:moveTo>
                <a:lnTo>
                  <a:pt x="9143" y="802398"/>
                </a:lnTo>
                <a:lnTo>
                  <a:pt x="18287" y="811542"/>
                </a:lnTo>
                <a:lnTo>
                  <a:pt x="18287" y="802398"/>
                </a:lnTo>
                <a:close/>
              </a:path>
              <a:path w="1066800" h="850264">
                <a:moveTo>
                  <a:pt x="990218" y="802398"/>
                </a:moveTo>
                <a:lnTo>
                  <a:pt x="18287" y="802398"/>
                </a:lnTo>
                <a:lnTo>
                  <a:pt x="18287" y="811542"/>
                </a:lnTo>
                <a:lnTo>
                  <a:pt x="990218" y="811542"/>
                </a:lnTo>
                <a:lnTo>
                  <a:pt x="990218" y="802398"/>
                </a:lnTo>
                <a:close/>
              </a:path>
            </a:pathLst>
          </a:custGeom>
          <a:solidFill>
            <a:srgbClr val="5C5B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1040" y="1027175"/>
            <a:ext cx="45720" cy="335280"/>
          </a:xfrm>
          <a:custGeom>
            <a:avLst/>
            <a:gdLst/>
            <a:ahLst/>
            <a:cxnLst/>
            <a:rect l="l" t="t" r="r" b="b"/>
            <a:pathLst>
              <a:path w="45720" h="335280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10"/>
                </a:lnTo>
                <a:lnTo>
                  <a:pt x="45720" y="331470"/>
                </a:lnTo>
                <a:lnTo>
                  <a:pt x="42130" y="332976"/>
                </a:lnTo>
                <a:lnTo>
                  <a:pt x="32337" y="334184"/>
                </a:lnTo>
                <a:lnTo>
                  <a:pt x="17805" y="334988"/>
                </a:lnTo>
                <a:lnTo>
                  <a:pt x="0" y="335280"/>
                </a:lnTo>
              </a:path>
            </a:pathLst>
          </a:custGeom>
          <a:ln w="18288">
            <a:solidFill>
              <a:srgbClr val="CE6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56759" y="1160017"/>
            <a:ext cx="814069" cy="76200"/>
          </a:xfrm>
          <a:custGeom>
            <a:avLst/>
            <a:gdLst/>
            <a:ahLst/>
            <a:cxnLst/>
            <a:rect l="l" t="t" r="r" b="b"/>
            <a:pathLst>
              <a:path w="814070" h="76200">
                <a:moveTo>
                  <a:pt x="737997" y="0"/>
                </a:moveTo>
                <a:lnTo>
                  <a:pt x="737851" y="29024"/>
                </a:lnTo>
                <a:lnTo>
                  <a:pt x="750569" y="29082"/>
                </a:lnTo>
                <a:lnTo>
                  <a:pt x="750442" y="47370"/>
                </a:lnTo>
                <a:lnTo>
                  <a:pt x="737760" y="47370"/>
                </a:lnTo>
                <a:lnTo>
                  <a:pt x="737615" y="76200"/>
                </a:lnTo>
                <a:lnTo>
                  <a:pt x="796050" y="47370"/>
                </a:lnTo>
                <a:lnTo>
                  <a:pt x="750442" y="47370"/>
                </a:lnTo>
                <a:lnTo>
                  <a:pt x="796168" y="47313"/>
                </a:lnTo>
                <a:lnTo>
                  <a:pt x="814069" y="38480"/>
                </a:lnTo>
                <a:lnTo>
                  <a:pt x="737997" y="0"/>
                </a:lnTo>
                <a:close/>
              </a:path>
              <a:path w="814070" h="76200">
                <a:moveTo>
                  <a:pt x="737851" y="29024"/>
                </a:moveTo>
                <a:lnTo>
                  <a:pt x="737760" y="47313"/>
                </a:lnTo>
                <a:lnTo>
                  <a:pt x="750442" y="47370"/>
                </a:lnTo>
                <a:lnTo>
                  <a:pt x="750569" y="29082"/>
                </a:lnTo>
                <a:lnTo>
                  <a:pt x="737851" y="29024"/>
                </a:lnTo>
                <a:close/>
              </a:path>
              <a:path w="814070" h="76200">
                <a:moveTo>
                  <a:pt x="0" y="25653"/>
                </a:moveTo>
                <a:lnTo>
                  <a:pt x="0" y="43941"/>
                </a:lnTo>
                <a:lnTo>
                  <a:pt x="737760" y="47313"/>
                </a:lnTo>
                <a:lnTo>
                  <a:pt x="737851" y="29024"/>
                </a:lnTo>
                <a:lnTo>
                  <a:pt x="0" y="25653"/>
                </a:lnTo>
                <a:close/>
              </a:path>
            </a:pathLst>
          </a:custGeom>
          <a:solidFill>
            <a:srgbClr val="CE6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1583" y="2755391"/>
            <a:ext cx="702945" cy="638810"/>
          </a:xfrm>
          <a:custGeom>
            <a:avLst/>
            <a:gdLst/>
            <a:ahLst/>
            <a:cxnLst/>
            <a:rect l="l" t="t" r="r" b="b"/>
            <a:pathLst>
              <a:path w="702944" h="638810">
                <a:moveTo>
                  <a:pt x="655541" y="620521"/>
                </a:moveTo>
                <a:lnTo>
                  <a:pt x="0" y="620521"/>
                </a:lnTo>
                <a:lnTo>
                  <a:pt x="0" y="638809"/>
                </a:lnTo>
                <a:lnTo>
                  <a:pt x="669747" y="638809"/>
                </a:lnTo>
                <a:lnTo>
                  <a:pt x="673836" y="634745"/>
                </a:lnTo>
                <a:lnTo>
                  <a:pt x="673832" y="629665"/>
                </a:lnTo>
                <a:lnTo>
                  <a:pt x="655548" y="629665"/>
                </a:lnTo>
                <a:lnTo>
                  <a:pt x="655541" y="620521"/>
                </a:lnTo>
                <a:close/>
              </a:path>
              <a:path w="702944" h="638810">
                <a:moveTo>
                  <a:pt x="673414" y="75909"/>
                </a:moveTo>
                <a:lnTo>
                  <a:pt x="655126" y="76519"/>
                </a:lnTo>
                <a:lnTo>
                  <a:pt x="655548" y="629665"/>
                </a:lnTo>
                <a:lnTo>
                  <a:pt x="664692" y="620521"/>
                </a:lnTo>
                <a:lnTo>
                  <a:pt x="673825" y="620521"/>
                </a:lnTo>
                <a:lnTo>
                  <a:pt x="673414" y="75909"/>
                </a:lnTo>
                <a:close/>
              </a:path>
              <a:path w="702944" h="638810">
                <a:moveTo>
                  <a:pt x="673825" y="620521"/>
                </a:moveTo>
                <a:lnTo>
                  <a:pt x="664692" y="620521"/>
                </a:lnTo>
                <a:lnTo>
                  <a:pt x="655548" y="629665"/>
                </a:lnTo>
                <a:lnTo>
                  <a:pt x="673832" y="629665"/>
                </a:lnTo>
                <a:lnTo>
                  <a:pt x="673825" y="620521"/>
                </a:lnTo>
                <a:close/>
              </a:path>
              <a:path w="702944" h="638810">
                <a:moveTo>
                  <a:pt x="662114" y="0"/>
                </a:moveTo>
                <a:lnTo>
                  <a:pt x="626618" y="77469"/>
                </a:lnTo>
                <a:lnTo>
                  <a:pt x="655126" y="76519"/>
                </a:lnTo>
                <a:lnTo>
                  <a:pt x="655116" y="63500"/>
                </a:lnTo>
                <a:lnTo>
                  <a:pt x="696565" y="63500"/>
                </a:lnTo>
                <a:lnTo>
                  <a:pt x="662114" y="0"/>
                </a:lnTo>
                <a:close/>
              </a:path>
              <a:path w="702944" h="638810">
                <a:moveTo>
                  <a:pt x="673404" y="63500"/>
                </a:moveTo>
                <a:lnTo>
                  <a:pt x="655116" y="63500"/>
                </a:lnTo>
                <a:lnTo>
                  <a:pt x="655126" y="76519"/>
                </a:lnTo>
                <a:lnTo>
                  <a:pt x="673414" y="75909"/>
                </a:lnTo>
                <a:lnTo>
                  <a:pt x="673404" y="63500"/>
                </a:lnTo>
                <a:close/>
              </a:path>
              <a:path w="702944" h="638810">
                <a:moveTo>
                  <a:pt x="696565" y="63500"/>
                </a:moveTo>
                <a:lnTo>
                  <a:pt x="673404" y="63500"/>
                </a:lnTo>
                <a:lnTo>
                  <a:pt x="673414" y="75909"/>
                </a:lnTo>
                <a:lnTo>
                  <a:pt x="702767" y="74930"/>
                </a:lnTo>
                <a:lnTo>
                  <a:pt x="696565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9600" y="1422399"/>
            <a:ext cx="572770" cy="659765"/>
          </a:xfrm>
          <a:custGeom>
            <a:avLst/>
            <a:gdLst/>
            <a:ahLst/>
            <a:cxnLst/>
            <a:rect l="l" t="t" r="r" b="b"/>
            <a:pathLst>
              <a:path w="572769" h="659764">
                <a:moveTo>
                  <a:pt x="524979" y="583565"/>
                </a:moveTo>
                <a:lnTo>
                  <a:pt x="496023" y="583565"/>
                </a:lnTo>
                <a:lnTo>
                  <a:pt x="534123" y="659765"/>
                </a:lnTo>
                <a:lnTo>
                  <a:pt x="565873" y="596265"/>
                </a:lnTo>
                <a:lnTo>
                  <a:pt x="524979" y="596265"/>
                </a:lnTo>
                <a:lnTo>
                  <a:pt x="524979" y="583565"/>
                </a:lnTo>
                <a:close/>
              </a:path>
              <a:path w="572769" h="659764">
                <a:moveTo>
                  <a:pt x="524979" y="9144"/>
                </a:moveTo>
                <a:lnTo>
                  <a:pt x="524979" y="596265"/>
                </a:lnTo>
                <a:lnTo>
                  <a:pt x="543267" y="596265"/>
                </a:lnTo>
                <a:lnTo>
                  <a:pt x="543267" y="18287"/>
                </a:lnTo>
                <a:lnTo>
                  <a:pt x="534123" y="18287"/>
                </a:lnTo>
                <a:lnTo>
                  <a:pt x="524979" y="9144"/>
                </a:lnTo>
                <a:close/>
              </a:path>
              <a:path w="572769" h="659764">
                <a:moveTo>
                  <a:pt x="572223" y="583565"/>
                </a:moveTo>
                <a:lnTo>
                  <a:pt x="543267" y="583565"/>
                </a:lnTo>
                <a:lnTo>
                  <a:pt x="543267" y="596265"/>
                </a:lnTo>
                <a:lnTo>
                  <a:pt x="565873" y="596265"/>
                </a:lnTo>
                <a:lnTo>
                  <a:pt x="572223" y="583565"/>
                </a:lnTo>
                <a:close/>
              </a:path>
              <a:path w="572769" h="659764">
                <a:moveTo>
                  <a:pt x="10159" y="1015"/>
                </a:moveTo>
                <a:lnTo>
                  <a:pt x="0" y="1015"/>
                </a:lnTo>
                <a:lnTo>
                  <a:pt x="0" y="14224"/>
                </a:lnTo>
                <a:lnTo>
                  <a:pt x="4089" y="18287"/>
                </a:lnTo>
                <a:lnTo>
                  <a:pt x="524979" y="18287"/>
                </a:lnTo>
                <a:lnTo>
                  <a:pt x="524979" y="9144"/>
                </a:lnTo>
                <a:lnTo>
                  <a:pt x="18287" y="9144"/>
                </a:lnTo>
                <a:lnTo>
                  <a:pt x="10159" y="1015"/>
                </a:lnTo>
                <a:close/>
              </a:path>
              <a:path w="572769" h="659764">
                <a:moveTo>
                  <a:pt x="540191" y="1015"/>
                </a:moveTo>
                <a:lnTo>
                  <a:pt x="18287" y="1015"/>
                </a:lnTo>
                <a:lnTo>
                  <a:pt x="18287" y="9144"/>
                </a:lnTo>
                <a:lnTo>
                  <a:pt x="524979" y="9144"/>
                </a:lnTo>
                <a:lnTo>
                  <a:pt x="534123" y="18287"/>
                </a:lnTo>
                <a:lnTo>
                  <a:pt x="543267" y="18287"/>
                </a:lnTo>
                <a:lnTo>
                  <a:pt x="543267" y="4063"/>
                </a:lnTo>
                <a:lnTo>
                  <a:pt x="540191" y="1015"/>
                </a:lnTo>
                <a:close/>
              </a:path>
              <a:path w="572769" h="659764">
                <a:moveTo>
                  <a:pt x="539165" y="0"/>
                </a:moveTo>
                <a:lnTo>
                  <a:pt x="9143" y="0"/>
                </a:lnTo>
                <a:lnTo>
                  <a:pt x="18287" y="9144"/>
                </a:lnTo>
                <a:lnTo>
                  <a:pt x="18287" y="1015"/>
                </a:lnTo>
                <a:lnTo>
                  <a:pt x="540191" y="1015"/>
                </a:lnTo>
                <a:lnTo>
                  <a:pt x="5391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6655"/>
            <a:ext cx="8129016" cy="405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0907" y="1891283"/>
            <a:ext cx="890269" cy="1295400"/>
          </a:xfrm>
          <a:custGeom>
            <a:avLst/>
            <a:gdLst/>
            <a:ahLst/>
            <a:cxnLst/>
            <a:rect l="l" t="t" r="r" b="b"/>
            <a:pathLst>
              <a:path w="890269" h="1295400">
                <a:moveTo>
                  <a:pt x="0" y="1295400"/>
                </a:moveTo>
                <a:lnTo>
                  <a:pt x="890016" y="1295400"/>
                </a:lnTo>
                <a:lnTo>
                  <a:pt x="890016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27432">
            <a:solidFill>
              <a:srgbClr val="5C5B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" y="781811"/>
            <a:ext cx="7983220" cy="195580"/>
          </a:xfrm>
          <a:custGeom>
            <a:avLst/>
            <a:gdLst/>
            <a:ahLst/>
            <a:cxnLst/>
            <a:rect l="l" t="t" r="r" b="b"/>
            <a:pathLst>
              <a:path w="7983220" h="195580">
                <a:moveTo>
                  <a:pt x="0" y="195072"/>
                </a:moveTo>
                <a:lnTo>
                  <a:pt x="7982711" y="195072"/>
                </a:lnTo>
                <a:lnTo>
                  <a:pt x="7982711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ln w="274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3" y="1007363"/>
            <a:ext cx="1853564" cy="3416935"/>
          </a:xfrm>
          <a:custGeom>
            <a:avLst/>
            <a:gdLst/>
            <a:ahLst/>
            <a:cxnLst/>
            <a:rect l="l" t="t" r="r" b="b"/>
            <a:pathLst>
              <a:path w="1853564" h="3416935">
                <a:moveTo>
                  <a:pt x="0" y="3416808"/>
                </a:moveTo>
                <a:lnTo>
                  <a:pt x="1853183" y="3416808"/>
                </a:lnTo>
                <a:lnTo>
                  <a:pt x="1853183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4963" y="1891283"/>
            <a:ext cx="713740" cy="463550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0256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libri"/>
                <a:cs typeface="Calibri"/>
              </a:rPr>
              <a:t>Pane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0548" y="1464563"/>
            <a:ext cx="5062855" cy="3011805"/>
          </a:xfrm>
          <a:custGeom>
            <a:avLst/>
            <a:gdLst/>
            <a:ahLst/>
            <a:cxnLst/>
            <a:rect l="l" t="t" r="r" b="b"/>
            <a:pathLst>
              <a:path w="5062855" h="3011804">
                <a:moveTo>
                  <a:pt x="0" y="3011424"/>
                </a:moveTo>
                <a:lnTo>
                  <a:pt x="5062728" y="3011424"/>
                </a:lnTo>
                <a:lnTo>
                  <a:pt x="5062728" y="0"/>
                </a:lnTo>
                <a:lnTo>
                  <a:pt x="0" y="0"/>
                </a:lnTo>
                <a:lnTo>
                  <a:pt x="0" y="3011424"/>
                </a:lnTo>
                <a:close/>
              </a:path>
            </a:pathLst>
          </a:custGeom>
          <a:ln w="2743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27220" y="3576827"/>
            <a:ext cx="2563495" cy="46037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82270" marR="177165" indent="-19812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“ </a:t>
            </a:r>
            <a:r>
              <a:rPr sz="1200" spc="-10" dirty="0">
                <a:latin typeface="Calibri"/>
                <a:cs typeface="Calibri"/>
              </a:rPr>
              <a:t>This region </a:t>
            </a:r>
            <a:r>
              <a:rPr sz="1200" spc="-5" dirty="0">
                <a:latin typeface="Calibri"/>
                <a:cs typeface="Calibri"/>
              </a:rPr>
              <a:t>shows </a:t>
            </a:r>
            <a:r>
              <a:rPr sz="1200" spc="-10" dirty="0">
                <a:latin typeface="Calibri"/>
                <a:cs typeface="Calibri"/>
              </a:rPr>
              <a:t>area where you  will </a:t>
            </a:r>
            <a:r>
              <a:rPr sz="1200" dirty="0">
                <a:latin typeface="Calibri"/>
                <a:cs typeface="Calibri"/>
              </a:rPr>
              <a:t>get </a:t>
            </a:r>
            <a:r>
              <a:rPr sz="1200" spc="-10" dirty="0">
                <a:latin typeface="Calibri"/>
                <a:cs typeface="Calibri"/>
              </a:rPr>
              <a:t>your data visualized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0548" y="1004315"/>
            <a:ext cx="2725420" cy="439420"/>
          </a:xfrm>
          <a:custGeom>
            <a:avLst/>
            <a:gdLst/>
            <a:ahLst/>
            <a:cxnLst/>
            <a:rect l="l" t="t" r="r" b="b"/>
            <a:pathLst>
              <a:path w="2725420" h="439419">
                <a:moveTo>
                  <a:pt x="0" y="438912"/>
                </a:moveTo>
                <a:lnTo>
                  <a:pt x="2724912" y="438912"/>
                </a:lnTo>
                <a:lnTo>
                  <a:pt x="2724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27432">
            <a:solidFill>
              <a:srgbClr val="FC0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0041" y="2663951"/>
            <a:ext cx="89535" cy="912494"/>
          </a:xfrm>
          <a:custGeom>
            <a:avLst/>
            <a:gdLst/>
            <a:ahLst/>
            <a:cxnLst/>
            <a:rect l="l" t="t" r="r" b="b"/>
            <a:pathLst>
              <a:path w="89535" h="912495">
                <a:moveTo>
                  <a:pt x="0" y="829691"/>
                </a:moveTo>
                <a:lnTo>
                  <a:pt x="40386" y="912368"/>
                </a:lnTo>
                <a:lnTo>
                  <a:pt x="75408" y="843915"/>
                </a:lnTo>
                <a:lnTo>
                  <a:pt x="54737" y="843915"/>
                </a:lnTo>
                <a:lnTo>
                  <a:pt x="27305" y="843661"/>
                </a:lnTo>
                <a:lnTo>
                  <a:pt x="27430" y="829944"/>
                </a:lnTo>
                <a:lnTo>
                  <a:pt x="0" y="829691"/>
                </a:lnTo>
                <a:close/>
              </a:path>
              <a:path w="89535" h="912495">
                <a:moveTo>
                  <a:pt x="27430" y="829944"/>
                </a:moveTo>
                <a:lnTo>
                  <a:pt x="27305" y="843661"/>
                </a:lnTo>
                <a:lnTo>
                  <a:pt x="54737" y="843915"/>
                </a:lnTo>
                <a:lnTo>
                  <a:pt x="54862" y="830198"/>
                </a:lnTo>
                <a:lnTo>
                  <a:pt x="27430" y="829944"/>
                </a:lnTo>
                <a:close/>
              </a:path>
              <a:path w="89535" h="912495">
                <a:moveTo>
                  <a:pt x="54862" y="830198"/>
                </a:moveTo>
                <a:lnTo>
                  <a:pt x="54737" y="843915"/>
                </a:lnTo>
                <a:lnTo>
                  <a:pt x="75408" y="843915"/>
                </a:lnTo>
                <a:lnTo>
                  <a:pt x="82296" y="830453"/>
                </a:lnTo>
                <a:lnTo>
                  <a:pt x="54862" y="830198"/>
                </a:lnTo>
                <a:close/>
              </a:path>
              <a:path w="89535" h="912495">
                <a:moveTo>
                  <a:pt x="34318" y="79384"/>
                </a:moveTo>
                <a:lnTo>
                  <a:pt x="27430" y="829944"/>
                </a:lnTo>
                <a:lnTo>
                  <a:pt x="54862" y="830198"/>
                </a:lnTo>
                <a:lnTo>
                  <a:pt x="61726" y="82296"/>
                </a:lnTo>
                <a:lnTo>
                  <a:pt x="48006" y="82296"/>
                </a:lnTo>
                <a:lnTo>
                  <a:pt x="34318" y="79384"/>
                </a:lnTo>
                <a:close/>
              </a:path>
              <a:path w="89535" h="912495">
                <a:moveTo>
                  <a:pt x="34671" y="41021"/>
                </a:moveTo>
                <a:lnTo>
                  <a:pt x="34318" y="79384"/>
                </a:lnTo>
                <a:lnTo>
                  <a:pt x="48006" y="82296"/>
                </a:lnTo>
                <a:lnTo>
                  <a:pt x="61750" y="79672"/>
                </a:lnTo>
                <a:lnTo>
                  <a:pt x="62103" y="41275"/>
                </a:lnTo>
                <a:lnTo>
                  <a:pt x="34671" y="41021"/>
                </a:lnTo>
                <a:close/>
              </a:path>
              <a:path w="89535" h="912495">
                <a:moveTo>
                  <a:pt x="61750" y="79672"/>
                </a:moveTo>
                <a:lnTo>
                  <a:pt x="48006" y="82296"/>
                </a:lnTo>
                <a:lnTo>
                  <a:pt x="61726" y="82296"/>
                </a:lnTo>
                <a:lnTo>
                  <a:pt x="61750" y="79672"/>
                </a:lnTo>
                <a:close/>
              </a:path>
              <a:path w="89535" h="912495">
                <a:moveTo>
                  <a:pt x="89437" y="41021"/>
                </a:moveTo>
                <a:lnTo>
                  <a:pt x="34671" y="41021"/>
                </a:lnTo>
                <a:lnTo>
                  <a:pt x="62103" y="41275"/>
                </a:lnTo>
                <a:lnTo>
                  <a:pt x="61750" y="79672"/>
                </a:lnTo>
                <a:lnTo>
                  <a:pt x="64067" y="79230"/>
                </a:lnTo>
                <a:lnTo>
                  <a:pt x="77247" y="70532"/>
                </a:lnTo>
                <a:lnTo>
                  <a:pt x="86189" y="57525"/>
                </a:lnTo>
                <a:lnTo>
                  <a:pt x="89535" y="41529"/>
                </a:lnTo>
                <a:lnTo>
                  <a:pt x="89437" y="41021"/>
                </a:lnTo>
                <a:close/>
              </a:path>
              <a:path w="89535" h="912495">
                <a:moveTo>
                  <a:pt x="48768" y="0"/>
                </a:moveTo>
                <a:lnTo>
                  <a:pt x="32724" y="3065"/>
                </a:lnTo>
                <a:lnTo>
                  <a:pt x="19573" y="11763"/>
                </a:lnTo>
                <a:lnTo>
                  <a:pt x="10638" y="24770"/>
                </a:lnTo>
                <a:lnTo>
                  <a:pt x="7238" y="40767"/>
                </a:lnTo>
                <a:lnTo>
                  <a:pt x="10358" y="56810"/>
                </a:lnTo>
                <a:lnTo>
                  <a:pt x="19050" y="69961"/>
                </a:lnTo>
                <a:lnTo>
                  <a:pt x="32027" y="78896"/>
                </a:lnTo>
                <a:lnTo>
                  <a:pt x="34318" y="79384"/>
                </a:lnTo>
                <a:lnTo>
                  <a:pt x="34671" y="41021"/>
                </a:lnTo>
                <a:lnTo>
                  <a:pt x="89437" y="41021"/>
                </a:lnTo>
                <a:lnTo>
                  <a:pt x="86469" y="25485"/>
                </a:lnTo>
                <a:lnTo>
                  <a:pt x="77771" y="12334"/>
                </a:lnTo>
                <a:lnTo>
                  <a:pt x="64764" y="3399"/>
                </a:lnTo>
                <a:lnTo>
                  <a:pt x="487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82867" y="1693163"/>
            <a:ext cx="2106295" cy="463550"/>
          </a:xfrm>
          <a:custGeom>
            <a:avLst/>
            <a:gdLst/>
            <a:ahLst/>
            <a:cxnLst/>
            <a:rect l="l" t="t" r="r" b="b"/>
            <a:pathLst>
              <a:path w="2106295" h="463550">
                <a:moveTo>
                  <a:pt x="0" y="463296"/>
                </a:moveTo>
                <a:lnTo>
                  <a:pt x="2106167" y="463296"/>
                </a:lnTo>
                <a:lnTo>
                  <a:pt x="2106167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82867" y="1693163"/>
            <a:ext cx="2106295" cy="463550"/>
          </a:xfrm>
          <a:custGeom>
            <a:avLst/>
            <a:gdLst/>
            <a:ahLst/>
            <a:cxnLst/>
            <a:rect l="l" t="t" r="r" b="b"/>
            <a:pathLst>
              <a:path w="2106295" h="463550">
                <a:moveTo>
                  <a:pt x="0" y="463296"/>
                </a:moveTo>
                <a:lnTo>
                  <a:pt x="2106167" y="463296"/>
                </a:lnTo>
                <a:lnTo>
                  <a:pt x="2106167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74053" y="1717675"/>
            <a:ext cx="1924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“ </a:t>
            </a:r>
            <a:r>
              <a:rPr sz="1200" spc="-10" dirty="0">
                <a:latin typeface="Calibri"/>
                <a:cs typeface="Calibri"/>
              </a:rPr>
              <a:t>Area where you will </a:t>
            </a:r>
            <a:r>
              <a:rPr sz="1200" spc="-15" dirty="0">
                <a:latin typeface="Calibri"/>
                <a:cs typeface="Calibri"/>
              </a:rPr>
              <a:t>drag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1803" y="1900250"/>
            <a:ext cx="13658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libri"/>
                <a:cs typeface="Calibri"/>
              </a:rPr>
              <a:t>drop </a:t>
            </a:r>
            <a:r>
              <a:rPr sz="1200" spc="-10" dirty="0">
                <a:latin typeface="Calibri"/>
                <a:cs typeface="Calibri"/>
              </a:rPr>
              <a:t>your attributes </a:t>
            </a:r>
            <a:r>
              <a:rPr sz="1200" dirty="0"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16" y="4475988"/>
            <a:ext cx="1710055" cy="222885"/>
          </a:xfrm>
          <a:custGeom>
            <a:avLst/>
            <a:gdLst/>
            <a:ahLst/>
            <a:cxnLst/>
            <a:rect l="l" t="t" r="r" b="b"/>
            <a:pathLst>
              <a:path w="1710055" h="222885">
                <a:moveTo>
                  <a:pt x="0" y="222504"/>
                </a:moveTo>
                <a:lnTo>
                  <a:pt x="1709927" y="222504"/>
                </a:lnTo>
                <a:lnTo>
                  <a:pt x="1709927" y="0"/>
                </a:lnTo>
                <a:lnTo>
                  <a:pt x="0" y="0"/>
                </a:lnTo>
                <a:lnTo>
                  <a:pt x="0" y="222504"/>
                </a:lnTo>
                <a:close/>
              </a:path>
            </a:pathLst>
          </a:custGeom>
          <a:ln w="27432">
            <a:solidFill>
              <a:srgbClr val="836B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8716" y="2881883"/>
            <a:ext cx="948055" cy="274320"/>
          </a:xfrm>
          <a:custGeom>
            <a:avLst/>
            <a:gdLst/>
            <a:ahLst/>
            <a:cxnLst/>
            <a:rect l="l" t="t" r="r" b="b"/>
            <a:pathLst>
              <a:path w="948055" h="274319">
                <a:moveTo>
                  <a:pt x="0" y="274319"/>
                </a:moveTo>
                <a:lnTo>
                  <a:pt x="947928" y="274319"/>
                </a:lnTo>
                <a:lnTo>
                  <a:pt x="947928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8716" y="2881883"/>
            <a:ext cx="948055" cy="274320"/>
          </a:xfrm>
          <a:custGeom>
            <a:avLst/>
            <a:gdLst/>
            <a:ahLst/>
            <a:cxnLst/>
            <a:rect l="l" t="t" r="r" b="b"/>
            <a:pathLst>
              <a:path w="948055" h="274319">
                <a:moveTo>
                  <a:pt x="0" y="274319"/>
                </a:moveTo>
                <a:lnTo>
                  <a:pt x="947928" y="274319"/>
                </a:lnTo>
                <a:lnTo>
                  <a:pt x="947928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7682" y="2904489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Marks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3720" y="69545"/>
            <a:ext cx="29692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40" dirty="0">
                <a:solidFill>
                  <a:srgbClr val="004A6B"/>
                </a:solidFill>
              </a:rPr>
              <a:t>Tableau’s </a:t>
            </a:r>
            <a:r>
              <a:rPr sz="2800" spc="-5" dirty="0">
                <a:solidFill>
                  <a:srgbClr val="004A6B"/>
                </a:solidFill>
              </a:rPr>
              <a:t>UI</a:t>
            </a:r>
            <a:r>
              <a:rPr sz="2800" spc="-10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  <p:sp>
        <p:nvSpPr>
          <p:cNvPr id="20" name="object 20"/>
          <p:cNvSpPr/>
          <p:nvPr/>
        </p:nvSpPr>
        <p:spPr>
          <a:xfrm>
            <a:off x="6844283" y="797051"/>
            <a:ext cx="2054860" cy="460375"/>
          </a:xfrm>
          <a:custGeom>
            <a:avLst/>
            <a:gdLst/>
            <a:ahLst/>
            <a:cxnLst/>
            <a:rect l="l" t="t" r="r" b="b"/>
            <a:pathLst>
              <a:path w="2054859" h="460375">
                <a:moveTo>
                  <a:pt x="0" y="460248"/>
                </a:moveTo>
                <a:lnTo>
                  <a:pt x="2054352" y="460248"/>
                </a:lnTo>
                <a:lnTo>
                  <a:pt x="205435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44283" y="797051"/>
            <a:ext cx="2054860" cy="460375"/>
          </a:xfrm>
          <a:custGeom>
            <a:avLst/>
            <a:gdLst/>
            <a:ahLst/>
            <a:cxnLst/>
            <a:rect l="l" t="t" r="r" b="b"/>
            <a:pathLst>
              <a:path w="2054859" h="460375">
                <a:moveTo>
                  <a:pt x="0" y="460248"/>
                </a:moveTo>
                <a:lnTo>
                  <a:pt x="2054352" y="460248"/>
                </a:lnTo>
                <a:lnTo>
                  <a:pt x="205435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80935" y="818464"/>
            <a:ext cx="178498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“Region </a:t>
            </a:r>
            <a:r>
              <a:rPr sz="1200" spc="-15" dirty="0">
                <a:latin typeface="Calibri"/>
                <a:cs typeface="Calibri"/>
              </a:rPr>
              <a:t>from </a:t>
            </a:r>
            <a:r>
              <a:rPr sz="1200" spc="-10" dirty="0">
                <a:latin typeface="Calibri"/>
                <a:cs typeface="Calibri"/>
              </a:rPr>
              <a:t>where you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Select </a:t>
            </a:r>
            <a:r>
              <a:rPr sz="1200" spc="-20" dirty="0">
                <a:latin typeface="Calibri"/>
                <a:cs typeface="Calibri"/>
              </a:rPr>
              <a:t>Various </a:t>
            </a:r>
            <a:r>
              <a:rPr sz="1200" spc="-25" dirty="0">
                <a:latin typeface="Calibri"/>
                <a:cs typeface="Calibri"/>
              </a:rPr>
              <a:t>Toolbars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42788" y="839723"/>
            <a:ext cx="1299845" cy="76200"/>
          </a:xfrm>
          <a:custGeom>
            <a:avLst/>
            <a:gdLst/>
            <a:ahLst/>
            <a:cxnLst/>
            <a:rect l="l" t="t" r="r" b="b"/>
            <a:pathLst>
              <a:path w="1299845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359" y="47244"/>
                </a:lnTo>
                <a:lnTo>
                  <a:pt x="38100" y="47244"/>
                </a:lnTo>
                <a:lnTo>
                  <a:pt x="38100" y="28955"/>
                </a:lnTo>
                <a:lnTo>
                  <a:pt x="74359" y="28955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299845" h="76200">
                <a:moveTo>
                  <a:pt x="1223137" y="0"/>
                </a:moveTo>
                <a:lnTo>
                  <a:pt x="1223137" y="76200"/>
                </a:lnTo>
                <a:lnTo>
                  <a:pt x="1281048" y="47244"/>
                </a:lnTo>
                <a:lnTo>
                  <a:pt x="1235837" y="47244"/>
                </a:lnTo>
                <a:lnTo>
                  <a:pt x="1235837" y="28955"/>
                </a:lnTo>
                <a:lnTo>
                  <a:pt x="1281048" y="28955"/>
                </a:lnTo>
                <a:lnTo>
                  <a:pt x="1223137" y="0"/>
                </a:lnTo>
                <a:close/>
              </a:path>
              <a:path w="1299845" h="76200">
                <a:moveTo>
                  <a:pt x="74359" y="28955"/>
                </a:moveTo>
                <a:lnTo>
                  <a:pt x="38100" y="28955"/>
                </a:lnTo>
                <a:lnTo>
                  <a:pt x="38100" y="47244"/>
                </a:lnTo>
                <a:lnTo>
                  <a:pt x="74359" y="47244"/>
                </a:lnTo>
                <a:lnTo>
                  <a:pt x="76200" y="38100"/>
                </a:lnTo>
                <a:lnTo>
                  <a:pt x="74359" y="28955"/>
                </a:lnTo>
                <a:close/>
              </a:path>
              <a:path w="1299845" h="76200">
                <a:moveTo>
                  <a:pt x="1223137" y="28955"/>
                </a:moveTo>
                <a:lnTo>
                  <a:pt x="74359" y="28955"/>
                </a:lnTo>
                <a:lnTo>
                  <a:pt x="76200" y="38100"/>
                </a:lnTo>
                <a:lnTo>
                  <a:pt x="74359" y="47244"/>
                </a:lnTo>
                <a:lnTo>
                  <a:pt x="1223137" y="47244"/>
                </a:lnTo>
                <a:lnTo>
                  <a:pt x="1223137" y="28955"/>
                </a:lnTo>
                <a:close/>
              </a:path>
              <a:path w="1299845" h="76200">
                <a:moveTo>
                  <a:pt x="1281048" y="28955"/>
                </a:moveTo>
                <a:lnTo>
                  <a:pt x="1235837" y="28955"/>
                </a:lnTo>
                <a:lnTo>
                  <a:pt x="1235837" y="47244"/>
                </a:lnTo>
                <a:lnTo>
                  <a:pt x="1281048" y="47244"/>
                </a:lnTo>
                <a:lnTo>
                  <a:pt x="1299337" y="38100"/>
                </a:lnTo>
                <a:lnTo>
                  <a:pt x="1281048" y="2895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42332" y="1196339"/>
            <a:ext cx="1238885" cy="764540"/>
          </a:xfrm>
          <a:custGeom>
            <a:avLst/>
            <a:gdLst/>
            <a:ahLst/>
            <a:cxnLst/>
            <a:rect l="l" t="t" r="r" b="b"/>
            <a:pathLst>
              <a:path w="1238885" h="764539">
                <a:moveTo>
                  <a:pt x="1162557" y="688086"/>
                </a:moveTo>
                <a:lnTo>
                  <a:pt x="1162557" y="764286"/>
                </a:lnTo>
                <a:lnTo>
                  <a:pt x="1220469" y="735330"/>
                </a:lnTo>
                <a:lnTo>
                  <a:pt x="1175257" y="735330"/>
                </a:lnTo>
                <a:lnTo>
                  <a:pt x="1175257" y="717042"/>
                </a:lnTo>
                <a:lnTo>
                  <a:pt x="1220469" y="717042"/>
                </a:lnTo>
                <a:lnTo>
                  <a:pt x="1162557" y="688086"/>
                </a:lnTo>
                <a:close/>
              </a:path>
              <a:path w="1238885" h="764539">
                <a:moveTo>
                  <a:pt x="629284" y="38100"/>
                </a:moveTo>
                <a:lnTo>
                  <a:pt x="629284" y="731266"/>
                </a:lnTo>
                <a:lnTo>
                  <a:pt x="633348" y="735330"/>
                </a:lnTo>
                <a:lnTo>
                  <a:pt x="1162557" y="735330"/>
                </a:lnTo>
                <a:lnTo>
                  <a:pt x="1162557" y="726186"/>
                </a:lnTo>
                <a:lnTo>
                  <a:pt x="647572" y="726186"/>
                </a:lnTo>
                <a:lnTo>
                  <a:pt x="638428" y="717042"/>
                </a:lnTo>
                <a:lnTo>
                  <a:pt x="647572" y="717042"/>
                </a:lnTo>
                <a:lnTo>
                  <a:pt x="647572" y="47244"/>
                </a:lnTo>
                <a:lnTo>
                  <a:pt x="638428" y="47244"/>
                </a:lnTo>
                <a:lnTo>
                  <a:pt x="629284" y="38100"/>
                </a:lnTo>
                <a:close/>
              </a:path>
              <a:path w="1238885" h="764539">
                <a:moveTo>
                  <a:pt x="1220469" y="717042"/>
                </a:moveTo>
                <a:lnTo>
                  <a:pt x="1175257" y="717042"/>
                </a:lnTo>
                <a:lnTo>
                  <a:pt x="1175257" y="735330"/>
                </a:lnTo>
                <a:lnTo>
                  <a:pt x="1220469" y="735330"/>
                </a:lnTo>
                <a:lnTo>
                  <a:pt x="1238757" y="726186"/>
                </a:lnTo>
                <a:lnTo>
                  <a:pt x="1220469" y="717042"/>
                </a:lnTo>
                <a:close/>
              </a:path>
              <a:path w="1238885" h="764539">
                <a:moveTo>
                  <a:pt x="647572" y="717042"/>
                </a:moveTo>
                <a:lnTo>
                  <a:pt x="638428" y="717042"/>
                </a:lnTo>
                <a:lnTo>
                  <a:pt x="647572" y="726186"/>
                </a:lnTo>
                <a:lnTo>
                  <a:pt x="647572" y="717042"/>
                </a:lnTo>
                <a:close/>
              </a:path>
              <a:path w="1238885" h="764539">
                <a:moveTo>
                  <a:pt x="1162557" y="717042"/>
                </a:moveTo>
                <a:lnTo>
                  <a:pt x="647572" y="717042"/>
                </a:lnTo>
                <a:lnTo>
                  <a:pt x="647572" y="726186"/>
                </a:lnTo>
                <a:lnTo>
                  <a:pt x="1162557" y="726186"/>
                </a:lnTo>
                <a:lnTo>
                  <a:pt x="1162557" y="717042"/>
                </a:lnTo>
                <a:close/>
              </a:path>
              <a:path w="1238885" h="764539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359" y="47244"/>
                </a:lnTo>
                <a:lnTo>
                  <a:pt x="38100" y="47244"/>
                </a:lnTo>
                <a:lnTo>
                  <a:pt x="38100" y="28956"/>
                </a:lnTo>
                <a:lnTo>
                  <a:pt x="74359" y="28956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238885" h="764539">
                <a:moveTo>
                  <a:pt x="74359" y="28956"/>
                </a:moveTo>
                <a:lnTo>
                  <a:pt x="38100" y="28956"/>
                </a:lnTo>
                <a:lnTo>
                  <a:pt x="38100" y="47244"/>
                </a:lnTo>
                <a:lnTo>
                  <a:pt x="74359" y="47244"/>
                </a:lnTo>
                <a:lnTo>
                  <a:pt x="76200" y="38100"/>
                </a:lnTo>
                <a:lnTo>
                  <a:pt x="74359" y="28956"/>
                </a:lnTo>
                <a:close/>
              </a:path>
              <a:path w="1238885" h="764539">
                <a:moveTo>
                  <a:pt x="643508" y="28956"/>
                </a:moveTo>
                <a:lnTo>
                  <a:pt x="74359" y="28956"/>
                </a:lnTo>
                <a:lnTo>
                  <a:pt x="76200" y="38100"/>
                </a:lnTo>
                <a:lnTo>
                  <a:pt x="74359" y="47244"/>
                </a:lnTo>
                <a:lnTo>
                  <a:pt x="629284" y="47244"/>
                </a:lnTo>
                <a:lnTo>
                  <a:pt x="629284" y="38100"/>
                </a:lnTo>
                <a:lnTo>
                  <a:pt x="647572" y="38100"/>
                </a:lnTo>
                <a:lnTo>
                  <a:pt x="647572" y="33020"/>
                </a:lnTo>
                <a:lnTo>
                  <a:pt x="643508" y="28956"/>
                </a:lnTo>
                <a:close/>
              </a:path>
              <a:path w="1238885" h="764539">
                <a:moveTo>
                  <a:pt x="647572" y="38100"/>
                </a:moveTo>
                <a:lnTo>
                  <a:pt x="629284" y="38100"/>
                </a:lnTo>
                <a:lnTo>
                  <a:pt x="638428" y="47244"/>
                </a:lnTo>
                <a:lnTo>
                  <a:pt x="647572" y="47244"/>
                </a:lnTo>
                <a:lnTo>
                  <a:pt x="647572" y="38100"/>
                </a:lnTo>
                <a:close/>
              </a:path>
            </a:pathLst>
          </a:custGeom>
          <a:solidFill>
            <a:srgbClr val="FC00F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591" y="1127125"/>
            <a:ext cx="1502664" cy="3542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976883"/>
            <a:ext cx="1511935" cy="3697732"/>
          </a:xfrm>
          <a:custGeom>
            <a:avLst/>
            <a:gdLst/>
            <a:ahLst/>
            <a:cxnLst/>
            <a:rect l="l" t="t" r="r" b="b"/>
            <a:pathLst>
              <a:path w="1511935" h="3975100">
                <a:moveTo>
                  <a:pt x="0" y="3974591"/>
                </a:moveTo>
                <a:lnTo>
                  <a:pt x="1511808" y="3974591"/>
                </a:lnTo>
                <a:lnTo>
                  <a:pt x="1511808" y="0"/>
                </a:lnTo>
                <a:lnTo>
                  <a:pt x="0" y="0"/>
                </a:lnTo>
                <a:lnTo>
                  <a:pt x="0" y="3974591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7792" y="898525"/>
            <a:ext cx="1511807" cy="3844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3219" y="976883"/>
            <a:ext cx="1521460" cy="3770757"/>
          </a:xfrm>
          <a:custGeom>
            <a:avLst/>
            <a:gdLst/>
            <a:ahLst/>
            <a:cxnLst/>
            <a:rect l="l" t="t" r="r" b="b"/>
            <a:pathLst>
              <a:path w="1521459" h="4048125">
                <a:moveTo>
                  <a:pt x="0" y="4047744"/>
                </a:moveTo>
                <a:lnTo>
                  <a:pt x="1520952" y="4047744"/>
                </a:lnTo>
                <a:lnTo>
                  <a:pt x="1520952" y="0"/>
                </a:lnTo>
                <a:lnTo>
                  <a:pt x="0" y="0"/>
                </a:lnTo>
                <a:lnTo>
                  <a:pt x="0" y="4047744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0128" y="4166615"/>
            <a:ext cx="777239" cy="262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96411" y="4152900"/>
            <a:ext cx="805180" cy="289560"/>
          </a:xfrm>
          <a:custGeom>
            <a:avLst/>
            <a:gdLst/>
            <a:ahLst/>
            <a:cxnLst/>
            <a:rect l="l" t="t" r="r" b="b"/>
            <a:pathLst>
              <a:path w="805179" h="289560">
                <a:moveTo>
                  <a:pt x="0" y="289560"/>
                </a:moveTo>
                <a:lnTo>
                  <a:pt x="804672" y="289560"/>
                </a:lnTo>
                <a:lnTo>
                  <a:pt x="804672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6164" y="1127125"/>
            <a:ext cx="3282950" cy="692150"/>
          </a:xfrm>
          <a:prstGeom prst="rect">
            <a:avLst/>
          </a:prstGeom>
          <a:solidFill>
            <a:srgbClr val="FFFFFF">
              <a:alpha val="41175"/>
            </a:srgbClr>
          </a:solidFill>
          <a:ln w="27431">
            <a:solidFill>
              <a:srgbClr val="92D05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89535" marR="140970">
              <a:lnSpc>
                <a:spcPct val="100000"/>
              </a:lnSpc>
              <a:spcBef>
                <a:spcPts val="265"/>
              </a:spcBef>
            </a:pPr>
            <a:r>
              <a:rPr sz="1300" spc="-5" dirty="0">
                <a:latin typeface="Calibri"/>
                <a:cs typeface="Calibri"/>
              </a:rPr>
              <a:t>Select </a:t>
            </a:r>
            <a:r>
              <a:rPr sz="1300" spc="-10" dirty="0">
                <a:latin typeface="Calibri"/>
                <a:cs typeface="Calibri"/>
              </a:rPr>
              <a:t>fields in the </a:t>
            </a:r>
            <a:r>
              <a:rPr sz="1300" b="1" spc="-15" dirty="0">
                <a:latin typeface="Calibri"/>
                <a:cs typeface="Calibri"/>
              </a:rPr>
              <a:t>Data </a:t>
            </a:r>
            <a:r>
              <a:rPr sz="1300" spc="-5" dirty="0">
                <a:latin typeface="Calibri"/>
                <a:cs typeface="Calibri"/>
              </a:rPr>
              <a:t>pane </a:t>
            </a:r>
            <a:r>
              <a:rPr sz="1300" spc="-15" dirty="0">
                <a:latin typeface="Calibri"/>
                <a:cs typeface="Calibri"/>
              </a:rPr>
              <a:t>that </a:t>
            </a:r>
            <a:r>
              <a:rPr sz="1300" spc="-20" dirty="0">
                <a:latin typeface="Calibri"/>
                <a:cs typeface="Calibri"/>
              </a:rPr>
              <a:t>you </a:t>
            </a:r>
            <a:r>
              <a:rPr sz="1300" spc="-15" dirty="0">
                <a:latin typeface="Calibri"/>
                <a:cs typeface="Calibri"/>
              </a:rPr>
              <a:t>want  </a:t>
            </a:r>
            <a:r>
              <a:rPr sz="1300" spc="-20" dirty="0">
                <a:latin typeface="Calibri"/>
                <a:cs typeface="Calibri"/>
              </a:rPr>
              <a:t>to </a:t>
            </a:r>
            <a:r>
              <a:rPr sz="1300" spc="-10" dirty="0">
                <a:latin typeface="Calibri"/>
                <a:cs typeface="Calibri"/>
              </a:rPr>
              <a:t>analyze. Hold the </a:t>
            </a:r>
            <a:r>
              <a:rPr sz="1300" spc="-5" dirty="0">
                <a:latin typeface="Calibri"/>
                <a:cs typeface="Calibri"/>
              </a:rPr>
              <a:t>Ctrl </a:t>
            </a:r>
            <a:r>
              <a:rPr sz="1300" spc="-15" dirty="0">
                <a:latin typeface="Calibri"/>
                <a:cs typeface="Calibri"/>
              </a:rPr>
              <a:t>key </a:t>
            </a:r>
            <a:r>
              <a:rPr sz="1300" spc="-20" dirty="0">
                <a:latin typeface="Calibri"/>
                <a:cs typeface="Calibri"/>
              </a:rPr>
              <a:t>to </a:t>
            </a:r>
            <a:r>
              <a:rPr sz="1300" spc="-15" dirty="0">
                <a:latin typeface="Calibri"/>
                <a:cs typeface="Calibri"/>
              </a:rPr>
              <a:t>make </a:t>
            </a:r>
            <a:r>
              <a:rPr sz="1300" spc="-10" dirty="0">
                <a:latin typeface="Calibri"/>
                <a:cs typeface="Calibri"/>
              </a:rPr>
              <a:t>multiple  selections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60804" y="1232915"/>
            <a:ext cx="913765" cy="76200"/>
          </a:xfrm>
          <a:custGeom>
            <a:avLst/>
            <a:gdLst/>
            <a:ahLst/>
            <a:cxnLst/>
            <a:rect l="l" t="t" r="r" b="b"/>
            <a:pathLst>
              <a:path w="91376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359" y="47244"/>
                </a:lnTo>
                <a:lnTo>
                  <a:pt x="38100" y="47244"/>
                </a:lnTo>
                <a:lnTo>
                  <a:pt x="38100" y="28956"/>
                </a:lnTo>
                <a:lnTo>
                  <a:pt x="74359" y="28956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913764" h="76200">
                <a:moveTo>
                  <a:pt x="837183" y="0"/>
                </a:moveTo>
                <a:lnTo>
                  <a:pt x="837183" y="76200"/>
                </a:lnTo>
                <a:lnTo>
                  <a:pt x="895095" y="47244"/>
                </a:lnTo>
                <a:lnTo>
                  <a:pt x="849883" y="47244"/>
                </a:lnTo>
                <a:lnTo>
                  <a:pt x="849883" y="28956"/>
                </a:lnTo>
                <a:lnTo>
                  <a:pt x="895096" y="28956"/>
                </a:lnTo>
                <a:lnTo>
                  <a:pt x="837183" y="0"/>
                </a:lnTo>
                <a:close/>
              </a:path>
              <a:path w="913764" h="76200">
                <a:moveTo>
                  <a:pt x="74359" y="28956"/>
                </a:moveTo>
                <a:lnTo>
                  <a:pt x="38100" y="28956"/>
                </a:lnTo>
                <a:lnTo>
                  <a:pt x="38100" y="47244"/>
                </a:lnTo>
                <a:lnTo>
                  <a:pt x="74359" y="47244"/>
                </a:lnTo>
                <a:lnTo>
                  <a:pt x="76200" y="38100"/>
                </a:lnTo>
                <a:lnTo>
                  <a:pt x="74359" y="28956"/>
                </a:lnTo>
                <a:close/>
              </a:path>
              <a:path w="913764" h="76200">
                <a:moveTo>
                  <a:pt x="837183" y="28956"/>
                </a:moveTo>
                <a:lnTo>
                  <a:pt x="74359" y="28956"/>
                </a:lnTo>
                <a:lnTo>
                  <a:pt x="76200" y="38100"/>
                </a:lnTo>
                <a:lnTo>
                  <a:pt x="74359" y="47244"/>
                </a:lnTo>
                <a:lnTo>
                  <a:pt x="837183" y="47244"/>
                </a:lnTo>
                <a:lnTo>
                  <a:pt x="837183" y="28956"/>
                </a:lnTo>
                <a:close/>
              </a:path>
              <a:path w="913764" h="76200">
                <a:moveTo>
                  <a:pt x="895096" y="28956"/>
                </a:moveTo>
                <a:lnTo>
                  <a:pt x="849883" y="28956"/>
                </a:lnTo>
                <a:lnTo>
                  <a:pt x="849883" y="47244"/>
                </a:lnTo>
                <a:lnTo>
                  <a:pt x="895095" y="47244"/>
                </a:lnTo>
                <a:lnTo>
                  <a:pt x="913383" y="38100"/>
                </a:lnTo>
                <a:lnTo>
                  <a:pt x="89509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9795" y="976883"/>
            <a:ext cx="1420495" cy="2731008"/>
          </a:xfrm>
          <a:custGeom>
            <a:avLst/>
            <a:gdLst/>
            <a:ahLst/>
            <a:cxnLst/>
            <a:rect l="l" t="t" r="r" b="b"/>
            <a:pathLst>
              <a:path w="1420495" h="2971800">
                <a:moveTo>
                  <a:pt x="0" y="2971799"/>
                </a:moveTo>
                <a:lnTo>
                  <a:pt x="1420368" y="2971799"/>
                </a:lnTo>
                <a:lnTo>
                  <a:pt x="1420368" y="0"/>
                </a:lnTo>
                <a:lnTo>
                  <a:pt x="0" y="0"/>
                </a:lnTo>
                <a:lnTo>
                  <a:pt x="0" y="2971799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46604" y="2159507"/>
            <a:ext cx="3508375" cy="2392680"/>
          </a:xfrm>
          <a:prstGeom prst="rect">
            <a:avLst/>
          </a:prstGeom>
          <a:solidFill>
            <a:srgbClr val="FFFFFF">
              <a:alpha val="41175"/>
            </a:srgbClr>
          </a:solidFill>
          <a:ln w="39624">
            <a:solidFill>
              <a:srgbClr val="00AFE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ts val="1750"/>
              </a:lnSpc>
            </a:pPr>
            <a:r>
              <a:rPr sz="1600" b="1" dirty="0">
                <a:latin typeface="Calibri"/>
                <a:cs typeface="Calibri"/>
              </a:rPr>
              <a:t>Theory</a:t>
            </a:r>
            <a:endParaRPr sz="1600">
              <a:latin typeface="Calibri"/>
              <a:cs typeface="Calibri"/>
            </a:endParaRPr>
          </a:p>
          <a:p>
            <a:pPr marL="104139" marR="107314" algn="just">
              <a:lnSpc>
                <a:spcPct val="150100"/>
              </a:lnSpc>
              <a:spcBef>
                <a:spcPts val="250"/>
              </a:spcBef>
            </a:pPr>
            <a:r>
              <a:rPr sz="1400" b="1" spc="-10" dirty="0">
                <a:latin typeface="Calibri"/>
                <a:cs typeface="Calibri"/>
              </a:rPr>
              <a:t>Show </a:t>
            </a:r>
            <a:r>
              <a:rPr sz="1400" b="1" spc="-5" dirty="0">
                <a:latin typeface="Calibri"/>
                <a:cs typeface="Calibri"/>
              </a:rPr>
              <a:t>Me </a:t>
            </a:r>
            <a:r>
              <a:rPr sz="1400" dirty="0">
                <a:latin typeface="Calibri"/>
                <a:cs typeface="Calibri"/>
              </a:rPr>
              <a:t>smartly </a:t>
            </a:r>
            <a:r>
              <a:rPr sz="1400" spc="-5" dirty="0">
                <a:latin typeface="Calibri"/>
                <a:cs typeface="Calibri"/>
              </a:rPr>
              <a:t>highlights view </a:t>
            </a:r>
            <a:r>
              <a:rPr sz="1400" spc="-10" dirty="0">
                <a:latin typeface="Calibri"/>
                <a:cs typeface="Calibri"/>
              </a:rPr>
              <a:t>types  (graphs) </a:t>
            </a:r>
            <a:r>
              <a:rPr sz="1400" spc="-5" dirty="0">
                <a:latin typeface="Calibri"/>
                <a:cs typeface="Calibri"/>
              </a:rPr>
              <a:t>that </a:t>
            </a:r>
            <a:r>
              <a:rPr sz="1400" spc="-10" dirty="0">
                <a:latin typeface="Calibri"/>
                <a:cs typeface="Calibri"/>
              </a:rPr>
              <a:t>work </a:t>
            </a:r>
            <a:r>
              <a:rPr sz="1400" dirty="0">
                <a:latin typeface="Calibri"/>
                <a:cs typeface="Calibri"/>
              </a:rPr>
              <a:t>best </a:t>
            </a:r>
            <a:r>
              <a:rPr sz="1400" spc="-5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field </a:t>
            </a:r>
            <a:r>
              <a:rPr sz="1400" spc="-10" dirty="0">
                <a:latin typeface="Calibri"/>
                <a:cs typeface="Calibri"/>
              </a:rPr>
              <a:t>types  </a:t>
            </a:r>
            <a:r>
              <a:rPr sz="1400" spc="-15" dirty="0">
                <a:latin typeface="Calibri"/>
                <a:cs typeface="Calibri"/>
              </a:rPr>
              <a:t>(Attributes) </a:t>
            </a:r>
            <a:r>
              <a:rPr sz="1400" spc="-1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your</a:t>
            </a:r>
            <a:r>
              <a:rPr sz="1400" spc="-1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04139" marR="106680" algn="just">
              <a:lnSpc>
                <a:spcPct val="150100"/>
              </a:lnSpc>
            </a:pP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Show </a:t>
            </a:r>
            <a:r>
              <a:rPr sz="1400" spc="-5" dirty="0">
                <a:latin typeface="Calibri"/>
                <a:cs typeface="Calibri"/>
              </a:rPr>
              <a:t>Me </a:t>
            </a:r>
            <a:r>
              <a:rPr sz="1400" spc="-15" dirty="0">
                <a:latin typeface="Calibri"/>
                <a:cs typeface="Calibri"/>
              </a:rPr>
              <a:t>by </a:t>
            </a:r>
            <a:r>
              <a:rPr sz="1400" dirty="0">
                <a:latin typeface="Calibri"/>
                <a:cs typeface="Calibri"/>
              </a:rPr>
              <a:t>clicking </a:t>
            </a:r>
            <a:r>
              <a:rPr sz="1400" spc="-10" dirty="0">
                <a:latin typeface="Calibri"/>
                <a:cs typeface="Calibri"/>
              </a:rPr>
              <a:t>Show </a:t>
            </a:r>
            <a:r>
              <a:rPr sz="1400" spc="-5" dirty="0">
                <a:latin typeface="Calibri"/>
                <a:cs typeface="Calibri"/>
              </a:rPr>
              <a:t>Me on </a:t>
            </a:r>
            <a:r>
              <a:rPr sz="1400" spc="-10" dirty="0">
                <a:latin typeface="Calibri"/>
                <a:cs typeface="Calibri"/>
              </a:rPr>
              <a:t>the  </a:t>
            </a:r>
            <a:r>
              <a:rPr sz="1400" spc="-15" dirty="0">
                <a:latin typeface="Calibri"/>
                <a:cs typeface="Calibri"/>
              </a:rPr>
              <a:t>toolbar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3720" y="-141383"/>
            <a:ext cx="352425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spc="-40" dirty="0" smtClean="0">
                <a:solidFill>
                  <a:srgbClr val="004A6B"/>
                </a:solidFill>
              </a:rPr>
              <a:t/>
            </a:r>
            <a:br>
              <a:rPr lang="en-US" sz="2800" spc="-40" dirty="0" smtClean="0">
                <a:solidFill>
                  <a:srgbClr val="004A6B"/>
                </a:solidFill>
              </a:rPr>
            </a:br>
            <a:r>
              <a:rPr sz="2800" spc="-40" dirty="0" smtClean="0">
                <a:solidFill>
                  <a:srgbClr val="004A6B"/>
                </a:solidFill>
              </a:rPr>
              <a:t>Tableau’s </a:t>
            </a:r>
            <a:r>
              <a:rPr sz="2800" spc="-5" dirty="0">
                <a:solidFill>
                  <a:srgbClr val="004A6B"/>
                </a:solidFill>
              </a:rPr>
              <a:t>UI </a:t>
            </a:r>
            <a:r>
              <a:rPr sz="2800" spc="5" dirty="0">
                <a:solidFill>
                  <a:srgbClr val="004A6B"/>
                </a:solidFill>
              </a:rPr>
              <a:t>– </a:t>
            </a:r>
            <a:r>
              <a:rPr sz="2800" dirty="0">
                <a:solidFill>
                  <a:srgbClr val="004A6B"/>
                </a:solidFill>
              </a:rPr>
              <a:t>Show</a:t>
            </a:r>
            <a:r>
              <a:rPr sz="2800" spc="-7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Me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" y="1159763"/>
            <a:ext cx="1990344" cy="35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19" y="1098041"/>
            <a:ext cx="1999614" cy="4230878"/>
          </a:xfrm>
          <a:custGeom>
            <a:avLst/>
            <a:gdLst/>
            <a:ahLst/>
            <a:cxnLst/>
            <a:rect l="l" t="t" r="r" b="b"/>
            <a:pathLst>
              <a:path w="1999614" h="4090670">
                <a:moveTo>
                  <a:pt x="0" y="4090416"/>
                </a:moveTo>
                <a:lnTo>
                  <a:pt x="1999488" y="4090416"/>
                </a:lnTo>
                <a:lnTo>
                  <a:pt x="1999488" y="0"/>
                </a:lnTo>
                <a:lnTo>
                  <a:pt x="0" y="0"/>
                </a:lnTo>
                <a:lnTo>
                  <a:pt x="0" y="409041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3660" y="2354579"/>
            <a:ext cx="2880360" cy="2100580"/>
          </a:xfrm>
          <a:custGeom>
            <a:avLst/>
            <a:gdLst/>
            <a:ahLst/>
            <a:cxnLst/>
            <a:rect l="l" t="t" r="r" b="b"/>
            <a:pathLst>
              <a:path w="2880360" h="2100579">
                <a:moveTo>
                  <a:pt x="0" y="2100072"/>
                </a:moveTo>
                <a:lnTo>
                  <a:pt x="2880360" y="2100072"/>
                </a:lnTo>
                <a:lnTo>
                  <a:pt x="2880360" y="0"/>
                </a:lnTo>
                <a:lnTo>
                  <a:pt x="0" y="0"/>
                </a:lnTo>
                <a:lnTo>
                  <a:pt x="0" y="2100072"/>
                </a:lnTo>
                <a:close/>
              </a:path>
            </a:pathLst>
          </a:custGeom>
          <a:ln w="2743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82695" y="2451938"/>
            <a:ext cx="5391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latin typeface="Calibri"/>
                <a:cs typeface="Calibri"/>
              </a:rPr>
              <a:t>Theory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0876" y="2713024"/>
            <a:ext cx="272351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Fit </a:t>
            </a:r>
            <a:r>
              <a:rPr sz="1400" b="1" spc="-15" dirty="0">
                <a:latin typeface="Calibri"/>
                <a:cs typeface="Calibri"/>
              </a:rPr>
              <a:t>Axes </a:t>
            </a:r>
            <a:r>
              <a:rPr sz="1400" spc="-5" dirty="0">
                <a:latin typeface="Calibri"/>
                <a:cs typeface="Calibri"/>
              </a:rPr>
              <a:t>adjusts </a:t>
            </a:r>
            <a:r>
              <a:rPr sz="1400" spc="-10" dirty="0">
                <a:latin typeface="Calibri"/>
                <a:cs typeface="Calibri"/>
              </a:rPr>
              <a:t>the </a:t>
            </a:r>
            <a:r>
              <a:rPr sz="1400" b="1" spc="-10" dirty="0">
                <a:latin typeface="Calibri"/>
                <a:cs typeface="Calibri"/>
              </a:rPr>
              <a:t>range </a:t>
            </a:r>
            <a:r>
              <a:rPr sz="1400" spc="-10" dirty="0">
                <a:latin typeface="Calibri"/>
                <a:cs typeface="Calibri"/>
              </a:rPr>
              <a:t>based </a:t>
            </a:r>
            <a:r>
              <a:rPr sz="1400" dirty="0">
                <a:latin typeface="Calibri"/>
                <a:cs typeface="Calibri"/>
              </a:rPr>
              <a:t>on 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minimum </a:t>
            </a:r>
            <a:r>
              <a:rPr sz="1400" spc="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maximum </a:t>
            </a:r>
            <a:r>
              <a:rPr sz="1400" spc="-5" dirty="0">
                <a:latin typeface="Calibri"/>
                <a:cs typeface="Calibri"/>
              </a:rPr>
              <a:t>values  </a:t>
            </a:r>
            <a:r>
              <a:rPr sz="1400" spc="-1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view.</a:t>
            </a:r>
            <a:endParaRPr sz="1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250"/>
              </a:spcBef>
              <a:tabLst>
                <a:tab pos="2067560" algn="l"/>
              </a:tabLst>
            </a:pPr>
            <a:r>
              <a:rPr sz="1400" spc="-5" dirty="0">
                <a:latin typeface="Calibri"/>
                <a:cs typeface="Calibri"/>
              </a:rPr>
              <a:t>Use  Fit </a:t>
            </a:r>
            <a:r>
              <a:rPr sz="1400" spc="-10" dirty="0">
                <a:latin typeface="Calibri"/>
                <a:cs typeface="Calibri"/>
              </a:rPr>
              <a:t>Axes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using	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latin typeface="Calibri"/>
                <a:cs typeface="Calibri"/>
              </a:rPr>
              <a:t>toolbar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7815" y="1159763"/>
            <a:ext cx="2962656" cy="3549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7487" y="1080836"/>
            <a:ext cx="2971800" cy="4011295"/>
          </a:xfrm>
          <a:custGeom>
            <a:avLst/>
            <a:gdLst/>
            <a:ahLst/>
            <a:cxnLst/>
            <a:rect l="l" t="t" r="r" b="b"/>
            <a:pathLst>
              <a:path w="2971800" h="4011295">
                <a:moveTo>
                  <a:pt x="0" y="4011167"/>
                </a:moveTo>
                <a:lnTo>
                  <a:pt x="2971800" y="4011167"/>
                </a:lnTo>
                <a:lnTo>
                  <a:pt x="2971800" y="0"/>
                </a:lnTo>
                <a:lnTo>
                  <a:pt x="0" y="0"/>
                </a:lnTo>
                <a:lnTo>
                  <a:pt x="0" y="4011167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3879" y="3831335"/>
            <a:ext cx="292608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0164" y="3817620"/>
            <a:ext cx="320040" cy="314325"/>
          </a:xfrm>
          <a:custGeom>
            <a:avLst/>
            <a:gdLst/>
            <a:ahLst/>
            <a:cxnLst/>
            <a:rect l="l" t="t" r="r" b="b"/>
            <a:pathLst>
              <a:path w="320039" h="314325">
                <a:moveTo>
                  <a:pt x="0" y="313943"/>
                </a:moveTo>
                <a:lnTo>
                  <a:pt x="320039" y="313943"/>
                </a:lnTo>
                <a:lnTo>
                  <a:pt x="320039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6573" y="1202308"/>
            <a:ext cx="198120" cy="219710"/>
          </a:xfrm>
          <a:custGeom>
            <a:avLst/>
            <a:gdLst/>
            <a:ahLst/>
            <a:cxnLst/>
            <a:rect l="l" t="t" r="r" b="b"/>
            <a:pathLst>
              <a:path w="198119" h="219709">
                <a:moveTo>
                  <a:pt x="0" y="219455"/>
                </a:moveTo>
                <a:lnTo>
                  <a:pt x="198119" y="219455"/>
                </a:lnTo>
                <a:lnTo>
                  <a:pt x="198119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1083" y="708659"/>
            <a:ext cx="198120" cy="222885"/>
          </a:xfrm>
          <a:custGeom>
            <a:avLst/>
            <a:gdLst/>
            <a:ahLst/>
            <a:cxnLst/>
            <a:rect l="l" t="t" r="r" b="b"/>
            <a:pathLst>
              <a:path w="198120" h="222884">
                <a:moveTo>
                  <a:pt x="0" y="222503"/>
                </a:moveTo>
                <a:lnTo>
                  <a:pt x="198120" y="222503"/>
                </a:lnTo>
                <a:lnTo>
                  <a:pt x="198120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3720" y="-141383"/>
            <a:ext cx="328231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spc="-40" dirty="0" smtClean="0">
                <a:solidFill>
                  <a:srgbClr val="004A6B"/>
                </a:solidFill>
              </a:rPr>
              <a:t/>
            </a:r>
            <a:br>
              <a:rPr lang="en-US" sz="2800" spc="-40" dirty="0" smtClean="0">
                <a:solidFill>
                  <a:srgbClr val="004A6B"/>
                </a:solidFill>
              </a:rPr>
            </a:br>
            <a:r>
              <a:rPr sz="2800" spc="-40" dirty="0" smtClean="0">
                <a:solidFill>
                  <a:srgbClr val="004A6B"/>
                </a:solidFill>
              </a:rPr>
              <a:t>Tableau’s </a:t>
            </a:r>
            <a:r>
              <a:rPr sz="2800" spc="-5" dirty="0">
                <a:solidFill>
                  <a:srgbClr val="004A6B"/>
                </a:solidFill>
              </a:rPr>
              <a:t>UI </a:t>
            </a:r>
            <a:r>
              <a:rPr sz="2800" spc="5" dirty="0">
                <a:solidFill>
                  <a:srgbClr val="004A6B"/>
                </a:solidFill>
              </a:rPr>
              <a:t>– Fit</a:t>
            </a:r>
            <a:r>
              <a:rPr sz="2800" spc="-100" dirty="0">
                <a:solidFill>
                  <a:srgbClr val="004A6B"/>
                </a:solidFill>
              </a:rPr>
              <a:t> </a:t>
            </a:r>
            <a:r>
              <a:rPr sz="2800" spc="-15" dirty="0">
                <a:solidFill>
                  <a:srgbClr val="004A6B"/>
                </a:solidFill>
              </a:rPr>
              <a:t>Axes</a:t>
            </a:r>
            <a:endParaRPr sz="2800" dirty="0"/>
          </a:p>
        </p:txBody>
      </p:sp>
      <p:sp>
        <p:nvSpPr>
          <p:cNvPr id="14" name="object 14"/>
          <p:cNvSpPr txBox="1"/>
          <p:nvPr/>
        </p:nvSpPr>
        <p:spPr>
          <a:xfrm>
            <a:off x="3294380" y="1493766"/>
            <a:ext cx="2054860" cy="524510"/>
          </a:xfrm>
          <a:prstGeom prst="rect">
            <a:avLst/>
          </a:prstGeom>
          <a:solidFill>
            <a:srgbClr val="FFFFFF">
              <a:alpha val="41175"/>
            </a:srgbClr>
          </a:solidFill>
          <a:ln w="27431">
            <a:solidFill>
              <a:srgbClr val="92D05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99415" marR="165735" indent="-231775">
              <a:lnSpc>
                <a:spcPct val="100000"/>
              </a:lnSpc>
              <a:spcBef>
                <a:spcPts val="280"/>
              </a:spcBef>
            </a:pPr>
            <a:r>
              <a:rPr sz="1400" spc="-10" dirty="0">
                <a:latin typeface="Calibri"/>
                <a:cs typeface="Calibri"/>
              </a:rPr>
              <a:t>Click </a:t>
            </a:r>
            <a:r>
              <a:rPr sz="1400" spc="-15" dirty="0">
                <a:latin typeface="Calibri"/>
                <a:cs typeface="Calibri"/>
              </a:rPr>
              <a:t>this </a:t>
            </a:r>
            <a:r>
              <a:rPr sz="1400" spc="-5" dirty="0">
                <a:latin typeface="Calibri"/>
                <a:cs typeface="Calibri"/>
              </a:rPr>
              <a:t>icon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fit </a:t>
            </a:r>
            <a:r>
              <a:rPr sz="1400" spc="-25" dirty="0">
                <a:latin typeface="Calibri"/>
                <a:cs typeface="Calibri"/>
              </a:rPr>
              <a:t>axes  </a:t>
            </a:r>
            <a:r>
              <a:rPr sz="1400" spc="-1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select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ranges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97167" y="3054095"/>
            <a:ext cx="2813685" cy="231775"/>
          </a:xfrm>
          <a:custGeom>
            <a:avLst/>
            <a:gdLst/>
            <a:ahLst/>
            <a:cxnLst/>
            <a:rect l="l" t="t" r="r" b="b"/>
            <a:pathLst>
              <a:path w="2813684" h="231775">
                <a:moveTo>
                  <a:pt x="0" y="231648"/>
                </a:moveTo>
                <a:lnTo>
                  <a:pt x="2813304" y="231648"/>
                </a:lnTo>
                <a:lnTo>
                  <a:pt x="281330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7167" y="3054095"/>
            <a:ext cx="2813685" cy="231775"/>
          </a:xfrm>
          <a:custGeom>
            <a:avLst/>
            <a:gdLst/>
            <a:ahLst/>
            <a:cxnLst/>
            <a:rect l="l" t="t" r="r" b="b"/>
            <a:pathLst>
              <a:path w="2813684" h="231775">
                <a:moveTo>
                  <a:pt x="0" y="231648"/>
                </a:moveTo>
                <a:lnTo>
                  <a:pt x="2813304" y="231648"/>
                </a:lnTo>
                <a:lnTo>
                  <a:pt x="281330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ln w="18288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9590" y="3079191"/>
            <a:ext cx="264922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latin typeface="Calibri"/>
                <a:cs typeface="Calibri"/>
              </a:rPr>
              <a:t>The</a:t>
            </a:r>
            <a:r>
              <a:rPr sz="900" spc="-4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range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the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axis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has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been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fixed.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Double-click</a:t>
            </a:r>
            <a:r>
              <a:rPr sz="900" spc="-9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to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edit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49240" y="1598233"/>
            <a:ext cx="1185545" cy="1795780"/>
          </a:xfrm>
          <a:custGeom>
            <a:avLst/>
            <a:gdLst/>
            <a:ahLst/>
            <a:cxnLst/>
            <a:rect l="l" t="t" r="r" b="b"/>
            <a:pathLst>
              <a:path w="1185545" h="1795780">
                <a:moveTo>
                  <a:pt x="1108837" y="1719452"/>
                </a:moveTo>
                <a:lnTo>
                  <a:pt x="1108837" y="1795652"/>
                </a:lnTo>
                <a:lnTo>
                  <a:pt x="1166748" y="1766697"/>
                </a:lnTo>
                <a:lnTo>
                  <a:pt x="1121537" y="1766697"/>
                </a:lnTo>
                <a:lnTo>
                  <a:pt x="1121537" y="1748408"/>
                </a:lnTo>
                <a:lnTo>
                  <a:pt x="1166749" y="1748408"/>
                </a:lnTo>
                <a:lnTo>
                  <a:pt x="1108837" y="1719452"/>
                </a:lnTo>
                <a:close/>
              </a:path>
              <a:path w="1185545" h="1795780">
                <a:moveTo>
                  <a:pt x="583311" y="9144"/>
                </a:moveTo>
                <a:lnTo>
                  <a:pt x="583311" y="1762506"/>
                </a:lnTo>
                <a:lnTo>
                  <a:pt x="587501" y="1766697"/>
                </a:lnTo>
                <a:lnTo>
                  <a:pt x="1108837" y="1766697"/>
                </a:lnTo>
                <a:lnTo>
                  <a:pt x="1108837" y="1757552"/>
                </a:lnTo>
                <a:lnTo>
                  <a:pt x="601599" y="1757552"/>
                </a:lnTo>
                <a:lnTo>
                  <a:pt x="592454" y="1748408"/>
                </a:lnTo>
                <a:lnTo>
                  <a:pt x="601599" y="1748408"/>
                </a:lnTo>
                <a:lnTo>
                  <a:pt x="601599" y="18287"/>
                </a:lnTo>
                <a:lnTo>
                  <a:pt x="592454" y="18287"/>
                </a:lnTo>
                <a:lnTo>
                  <a:pt x="583311" y="9144"/>
                </a:lnTo>
                <a:close/>
              </a:path>
              <a:path w="1185545" h="1795780">
                <a:moveTo>
                  <a:pt x="1166749" y="1748408"/>
                </a:moveTo>
                <a:lnTo>
                  <a:pt x="1121537" y="1748408"/>
                </a:lnTo>
                <a:lnTo>
                  <a:pt x="1121537" y="1766697"/>
                </a:lnTo>
                <a:lnTo>
                  <a:pt x="1166748" y="1766697"/>
                </a:lnTo>
                <a:lnTo>
                  <a:pt x="1185037" y="1757552"/>
                </a:lnTo>
                <a:lnTo>
                  <a:pt x="1166749" y="1748408"/>
                </a:lnTo>
                <a:close/>
              </a:path>
              <a:path w="1185545" h="1795780">
                <a:moveTo>
                  <a:pt x="601599" y="1748408"/>
                </a:moveTo>
                <a:lnTo>
                  <a:pt x="592454" y="1748408"/>
                </a:lnTo>
                <a:lnTo>
                  <a:pt x="601599" y="1757552"/>
                </a:lnTo>
                <a:lnTo>
                  <a:pt x="601599" y="1748408"/>
                </a:lnTo>
                <a:close/>
              </a:path>
              <a:path w="1185545" h="1795780">
                <a:moveTo>
                  <a:pt x="1108837" y="1748408"/>
                </a:moveTo>
                <a:lnTo>
                  <a:pt x="601599" y="1748408"/>
                </a:lnTo>
                <a:lnTo>
                  <a:pt x="601599" y="1757552"/>
                </a:lnTo>
                <a:lnTo>
                  <a:pt x="1108837" y="1757552"/>
                </a:lnTo>
                <a:lnTo>
                  <a:pt x="1108837" y="1748408"/>
                </a:lnTo>
                <a:close/>
              </a:path>
              <a:path w="1185545" h="1795780">
                <a:moveTo>
                  <a:pt x="597534" y="0"/>
                </a:moveTo>
                <a:lnTo>
                  <a:pt x="0" y="0"/>
                </a:lnTo>
                <a:lnTo>
                  <a:pt x="0" y="18287"/>
                </a:lnTo>
                <a:lnTo>
                  <a:pt x="583311" y="18287"/>
                </a:lnTo>
                <a:lnTo>
                  <a:pt x="583311" y="9144"/>
                </a:lnTo>
                <a:lnTo>
                  <a:pt x="601599" y="9144"/>
                </a:lnTo>
                <a:lnTo>
                  <a:pt x="601599" y="4063"/>
                </a:lnTo>
                <a:lnTo>
                  <a:pt x="597534" y="0"/>
                </a:lnTo>
                <a:close/>
              </a:path>
              <a:path w="1185545" h="1795780">
                <a:moveTo>
                  <a:pt x="601599" y="9144"/>
                </a:moveTo>
                <a:lnTo>
                  <a:pt x="583311" y="9144"/>
                </a:lnTo>
                <a:lnTo>
                  <a:pt x="592454" y="18287"/>
                </a:lnTo>
                <a:lnTo>
                  <a:pt x="601599" y="18287"/>
                </a:lnTo>
                <a:lnTo>
                  <a:pt x="601599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4693" y="1294110"/>
            <a:ext cx="1057910" cy="723900"/>
          </a:xfrm>
          <a:custGeom>
            <a:avLst/>
            <a:gdLst/>
            <a:ahLst/>
            <a:cxnLst/>
            <a:rect l="l" t="t" r="r" b="b"/>
            <a:pathLst>
              <a:path w="1057910" h="723900">
                <a:moveTo>
                  <a:pt x="981456" y="647192"/>
                </a:moveTo>
                <a:lnTo>
                  <a:pt x="981456" y="723392"/>
                </a:lnTo>
                <a:lnTo>
                  <a:pt x="1039368" y="694436"/>
                </a:lnTo>
                <a:lnTo>
                  <a:pt x="994156" y="694436"/>
                </a:lnTo>
                <a:lnTo>
                  <a:pt x="994156" y="676148"/>
                </a:lnTo>
                <a:lnTo>
                  <a:pt x="1039367" y="676148"/>
                </a:lnTo>
                <a:lnTo>
                  <a:pt x="981456" y="647192"/>
                </a:lnTo>
                <a:close/>
              </a:path>
              <a:path w="1057910" h="723900">
                <a:moveTo>
                  <a:pt x="538734" y="38100"/>
                </a:moveTo>
                <a:lnTo>
                  <a:pt x="538734" y="690245"/>
                </a:lnTo>
                <a:lnTo>
                  <a:pt x="542798" y="694436"/>
                </a:lnTo>
                <a:lnTo>
                  <a:pt x="981456" y="694436"/>
                </a:lnTo>
                <a:lnTo>
                  <a:pt x="981456" y="685292"/>
                </a:lnTo>
                <a:lnTo>
                  <a:pt x="557022" y="685292"/>
                </a:lnTo>
                <a:lnTo>
                  <a:pt x="547878" y="676148"/>
                </a:lnTo>
                <a:lnTo>
                  <a:pt x="557022" y="676148"/>
                </a:lnTo>
                <a:lnTo>
                  <a:pt x="557022" y="47244"/>
                </a:lnTo>
                <a:lnTo>
                  <a:pt x="547878" y="47244"/>
                </a:lnTo>
                <a:lnTo>
                  <a:pt x="538734" y="38100"/>
                </a:lnTo>
                <a:close/>
              </a:path>
              <a:path w="1057910" h="723900">
                <a:moveTo>
                  <a:pt x="1039367" y="676148"/>
                </a:moveTo>
                <a:lnTo>
                  <a:pt x="994156" y="676148"/>
                </a:lnTo>
                <a:lnTo>
                  <a:pt x="994156" y="694436"/>
                </a:lnTo>
                <a:lnTo>
                  <a:pt x="1039368" y="694436"/>
                </a:lnTo>
                <a:lnTo>
                  <a:pt x="1057656" y="685292"/>
                </a:lnTo>
                <a:lnTo>
                  <a:pt x="1039367" y="676148"/>
                </a:lnTo>
                <a:close/>
              </a:path>
              <a:path w="1057910" h="723900">
                <a:moveTo>
                  <a:pt x="557022" y="676148"/>
                </a:moveTo>
                <a:lnTo>
                  <a:pt x="547878" y="676148"/>
                </a:lnTo>
                <a:lnTo>
                  <a:pt x="557022" y="685292"/>
                </a:lnTo>
                <a:lnTo>
                  <a:pt x="557022" y="676148"/>
                </a:lnTo>
                <a:close/>
              </a:path>
              <a:path w="1057910" h="723900">
                <a:moveTo>
                  <a:pt x="981456" y="676148"/>
                </a:moveTo>
                <a:lnTo>
                  <a:pt x="557022" y="676148"/>
                </a:lnTo>
                <a:lnTo>
                  <a:pt x="557022" y="685292"/>
                </a:lnTo>
                <a:lnTo>
                  <a:pt x="981456" y="685292"/>
                </a:lnTo>
                <a:lnTo>
                  <a:pt x="981456" y="676148"/>
                </a:lnTo>
                <a:close/>
              </a:path>
              <a:path w="1057910" h="7239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359" y="47244"/>
                </a:lnTo>
                <a:lnTo>
                  <a:pt x="38100" y="47244"/>
                </a:lnTo>
                <a:lnTo>
                  <a:pt x="38100" y="28956"/>
                </a:lnTo>
                <a:lnTo>
                  <a:pt x="74359" y="28956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057910" h="723900">
                <a:moveTo>
                  <a:pt x="74359" y="28956"/>
                </a:moveTo>
                <a:lnTo>
                  <a:pt x="38100" y="28956"/>
                </a:lnTo>
                <a:lnTo>
                  <a:pt x="38100" y="47244"/>
                </a:lnTo>
                <a:lnTo>
                  <a:pt x="74359" y="47244"/>
                </a:lnTo>
                <a:lnTo>
                  <a:pt x="76200" y="38100"/>
                </a:lnTo>
                <a:lnTo>
                  <a:pt x="74359" y="28956"/>
                </a:lnTo>
                <a:close/>
              </a:path>
              <a:path w="1057910" h="723900">
                <a:moveTo>
                  <a:pt x="552958" y="28956"/>
                </a:moveTo>
                <a:lnTo>
                  <a:pt x="74359" y="28956"/>
                </a:lnTo>
                <a:lnTo>
                  <a:pt x="76200" y="38100"/>
                </a:lnTo>
                <a:lnTo>
                  <a:pt x="74359" y="47244"/>
                </a:lnTo>
                <a:lnTo>
                  <a:pt x="538734" y="47244"/>
                </a:lnTo>
                <a:lnTo>
                  <a:pt x="538734" y="38100"/>
                </a:lnTo>
                <a:lnTo>
                  <a:pt x="557022" y="38100"/>
                </a:lnTo>
                <a:lnTo>
                  <a:pt x="557022" y="33020"/>
                </a:lnTo>
                <a:lnTo>
                  <a:pt x="552958" y="28956"/>
                </a:lnTo>
                <a:close/>
              </a:path>
              <a:path w="1057910" h="723900">
                <a:moveTo>
                  <a:pt x="557022" y="38100"/>
                </a:moveTo>
                <a:lnTo>
                  <a:pt x="538734" y="38100"/>
                </a:lnTo>
                <a:lnTo>
                  <a:pt x="547878" y="47244"/>
                </a:lnTo>
                <a:lnTo>
                  <a:pt x="557022" y="47244"/>
                </a:lnTo>
                <a:lnTo>
                  <a:pt x="5570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968" y="1127125"/>
            <a:ext cx="3745991" cy="359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395" y="1127125"/>
            <a:ext cx="3755390" cy="3596131"/>
          </a:xfrm>
          <a:custGeom>
            <a:avLst/>
            <a:gdLst/>
            <a:ahLst/>
            <a:cxnLst/>
            <a:rect l="l" t="t" r="r" b="b"/>
            <a:pathLst>
              <a:path w="3755390" h="4032885">
                <a:moveTo>
                  <a:pt x="0" y="4032504"/>
                </a:moveTo>
                <a:lnTo>
                  <a:pt x="3755136" y="4032504"/>
                </a:lnTo>
                <a:lnTo>
                  <a:pt x="3755136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56119" y="1127125"/>
            <a:ext cx="1868424" cy="3600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1547" y="1127125"/>
            <a:ext cx="1877695" cy="3605021"/>
          </a:xfrm>
          <a:custGeom>
            <a:avLst/>
            <a:gdLst/>
            <a:ahLst/>
            <a:cxnLst/>
            <a:rect l="l" t="t" r="r" b="b"/>
            <a:pathLst>
              <a:path w="1877695" h="4041775">
                <a:moveTo>
                  <a:pt x="0" y="4041648"/>
                </a:moveTo>
                <a:lnTo>
                  <a:pt x="1877568" y="4041648"/>
                </a:lnTo>
                <a:lnTo>
                  <a:pt x="1877568" y="0"/>
                </a:lnTo>
                <a:lnTo>
                  <a:pt x="0" y="0"/>
                </a:lnTo>
                <a:lnTo>
                  <a:pt x="0" y="404164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57115" y="2979419"/>
            <a:ext cx="2216150" cy="585470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600" spc="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range </a:t>
            </a:r>
            <a:r>
              <a:rPr sz="160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been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to </a:t>
            </a:r>
            <a:r>
              <a:rPr sz="1600" spc="5" dirty="0">
                <a:latin typeface="Calibri"/>
                <a:cs typeface="Calibri"/>
              </a:rPr>
              <a:t>6,714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59,284,9902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7739" y="1964435"/>
            <a:ext cx="2682240" cy="862965"/>
          </a:xfrm>
          <a:custGeom>
            <a:avLst/>
            <a:gdLst/>
            <a:ahLst/>
            <a:cxnLst/>
            <a:rect l="l" t="t" r="r" b="b"/>
            <a:pathLst>
              <a:path w="2682240" h="862964">
                <a:moveTo>
                  <a:pt x="0" y="862583"/>
                </a:moveTo>
                <a:lnTo>
                  <a:pt x="2682240" y="862583"/>
                </a:lnTo>
                <a:lnTo>
                  <a:pt x="2682240" y="0"/>
                </a:lnTo>
                <a:lnTo>
                  <a:pt x="0" y="0"/>
                </a:lnTo>
                <a:lnTo>
                  <a:pt x="0" y="862583"/>
                </a:lnTo>
                <a:close/>
              </a:path>
            </a:pathLst>
          </a:custGeom>
          <a:ln w="27431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3720" y="-141383"/>
            <a:ext cx="445770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spc="-40" dirty="0" smtClean="0">
                <a:solidFill>
                  <a:srgbClr val="004A6B"/>
                </a:solidFill>
              </a:rPr>
              <a:t/>
            </a:r>
            <a:br>
              <a:rPr lang="en-US" sz="2800" spc="-40" dirty="0" smtClean="0">
                <a:solidFill>
                  <a:srgbClr val="004A6B"/>
                </a:solidFill>
              </a:rPr>
            </a:br>
            <a:r>
              <a:rPr sz="2800" spc="-40" dirty="0" smtClean="0">
                <a:solidFill>
                  <a:srgbClr val="004A6B"/>
                </a:solidFill>
              </a:rPr>
              <a:t>Tableau’s </a:t>
            </a:r>
            <a:r>
              <a:rPr sz="2800" spc="-5" dirty="0">
                <a:solidFill>
                  <a:srgbClr val="004A6B"/>
                </a:solidFill>
              </a:rPr>
              <a:t>UI </a:t>
            </a:r>
            <a:r>
              <a:rPr sz="2800" spc="5" dirty="0">
                <a:solidFill>
                  <a:srgbClr val="004A6B"/>
                </a:solidFill>
              </a:rPr>
              <a:t>– Fit </a:t>
            </a:r>
            <a:r>
              <a:rPr sz="2800" spc="-15" dirty="0">
                <a:solidFill>
                  <a:srgbClr val="004A6B"/>
                </a:solidFill>
              </a:rPr>
              <a:t>Axes</a:t>
            </a:r>
            <a:r>
              <a:rPr sz="2800" spc="-80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9" name="object 9"/>
          <p:cNvSpPr/>
          <p:nvPr/>
        </p:nvSpPr>
        <p:spPr>
          <a:xfrm>
            <a:off x="3610355" y="2357627"/>
            <a:ext cx="1892935" cy="621665"/>
          </a:xfrm>
          <a:custGeom>
            <a:avLst/>
            <a:gdLst/>
            <a:ahLst/>
            <a:cxnLst/>
            <a:rect l="l" t="t" r="r" b="b"/>
            <a:pathLst>
              <a:path w="1892935" h="621664">
                <a:moveTo>
                  <a:pt x="1845310" y="545083"/>
                </a:moveTo>
                <a:lnTo>
                  <a:pt x="1816354" y="545083"/>
                </a:lnTo>
                <a:lnTo>
                  <a:pt x="1854454" y="621283"/>
                </a:lnTo>
                <a:lnTo>
                  <a:pt x="1886204" y="557783"/>
                </a:lnTo>
                <a:lnTo>
                  <a:pt x="1845310" y="557783"/>
                </a:lnTo>
                <a:lnTo>
                  <a:pt x="1845310" y="545083"/>
                </a:lnTo>
                <a:close/>
              </a:path>
              <a:path w="1892935" h="621664">
                <a:moveTo>
                  <a:pt x="1845310" y="38100"/>
                </a:moveTo>
                <a:lnTo>
                  <a:pt x="1845310" y="557783"/>
                </a:lnTo>
                <a:lnTo>
                  <a:pt x="1863598" y="557783"/>
                </a:lnTo>
                <a:lnTo>
                  <a:pt x="1863598" y="47243"/>
                </a:lnTo>
                <a:lnTo>
                  <a:pt x="1854454" y="47243"/>
                </a:lnTo>
                <a:lnTo>
                  <a:pt x="1845310" y="38100"/>
                </a:lnTo>
                <a:close/>
              </a:path>
              <a:path w="1892935" h="621664">
                <a:moveTo>
                  <a:pt x="1892554" y="545083"/>
                </a:moveTo>
                <a:lnTo>
                  <a:pt x="1863598" y="545083"/>
                </a:lnTo>
                <a:lnTo>
                  <a:pt x="1863598" y="557783"/>
                </a:lnTo>
                <a:lnTo>
                  <a:pt x="1886204" y="557783"/>
                </a:lnTo>
                <a:lnTo>
                  <a:pt x="1892554" y="545083"/>
                </a:lnTo>
                <a:close/>
              </a:path>
              <a:path w="1892935" h="621664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359" y="47243"/>
                </a:lnTo>
                <a:lnTo>
                  <a:pt x="38100" y="47243"/>
                </a:lnTo>
                <a:lnTo>
                  <a:pt x="38100" y="28956"/>
                </a:lnTo>
                <a:lnTo>
                  <a:pt x="74359" y="28956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892935" h="621664">
                <a:moveTo>
                  <a:pt x="74359" y="28956"/>
                </a:moveTo>
                <a:lnTo>
                  <a:pt x="38100" y="28956"/>
                </a:lnTo>
                <a:lnTo>
                  <a:pt x="38100" y="47243"/>
                </a:lnTo>
                <a:lnTo>
                  <a:pt x="74359" y="47243"/>
                </a:lnTo>
                <a:lnTo>
                  <a:pt x="76200" y="38100"/>
                </a:lnTo>
                <a:lnTo>
                  <a:pt x="74359" y="28956"/>
                </a:lnTo>
                <a:close/>
              </a:path>
              <a:path w="1892935" h="621664">
                <a:moveTo>
                  <a:pt x="1859534" y="28956"/>
                </a:moveTo>
                <a:lnTo>
                  <a:pt x="74359" y="28956"/>
                </a:lnTo>
                <a:lnTo>
                  <a:pt x="76200" y="38100"/>
                </a:lnTo>
                <a:lnTo>
                  <a:pt x="74359" y="47243"/>
                </a:lnTo>
                <a:lnTo>
                  <a:pt x="1845310" y="47243"/>
                </a:lnTo>
                <a:lnTo>
                  <a:pt x="1845310" y="38100"/>
                </a:lnTo>
                <a:lnTo>
                  <a:pt x="1863598" y="38100"/>
                </a:lnTo>
                <a:lnTo>
                  <a:pt x="1863598" y="33019"/>
                </a:lnTo>
                <a:lnTo>
                  <a:pt x="1859534" y="28956"/>
                </a:lnTo>
                <a:close/>
              </a:path>
              <a:path w="1892935" h="621664">
                <a:moveTo>
                  <a:pt x="1863598" y="38100"/>
                </a:moveTo>
                <a:lnTo>
                  <a:pt x="1845310" y="38100"/>
                </a:lnTo>
                <a:lnTo>
                  <a:pt x="1854454" y="47243"/>
                </a:lnTo>
                <a:lnTo>
                  <a:pt x="1863598" y="47243"/>
                </a:lnTo>
                <a:lnTo>
                  <a:pt x="186359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55920" y="3563111"/>
            <a:ext cx="1602740" cy="417195"/>
          </a:xfrm>
          <a:custGeom>
            <a:avLst/>
            <a:gdLst/>
            <a:ahLst/>
            <a:cxnLst/>
            <a:rect l="l" t="t" r="r" b="b"/>
            <a:pathLst>
              <a:path w="1602740" h="417195">
                <a:moveTo>
                  <a:pt x="1526158" y="340677"/>
                </a:moveTo>
                <a:lnTo>
                  <a:pt x="1526158" y="416877"/>
                </a:lnTo>
                <a:lnTo>
                  <a:pt x="1584070" y="387921"/>
                </a:lnTo>
                <a:lnTo>
                  <a:pt x="1538858" y="387921"/>
                </a:lnTo>
                <a:lnTo>
                  <a:pt x="1538858" y="369633"/>
                </a:lnTo>
                <a:lnTo>
                  <a:pt x="1584070" y="369633"/>
                </a:lnTo>
                <a:lnTo>
                  <a:pt x="1526158" y="340677"/>
                </a:lnTo>
                <a:close/>
              </a:path>
              <a:path w="1602740" h="417195">
                <a:moveTo>
                  <a:pt x="18287" y="0"/>
                </a:moveTo>
                <a:lnTo>
                  <a:pt x="0" y="0"/>
                </a:lnTo>
                <a:lnTo>
                  <a:pt x="0" y="383832"/>
                </a:lnTo>
                <a:lnTo>
                  <a:pt x="4063" y="387921"/>
                </a:lnTo>
                <a:lnTo>
                  <a:pt x="1526158" y="387921"/>
                </a:lnTo>
                <a:lnTo>
                  <a:pt x="1526158" y="378777"/>
                </a:lnTo>
                <a:lnTo>
                  <a:pt x="18287" y="378777"/>
                </a:lnTo>
                <a:lnTo>
                  <a:pt x="9143" y="369633"/>
                </a:lnTo>
                <a:lnTo>
                  <a:pt x="18287" y="369633"/>
                </a:lnTo>
                <a:lnTo>
                  <a:pt x="18287" y="0"/>
                </a:lnTo>
                <a:close/>
              </a:path>
              <a:path w="1602740" h="417195">
                <a:moveTo>
                  <a:pt x="1584070" y="369633"/>
                </a:moveTo>
                <a:lnTo>
                  <a:pt x="1538858" y="369633"/>
                </a:lnTo>
                <a:lnTo>
                  <a:pt x="1538858" y="387921"/>
                </a:lnTo>
                <a:lnTo>
                  <a:pt x="1584070" y="387921"/>
                </a:lnTo>
                <a:lnTo>
                  <a:pt x="1602358" y="378777"/>
                </a:lnTo>
                <a:lnTo>
                  <a:pt x="1584070" y="369633"/>
                </a:lnTo>
                <a:close/>
              </a:path>
              <a:path w="1602740" h="417195">
                <a:moveTo>
                  <a:pt x="18287" y="369633"/>
                </a:moveTo>
                <a:lnTo>
                  <a:pt x="9143" y="369633"/>
                </a:lnTo>
                <a:lnTo>
                  <a:pt x="18287" y="378777"/>
                </a:lnTo>
                <a:lnTo>
                  <a:pt x="18287" y="369633"/>
                </a:lnTo>
                <a:close/>
              </a:path>
              <a:path w="1602740" h="417195">
                <a:moveTo>
                  <a:pt x="1526158" y="369633"/>
                </a:moveTo>
                <a:lnTo>
                  <a:pt x="18287" y="369633"/>
                </a:lnTo>
                <a:lnTo>
                  <a:pt x="18287" y="378777"/>
                </a:lnTo>
                <a:lnTo>
                  <a:pt x="1526158" y="378777"/>
                </a:lnTo>
                <a:lnTo>
                  <a:pt x="1526158" y="369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-150727"/>
            <a:ext cx="299529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30" dirty="0" smtClean="0">
                <a:solidFill>
                  <a:srgbClr val="004A6B"/>
                </a:solidFill>
              </a:rPr>
              <a:t/>
            </a:r>
            <a:br>
              <a:rPr lang="en-US" sz="2800" spc="-30" dirty="0" smtClean="0">
                <a:solidFill>
                  <a:srgbClr val="004A6B"/>
                </a:solidFill>
              </a:rPr>
            </a:br>
            <a:r>
              <a:rPr sz="2800" spc="-30" dirty="0" smtClean="0">
                <a:solidFill>
                  <a:srgbClr val="004A6B"/>
                </a:solidFill>
              </a:rPr>
              <a:t>Tableau </a:t>
            </a:r>
            <a:r>
              <a:rPr sz="2800" dirty="0">
                <a:solidFill>
                  <a:srgbClr val="004A6B"/>
                </a:solidFill>
              </a:rPr>
              <a:t>– </a:t>
            </a: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60" dirty="0">
                <a:solidFill>
                  <a:srgbClr val="004A6B"/>
                </a:solidFill>
              </a:rPr>
              <a:t> </a:t>
            </a:r>
            <a:r>
              <a:rPr sz="2800" spc="-25" dirty="0">
                <a:solidFill>
                  <a:srgbClr val="004A6B"/>
                </a:solidFill>
              </a:rPr>
              <a:t>Type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390629" y="1050926"/>
            <a:ext cx="6600971" cy="287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1579" y="898525"/>
            <a:ext cx="6589776" cy="2843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01818"/>
              </p:ext>
            </p:extLst>
          </p:nvPr>
        </p:nvGraphicFramePr>
        <p:xfrm>
          <a:off x="2614166" y="1050926"/>
          <a:ext cx="6324601" cy="281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6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8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7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Icon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4A6B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type</a:t>
                      </a:r>
                      <a:endParaRPr sz="1900" dirty="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004A6B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Text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(string)</a:t>
                      </a:r>
                      <a:r>
                        <a:rPr sz="19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values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9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values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900" spc="-15" dirty="0">
                          <a:latin typeface="Calibri"/>
                          <a:cs typeface="Calibri"/>
                        </a:rPr>
                        <a:t>Date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&amp; Time</a:t>
                      </a:r>
                      <a:r>
                        <a:rPr sz="19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values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Numerical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values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Boolean values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(relational</a:t>
                      </a:r>
                      <a:r>
                        <a:rPr sz="19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only)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6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4A6B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004A6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Geographic values (used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9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maps)</a:t>
                      </a: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4A6B"/>
                      </a:solidFill>
                      <a:prstDash val="solid"/>
                    </a:lnR>
                    <a:lnT w="9525">
                      <a:solidFill>
                        <a:srgbClr val="DFE2E2"/>
                      </a:solidFill>
                      <a:prstDash val="solid"/>
                    </a:lnT>
                    <a:lnB w="9525">
                      <a:solidFill>
                        <a:srgbClr val="004A6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E2E2"/>
                      </a:solidFill>
                      <a:prstDash val="solid"/>
                    </a:lnL>
                    <a:lnR w="9525">
                      <a:solidFill>
                        <a:srgbClr val="DFE2E2"/>
                      </a:solidFill>
                      <a:prstDash val="solid"/>
                    </a:lnR>
                    <a:lnT w="9525">
                      <a:solidFill>
                        <a:srgbClr val="004A6B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E2E2"/>
                      </a:solidFill>
                      <a:prstDash val="solid"/>
                    </a:lnL>
                    <a:lnR w="9525">
                      <a:solidFill>
                        <a:srgbClr val="DFE2E2"/>
                      </a:solidFill>
                      <a:prstDash val="solid"/>
                    </a:lnR>
                    <a:lnT w="9525">
                      <a:solidFill>
                        <a:srgbClr val="004A6B"/>
                      </a:solidFill>
                      <a:prstDash val="solid"/>
                    </a:lnT>
                    <a:lnB w="9525">
                      <a:solidFill>
                        <a:srgbClr val="DFE2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313176" y="1304543"/>
            <a:ext cx="201167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3176" y="1667255"/>
            <a:ext cx="210312" cy="210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3176" y="2023872"/>
            <a:ext cx="228600" cy="198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2417063"/>
            <a:ext cx="152400" cy="134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1944" y="2785872"/>
            <a:ext cx="179832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61944" y="3221735"/>
            <a:ext cx="179832" cy="103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1127125"/>
            <a:ext cx="1517904" cy="35180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787" y="1127125"/>
            <a:ext cx="1527175" cy="3522979"/>
          </a:xfrm>
          <a:custGeom>
            <a:avLst/>
            <a:gdLst/>
            <a:ahLst/>
            <a:cxnLst/>
            <a:rect l="l" t="t" r="r" b="b"/>
            <a:pathLst>
              <a:path w="1527175" h="3941445">
                <a:moveTo>
                  <a:pt x="0" y="3941064"/>
                </a:moveTo>
                <a:lnTo>
                  <a:pt x="1527048" y="3941064"/>
                </a:lnTo>
                <a:lnTo>
                  <a:pt x="1527048" y="0"/>
                </a:lnTo>
                <a:lnTo>
                  <a:pt x="0" y="0"/>
                </a:lnTo>
                <a:lnTo>
                  <a:pt x="0" y="3941064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800" y="1127125"/>
            <a:ext cx="238125" cy="2396616"/>
          </a:xfrm>
          <a:custGeom>
            <a:avLst/>
            <a:gdLst/>
            <a:ahLst/>
            <a:cxnLst/>
            <a:rect l="l" t="t" r="r" b="b"/>
            <a:pathLst>
              <a:path w="238125" h="2551429">
                <a:moveTo>
                  <a:pt x="0" y="2551176"/>
                </a:moveTo>
                <a:lnTo>
                  <a:pt x="237744" y="2551176"/>
                </a:lnTo>
                <a:lnTo>
                  <a:pt x="237744" y="0"/>
                </a:lnTo>
                <a:lnTo>
                  <a:pt x="0" y="0"/>
                </a:lnTo>
                <a:lnTo>
                  <a:pt x="0" y="2551176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-150727"/>
            <a:ext cx="296100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30" dirty="0" smtClean="0">
                <a:solidFill>
                  <a:srgbClr val="004A6B"/>
                </a:solidFill>
              </a:rPr>
              <a:t/>
            </a:r>
            <a:br>
              <a:rPr lang="en-US" sz="2800" spc="-30" dirty="0" smtClean="0">
                <a:solidFill>
                  <a:srgbClr val="004A6B"/>
                </a:solidFill>
              </a:rPr>
            </a:br>
            <a:r>
              <a:rPr sz="2800" spc="-30" dirty="0" smtClean="0">
                <a:solidFill>
                  <a:srgbClr val="004A6B"/>
                </a:solidFill>
              </a:rPr>
              <a:t>Tableau </a:t>
            </a:r>
            <a:r>
              <a:rPr sz="2800" dirty="0">
                <a:solidFill>
                  <a:srgbClr val="004A6B"/>
                </a:solidFill>
              </a:rPr>
              <a:t>– </a:t>
            </a:r>
            <a:r>
              <a:rPr sz="2800" spc="5" dirty="0">
                <a:solidFill>
                  <a:srgbClr val="004A6B"/>
                </a:solidFill>
              </a:rPr>
              <a:t>File</a:t>
            </a:r>
            <a:r>
              <a:rPr sz="2800" spc="-60" dirty="0">
                <a:solidFill>
                  <a:srgbClr val="004A6B"/>
                </a:solidFill>
              </a:rPr>
              <a:t> </a:t>
            </a:r>
            <a:r>
              <a:rPr sz="2800" spc="-20" dirty="0">
                <a:solidFill>
                  <a:srgbClr val="004A6B"/>
                </a:solidFill>
              </a:rPr>
              <a:t>Types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329615" y="2678087"/>
            <a:ext cx="2009775" cy="963294"/>
          </a:xfrm>
          <a:custGeom>
            <a:avLst/>
            <a:gdLst/>
            <a:ahLst/>
            <a:cxnLst/>
            <a:rect l="l" t="t" r="r" b="b"/>
            <a:pathLst>
              <a:path w="2009775" h="963295">
                <a:moveTo>
                  <a:pt x="0" y="962875"/>
                </a:moveTo>
                <a:lnTo>
                  <a:pt x="2009520" y="962875"/>
                </a:lnTo>
                <a:lnTo>
                  <a:pt x="2009520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9213" y="2678087"/>
            <a:ext cx="1382395" cy="963294"/>
          </a:xfrm>
          <a:custGeom>
            <a:avLst/>
            <a:gdLst/>
            <a:ahLst/>
            <a:cxnLst/>
            <a:rect l="l" t="t" r="r" b="b"/>
            <a:pathLst>
              <a:path w="1382395" h="963295">
                <a:moveTo>
                  <a:pt x="0" y="962875"/>
                </a:moveTo>
                <a:lnTo>
                  <a:pt x="1382267" y="962875"/>
                </a:lnTo>
                <a:lnTo>
                  <a:pt x="1382267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353" y="2678087"/>
            <a:ext cx="5114290" cy="963294"/>
          </a:xfrm>
          <a:custGeom>
            <a:avLst/>
            <a:gdLst/>
            <a:ahLst/>
            <a:cxnLst/>
            <a:rect l="l" t="t" r="r" b="b"/>
            <a:pathLst>
              <a:path w="5114290" h="963295">
                <a:moveTo>
                  <a:pt x="0" y="962875"/>
                </a:moveTo>
                <a:lnTo>
                  <a:pt x="5114290" y="962875"/>
                </a:lnTo>
                <a:lnTo>
                  <a:pt x="5114290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3897"/>
              </p:ext>
            </p:extLst>
          </p:nvPr>
        </p:nvGraphicFramePr>
        <p:xfrm>
          <a:off x="329615" y="1127126"/>
          <a:ext cx="8507093" cy="3476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7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Extension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 dirty="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 Workbook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.twb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contains information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each sheet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dashboard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is present in</a:t>
                      </a:r>
                      <a:r>
                        <a:rPr sz="12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workbook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2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Packaged</a:t>
                      </a:r>
                      <a:r>
                        <a:rPr sz="1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Workbook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.twbx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07950" marR="101600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This file format contains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details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workbook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well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local data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is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analysis.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Its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purpose is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share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with other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desktop or 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Tableau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reader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2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.tds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L="135255" marR="126364" indent="635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The details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 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connection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report are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stored in  this file.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connection details it stores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source type(excel/relational/sap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etc.)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well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types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of 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columns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7888" y="868616"/>
            <a:ext cx="1954784" cy="4276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8408" y="865631"/>
            <a:ext cx="1658112" cy="427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7776" y="103631"/>
            <a:ext cx="3274441" cy="1692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148" y="100588"/>
            <a:ext cx="2977515" cy="1398270"/>
          </a:xfrm>
          <a:custGeom>
            <a:avLst/>
            <a:gdLst/>
            <a:ahLst/>
            <a:cxnLst/>
            <a:rect l="l" t="t" r="r" b="b"/>
            <a:pathLst>
              <a:path w="2977515" h="1398270">
                <a:moveTo>
                  <a:pt x="2387057" y="1011169"/>
                </a:moveTo>
                <a:lnTo>
                  <a:pt x="1839869" y="1011169"/>
                </a:lnTo>
                <a:lnTo>
                  <a:pt x="2977027" y="1398265"/>
                </a:lnTo>
                <a:lnTo>
                  <a:pt x="2387057" y="1011169"/>
                </a:lnTo>
                <a:close/>
              </a:path>
              <a:path w="2977515" h="1398270">
                <a:moveTo>
                  <a:pt x="1205433" y="0"/>
                </a:moveTo>
                <a:lnTo>
                  <a:pt x="1151747" y="95"/>
                </a:lnTo>
                <a:lnTo>
                  <a:pt x="1098017" y="1327"/>
                </a:lnTo>
                <a:lnTo>
                  <a:pt x="1044330" y="3704"/>
                </a:lnTo>
                <a:lnTo>
                  <a:pt x="990771" y="7233"/>
                </a:lnTo>
                <a:lnTo>
                  <a:pt x="937427" y="11923"/>
                </a:lnTo>
                <a:lnTo>
                  <a:pt x="884384" y="17782"/>
                </a:lnTo>
                <a:lnTo>
                  <a:pt x="831727" y="24817"/>
                </a:lnTo>
                <a:lnTo>
                  <a:pt x="779543" y="33038"/>
                </a:lnTo>
                <a:lnTo>
                  <a:pt x="727917" y="42451"/>
                </a:lnTo>
                <a:lnTo>
                  <a:pt x="676936" y="53066"/>
                </a:lnTo>
                <a:lnTo>
                  <a:pt x="626686" y="64890"/>
                </a:lnTo>
                <a:lnTo>
                  <a:pt x="577252" y="77931"/>
                </a:lnTo>
                <a:lnTo>
                  <a:pt x="528721" y="92197"/>
                </a:lnTo>
                <a:lnTo>
                  <a:pt x="469850" y="111651"/>
                </a:lnTo>
                <a:lnTo>
                  <a:pt x="414277" y="132455"/>
                </a:lnTo>
                <a:lnTo>
                  <a:pt x="362037" y="154528"/>
                </a:lnTo>
                <a:lnTo>
                  <a:pt x="313163" y="177790"/>
                </a:lnTo>
                <a:lnTo>
                  <a:pt x="267692" y="202161"/>
                </a:lnTo>
                <a:lnTo>
                  <a:pt x="225658" y="227561"/>
                </a:lnTo>
                <a:lnTo>
                  <a:pt x="187094" y="253910"/>
                </a:lnTo>
                <a:lnTo>
                  <a:pt x="152037" y="281128"/>
                </a:lnTo>
                <a:lnTo>
                  <a:pt x="120520" y="309136"/>
                </a:lnTo>
                <a:lnTo>
                  <a:pt x="92578" y="337853"/>
                </a:lnTo>
                <a:lnTo>
                  <a:pt x="68246" y="367200"/>
                </a:lnTo>
                <a:lnTo>
                  <a:pt x="30549" y="427462"/>
                </a:lnTo>
                <a:lnTo>
                  <a:pt x="7708" y="489282"/>
                </a:lnTo>
                <a:lnTo>
                  <a:pt x="0" y="552022"/>
                </a:lnTo>
                <a:lnTo>
                  <a:pt x="1906" y="583536"/>
                </a:lnTo>
                <a:lnTo>
                  <a:pt x="17415" y="646455"/>
                </a:lnTo>
                <a:lnTo>
                  <a:pt x="48750" y="708693"/>
                </a:lnTo>
                <a:lnTo>
                  <a:pt x="96187" y="769612"/>
                </a:lnTo>
                <a:lnTo>
                  <a:pt x="126030" y="799377"/>
                </a:lnTo>
                <a:lnTo>
                  <a:pt x="160003" y="828572"/>
                </a:lnTo>
                <a:lnTo>
                  <a:pt x="198140" y="857118"/>
                </a:lnTo>
                <a:lnTo>
                  <a:pt x="231041" y="879026"/>
                </a:lnTo>
                <a:lnTo>
                  <a:pt x="265792" y="899967"/>
                </a:lnTo>
                <a:lnTo>
                  <a:pt x="302306" y="919934"/>
                </a:lnTo>
                <a:lnTo>
                  <a:pt x="340498" y="938916"/>
                </a:lnTo>
                <a:lnTo>
                  <a:pt x="380281" y="956908"/>
                </a:lnTo>
                <a:lnTo>
                  <a:pt x="421569" y="973900"/>
                </a:lnTo>
                <a:lnTo>
                  <a:pt x="464277" y="989884"/>
                </a:lnTo>
                <a:lnTo>
                  <a:pt x="508319" y="1004853"/>
                </a:lnTo>
                <a:lnTo>
                  <a:pt x="553608" y="1018799"/>
                </a:lnTo>
                <a:lnTo>
                  <a:pt x="600059" y="1031712"/>
                </a:lnTo>
                <a:lnTo>
                  <a:pt x="647585" y="1043586"/>
                </a:lnTo>
                <a:lnTo>
                  <a:pt x="696101" y="1054413"/>
                </a:lnTo>
                <a:lnTo>
                  <a:pt x="745521" y="1064183"/>
                </a:lnTo>
                <a:lnTo>
                  <a:pt x="795759" y="1072889"/>
                </a:lnTo>
                <a:lnTo>
                  <a:pt x="846729" y="1080524"/>
                </a:lnTo>
                <a:lnTo>
                  <a:pt x="898344" y="1087078"/>
                </a:lnTo>
                <a:lnTo>
                  <a:pt x="950520" y="1092544"/>
                </a:lnTo>
                <a:lnTo>
                  <a:pt x="1003169" y="1096914"/>
                </a:lnTo>
                <a:lnTo>
                  <a:pt x="1056207" y="1100180"/>
                </a:lnTo>
                <a:lnTo>
                  <a:pt x="1109546" y="1102333"/>
                </a:lnTo>
                <a:lnTo>
                  <a:pt x="1163101" y="1103366"/>
                </a:lnTo>
                <a:lnTo>
                  <a:pt x="1216787" y="1103270"/>
                </a:lnTo>
                <a:lnTo>
                  <a:pt x="1270516" y="1102038"/>
                </a:lnTo>
                <a:lnTo>
                  <a:pt x="1324204" y="1099662"/>
                </a:lnTo>
                <a:lnTo>
                  <a:pt x="1377764" y="1096132"/>
                </a:lnTo>
                <a:lnTo>
                  <a:pt x="1431110" y="1091442"/>
                </a:lnTo>
                <a:lnTo>
                  <a:pt x="1484157" y="1085584"/>
                </a:lnTo>
                <a:lnTo>
                  <a:pt x="1536818" y="1078548"/>
                </a:lnTo>
                <a:lnTo>
                  <a:pt x="1589007" y="1070327"/>
                </a:lnTo>
                <a:lnTo>
                  <a:pt x="1640638" y="1060914"/>
                </a:lnTo>
                <a:lnTo>
                  <a:pt x="1691626" y="1050299"/>
                </a:lnTo>
                <a:lnTo>
                  <a:pt x="1741885" y="1038476"/>
                </a:lnTo>
                <a:lnTo>
                  <a:pt x="1791328" y="1025435"/>
                </a:lnTo>
                <a:lnTo>
                  <a:pt x="1839869" y="1011169"/>
                </a:lnTo>
                <a:lnTo>
                  <a:pt x="2387057" y="1011169"/>
                </a:lnTo>
                <a:lnTo>
                  <a:pt x="2161560" y="863214"/>
                </a:lnTo>
                <a:lnTo>
                  <a:pt x="2204493" y="831767"/>
                </a:lnTo>
                <a:lnTo>
                  <a:pt x="2242443" y="799354"/>
                </a:lnTo>
                <a:lnTo>
                  <a:pt x="2275407" y="766095"/>
                </a:lnTo>
                <a:lnTo>
                  <a:pt x="2303385" y="732108"/>
                </a:lnTo>
                <a:lnTo>
                  <a:pt x="2326375" y="697510"/>
                </a:lnTo>
                <a:lnTo>
                  <a:pt x="2344374" y="662422"/>
                </a:lnTo>
                <a:lnTo>
                  <a:pt x="2365394" y="591247"/>
                </a:lnTo>
                <a:lnTo>
                  <a:pt x="2368411" y="555397"/>
                </a:lnTo>
                <a:lnTo>
                  <a:pt x="2366431" y="519531"/>
                </a:lnTo>
                <a:lnTo>
                  <a:pt x="2347469" y="448225"/>
                </a:lnTo>
                <a:lnTo>
                  <a:pt x="2330485" y="413021"/>
                </a:lnTo>
                <a:lnTo>
                  <a:pt x="2308495" y="378276"/>
                </a:lnTo>
                <a:lnTo>
                  <a:pt x="2281499" y="344107"/>
                </a:lnTo>
                <a:lnTo>
                  <a:pt x="2249494" y="310634"/>
                </a:lnTo>
                <a:lnTo>
                  <a:pt x="2212478" y="277974"/>
                </a:lnTo>
                <a:lnTo>
                  <a:pt x="2170450" y="246248"/>
                </a:lnTo>
                <a:lnTo>
                  <a:pt x="2137548" y="224339"/>
                </a:lnTo>
                <a:lnTo>
                  <a:pt x="2102797" y="203398"/>
                </a:lnTo>
                <a:lnTo>
                  <a:pt x="2066281" y="183432"/>
                </a:lnTo>
                <a:lnTo>
                  <a:pt x="2028088" y="164449"/>
                </a:lnTo>
                <a:lnTo>
                  <a:pt x="1988303" y="146458"/>
                </a:lnTo>
                <a:lnTo>
                  <a:pt x="1947011" y="129466"/>
                </a:lnTo>
                <a:lnTo>
                  <a:pt x="1904300" y="113481"/>
                </a:lnTo>
                <a:lnTo>
                  <a:pt x="1860255" y="98512"/>
                </a:lnTo>
                <a:lnTo>
                  <a:pt x="1814963" y="84567"/>
                </a:lnTo>
                <a:lnTo>
                  <a:pt x="1768508" y="71653"/>
                </a:lnTo>
                <a:lnTo>
                  <a:pt x="1720978" y="59779"/>
                </a:lnTo>
                <a:lnTo>
                  <a:pt x="1672458" y="48953"/>
                </a:lnTo>
                <a:lnTo>
                  <a:pt x="1623034" y="39183"/>
                </a:lnTo>
                <a:lnTo>
                  <a:pt x="1572793" y="30476"/>
                </a:lnTo>
                <a:lnTo>
                  <a:pt x="1521820" y="22842"/>
                </a:lnTo>
                <a:lnTo>
                  <a:pt x="1470201" y="16288"/>
                </a:lnTo>
                <a:lnTo>
                  <a:pt x="1418023" y="10821"/>
                </a:lnTo>
                <a:lnTo>
                  <a:pt x="1365371" y="6451"/>
                </a:lnTo>
                <a:lnTo>
                  <a:pt x="1312331" y="3186"/>
                </a:lnTo>
                <a:lnTo>
                  <a:pt x="1258990" y="1032"/>
                </a:lnTo>
                <a:lnTo>
                  <a:pt x="120543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7517" y="1094612"/>
            <a:ext cx="389255" cy="584200"/>
          </a:xfrm>
          <a:custGeom>
            <a:avLst/>
            <a:gdLst/>
            <a:ahLst/>
            <a:cxnLst/>
            <a:rect l="l" t="t" r="r" b="b"/>
            <a:pathLst>
              <a:path w="389255" h="584200">
                <a:moveTo>
                  <a:pt x="265049" y="0"/>
                </a:moveTo>
                <a:lnTo>
                  <a:pt x="0" y="520700"/>
                </a:lnTo>
                <a:lnTo>
                  <a:pt x="123951" y="583819"/>
                </a:lnTo>
                <a:lnTo>
                  <a:pt x="389000" y="62991"/>
                </a:lnTo>
                <a:lnTo>
                  <a:pt x="26504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7447" y="1527047"/>
            <a:ext cx="2308225" cy="1555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7967" y="1523999"/>
            <a:ext cx="2011680" cy="1259205"/>
          </a:xfrm>
          <a:custGeom>
            <a:avLst/>
            <a:gdLst/>
            <a:ahLst/>
            <a:cxnLst/>
            <a:rect l="l" t="t" r="r" b="b"/>
            <a:pathLst>
              <a:path w="2011679" h="1259205">
                <a:moveTo>
                  <a:pt x="1005839" y="0"/>
                </a:moveTo>
                <a:lnTo>
                  <a:pt x="946740" y="1068"/>
                </a:lnTo>
                <a:lnTo>
                  <a:pt x="888540" y="4234"/>
                </a:lnTo>
                <a:lnTo>
                  <a:pt x="831333" y="9439"/>
                </a:lnTo>
                <a:lnTo>
                  <a:pt x="775213" y="16624"/>
                </a:lnTo>
                <a:lnTo>
                  <a:pt x="720276" y="25729"/>
                </a:lnTo>
                <a:lnTo>
                  <a:pt x="666616" y="36695"/>
                </a:lnTo>
                <a:lnTo>
                  <a:pt x="614326" y="49464"/>
                </a:lnTo>
                <a:lnTo>
                  <a:pt x="563502" y="63976"/>
                </a:lnTo>
                <a:lnTo>
                  <a:pt x="514237" y="80173"/>
                </a:lnTo>
                <a:lnTo>
                  <a:pt x="466626" y="97995"/>
                </a:lnTo>
                <a:lnTo>
                  <a:pt x="420763" y="117384"/>
                </a:lnTo>
                <a:lnTo>
                  <a:pt x="376743" y="138279"/>
                </a:lnTo>
                <a:lnTo>
                  <a:pt x="334660" y="160623"/>
                </a:lnTo>
                <a:lnTo>
                  <a:pt x="294608" y="184356"/>
                </a:lnTo>
                <a:lnTo>
                  <a:pt x="256681" y="209419"/>
                </a:lnTo>
                <a:lnTo>
                  <a:pt x="220975" y="235753"/>
                </a:lnTo>
                <a:lnTo>
                  <a:pt x="187583" y="263299"/>
                </a:lnTo>
                <a:lnTo>
                  <a:pt x="156600" y="291998"/>
                </a:lnTo>
                <a:lnTo>
                  <a:pt x="128119" y="321791"/>
                </a:lnTo>
                <a:lnTo>
                  <a:pt x="102236" y="352619"/>
                </a:lnTo>
                <a:lnTo>
                  <a:pt x="79045" y="384423"/>
                </a:lnTo>
                <a:lnTo>
                  <a:pt x="58640" y="417143"/>
                </a:lnTo>
                <a:lnTo>
                  <a:pt x="26565" y="485098"/>
                </a:lnTo>
                <a:lnTo>
                  <a:pt x="6767" y="556012"/>
                </a:lnTo>
                <a:lnTo>
                  <a:pt x="0" y="629412"/>
                </a:lnTo>
                <a:lnTo>
                  <a:pt x="1707" y="666393"/>
                </a:lnTo>
                <a:lnTo>
                  <a:pt x="15084" y="738608"/>
                </a:lnTo>
                <a:lnTo>
                  <a:pt x="41115" y="808102"/>
                </a:lnTo>
                <a:lnTo>
                  <a:pt x="79045" y="874400"/>
                </a:lnTo>
                <a:lnTo>
                  <a:pt x="102236" y="906204"/>
                </a:lnTo>
                <a:lnTo>
                  <a:pt x="128119" y="937032"/>
                </a:lnTo>
                <a:lnTo>
                  <a:pt x="156600" y="966825"/>
                </a:lnTo>
                <a:lnTo>
                  <a:pt x="187583" y="995524"/>
                </a:lnTo>
                <a:lnTo>
                  <a:pt x="220975" y="1023070"/>
                </a:lnTo>
                <a:lnTo>
                  <a:pt x="256681" y="1049404"/>
                </a:lnTo>
                <a:lnTo>
                  <a:pt x="294608" y="1074467"/>
                </a:lnTo>
                <a:lnTo>
                  <a:pt x="334660" y="1098200"/>
                </a:lnTo>
                <a:lnTo>
                  <a:pt x="376743" y="1120544"/>
                </a:lnTo>
                <a:lnTo>
                  <a:pt x="420763" y="1141439"/>
                </a:lnTo>
                <a:lnTo>
                  <a:pt x="466626" y="1160828"/>
                </a:lnTo>
                <a:lnTo>
                  <a:pt x="514237" y="1178650"/>
                </a:lnTo>
                <a:lnTo>
                  <a:pt x="563502" y="1194847"/>
                </a:lnTo>
                <a:lnTo>
                  <a:pt x="614326" y="1209359"/>
                </a:lnTo>
                <a:lnTo>
                  <a:pt x="666616" y="1222128"/>
                </a:lnTo>
                <a:lnTo>
                  <a:pt x="720276" y="1233094"/>
                </a:lnTo>
                <a:lnTo>
                  <a:pt x="775213" y="1242199"/>
                </a:lnTo>
                <a:lnTo>
                  <a:pt x="831333" y="1249384"/>
                </a:lnTo>
                <a:lnTo>
                  <a:pt x="888540" y="1254589"/>
                </a:lnTo>
                <a:lnTo>
                  <a:pt x="946740" y="1257755"/>
                </a:lnTo>
                <a:lnTo>
                  <a:pt x="1005839" y="1258824"/>
                </a:lnTo>
                <a:lnTo>
                  <a:pt x="1064939" y="1257755"/>
                </a:lnTo>
                <a:lnTo>
                  <a:pt x="1123139" y="1254589"/>
                </a:lnTo>
                <a:lnTo>
                  <a:pt x="1180346" y="1249384"/>
                </a:lnTo>
                <a:lnTo>
                  <a:pt x="1236466" y="1242199"/>
                </a:lnTo>
                <a:lnTo>
                  <a:pt x="1291403" y="1233094"/>
                </a:lnTo>
                <a:lnTo>
                  <a:pt x="1345063" y="1222128"/>
                </a:lnTo>
                <a:lnTo>
                  <a:pt x="1397353" y="1209359"/>
                </a:lnTo>
                <a:lnTo>
                  <a:pt x="1448177" y="1194847"/>
                </a:lnTo>
                <a:lnTo>
                  <a:pt x="1497442" y="1178650"/>
                </a:lnTo>
                <a:lnTo>
                  <a:pt x="1545053" y="1160828"/>
                </a:lnTo>
                <a:lnTo>
                  <a:pt x="1590916" y="1141439"/>
                </a:lnTo>
                <a:lnTo>
                  <a:pt x="1634936" y="1120544"/>
                </a:lnTo>
                <a:lnTo>
                  <a:pt x="1677019" y="1098200"/>
                </a:lnTo>
                <a:lnTo>
                  <a:pt x="1717071" y="1074467"/>
                </a:lnTo>
                <a:lnTo>
                  <a:pt x="1754998" y="1049404"/>
                </a:lnTo>
                <a:lnTo>
                  <a:pt x="1790704" y="1023070"/>
                </a:lnTo>
                <a:lnTo>
                  <a:pt x="1824096" y="995524"/>
                </a:lnTo>
                <a:lnTo>
                  <a:pt x="1855079" y="966825"/>
                </a:lnTo>
                <a:lnTo>
                  <a:pt x="1883560" y="937032"/>
                </a:lnTo>
                <a:lnTo>
                  <a:pt x="1909443" y="906204"/>
                </a:lnTo>
                <a:lnTo>
                  <a:pt x="1932634" y="874400"/>
                </a:lnTo>
                <a:lnTo>
                  <a:pt x="1953039" y="841680"/>
                </a:lnTo>
                <a:lnTo>
                  <a:pt x="1985114" y="773725"/>
                </a:lnTo>
                <a:lnTo>
                  <a:pt x="2004912" y="702811"/>
                </a:lnTo>
                <a:lnTo>
                  <a:pt x="2011680" y="629412"/>
                </a:lnTo>
                <a:lnTo>
                  <a:pt x="2009972" y="592430"/>
                </a:lnTo>
                <a:lnTo>
                  <a:pt x="1996595" y="520215"/>
                </a:lnTo>
                <a:lnTo>
                  <a:pt x="1970564" y="450721"/>
                </a:lnTo>
                <a:lnTo>
                  <a:pt x="1932634" y="384423"/>
                </a:lnTo>
                <a:lnTo>
                  <a:pt x="1909443" y="352619"/>
                </a:lnTo>
                <a:lnTo>
                  <a:pt x="1883560" y="321791"/>
                </a:lnTo>
                <a:lnTo>
                  <a:pt x="1855079" y="291998"/>
                </a:lnTo>
                <a:lnTo>
                  <a:pt x="1824096" y="263299"/>
                </a:lnTo>
                <a:lnTo>
                  <a:pt x="1790704" y="235753"/>
                </a:lnTo>
                <a:lnTo>
                  <a:pt x="1754998" y="209419"/>
                </a:lnTo>
                <a:lnTo>
                  <a:pt x="1717071" y="184356"/>
                </a:lnTo>
                <a:lnTo>
                  <a:pt x="1677019" y="160623"/>
                </a:lnTo>
                <a:lnTo>
                  <a:pt x="1634936" y="138279"/>
                </a:lnTo>
                <a:lnTo>
                  <a:pt x="1590916" y="117384"/>
                </a:lnTo>
                <a:lnTo>
                  <a:pt x="1545053" y="97995"/>
                </a:lnTo>
                <a:lnTo>
                  <a:pt x="1497442" y="80173"/>
                </a:lnTo>
                <a:lnTo>
                  <a:pt x="1448177" y="63976"/>
                </a:lnTo>
                <a:lnTo>
                  <a:pt x="1397353" y="49464"/>
                </a:lnTo>
                <a:lnTo>
                  <a:pt x="1345063" y="36695"/>
                </a:lnTo>
                <a:lnTo>
                  <a:pt x="1291403" y="25729"/>
                </a:lnTo>
                <a:lnTo>
                  <a:pt x="1236466" y="16624"/>
                </a:lnTo>
                <a:lnTo>
                  <a:pt x="1180346" y="9439"/>
                </a:lnTo>
                <a:lnTo>
                  <a:pt x="1123139" y="4234"/>
                </a:lnTo>
                <a:lnTo>
                  <a:pt x="1064939" y="1068"/>
                </a:lnTo>
                <a:lnTo>
                  <a:pt x="10058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3055" y="243903"/>
            <a:ext cx="1997329" cy="121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82316" y="264667"/>
            <a:ext cx="149733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492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Now you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know,</a:t>
            </a:r>
            <a:endParaRPr sz="12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why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to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visualize</a:t>
            </a:r>
            <a:r>
              <a:rPr sz="1200" spc="-8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your</a:t>
            </a:r>
            <a:endParaRPr sz="1200">
              <a:latin typeface="Comic Sans MS"/>
              <a:cs typeface="Comic Sans MS"/>
            </a:endParaRPr>
          </a:p>
          <a:p>
            <a:pPr marR="33020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data.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2247" y="1691703"/>
            <a:ext cx="1738249" cy="1214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51761" y="1714957"/>
            <a:ext cx="1239520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discuss</a:t>
            </a:r>
            <a:r>
              <a:rPr sz="1200" spc="-2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the</a:t>
            </a:r>
            <a:endParaRPr sz="1200">
              <a:latin typeface="Comic Sans MS"/>
              <a:cs typeface="Comic Sans MS"/>
            </a:endParaRPr>
          </a:p>
          <a:p>
            <a:pPr marL="173990" marR="5080" indent="-161925">
              <a:lnSpc>
                <a:spcPct val="150100"/>
              </a:lnSpc>
              <a:spcBef>
                <a:spcPts val="385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concepts of</a:t>
            </a:r>
            <a:r>
              <a:rPr sz="1200" spc="-7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Data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Visualization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1363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0" dirty="0">
                <a:solidFill>
                  <a:srgbClr val="004A6B"/>
                </a:solidFill>
              </a:rPr>
              <a:t>Tableau </a:t>
            </a:r>
            <a:r>
              <a:rPr sz="2800" dirty="0">
                <a:solidFill>
                  <a:srgbClr val="004A6B"/>
                </a:solidFill>
              </a:rPr>
              <a:t>– </a:t>
            </a:r>
            <a:r>
              <a:rPr sz="2800" spc="5" dirty="0">
                <a:solidFill>
                  <a:srgbClr val="004A6B"/>
                </a:solidFill>
              </a:rPr>
              <a:t>File </a:t>
            </a:r>
            <a:r>
              <a:rPr sz="2800" spc="-20" dirty="0">
                <a:solidFill>
                  <a:srgbClr val="004A6B"/>
                </a:solidFill>
              </a:rPr>
              <a:t>Types</a:t>
            </a:r>
            <a:r>
              <a:rPr sz="2800" spc="-7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08343" y="2678087"/>
            <a:ext cx="2070735" cy="963294"/>
          </a:xfrm>
          <a:custGeom>
            <a:avLst/>
            <a:gdLst/>
            <a:ahLst/>
            <a:cxnLst/>
            <a:rect l="l" t="t" r="r" b="b"/>
            <a:pathLst>
              <a:path w="2070735" h="963295">
                <a:moveTo>
                  <a:pt x="0" y="962875"/>
                </a:moveTo>
                <a:lnTo>
                  <a:pt x="2070481" y="962875"/>
                </a:lnTo>
                <a:lnTo>
                  <a:pt x="2070481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8836" y="2678087"/>
            <a:ext cx="1430655" cy="963294"/>
          </a:xfrm>
          <a:custGeom>
            <a:avLst/>
            <a:gdLst/>
            <a:ahLst/>
            <a:cxnLst/>
            <a:rect l="l" t="t" r="r" b="b"/>
            <a:pathLst>
              <a:path w="1430654" h="963295">
                <a:moveTo>
                  <a:pt x="0" y="962875"/>
                </a:moveTo>
                <a:lnTo>
                  <a:pt x="1430147" y="962875"/>
                </a:lnTo>
                <a:lnTo>
                  <a:pt x="1430147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857" y="2678087"/>
            <a:ext cx="5027295" cy="963294"/>
          </a:xfrm>
          <a:custGeom>
            <a:avLst/>
            <a:gdLst/>
            <a:ahLst/>
            <a:cxnLst/>
            <a:rect l="l" t="t" r="r" b="b"/>
            <a:pathLst>
              <a:path w="5027295" h="963295">
                <a:moveTo>
                  <a:pt x="0" y="962875"/>
                </a:moveTo>
                <a:lnTo>
                  <a:pt x="5026787" y="962875"/>
                </a:lnTo>
                <a:lnTo>
                  <a:pt x="5026787" y="0"/>
                </a:lnTo>
                <a:lnTo>
                  <a:pt x="0" y="0"/>
                </a:lnTo>
                <a:lnTo>
                  <a:pt x="0" y="962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95328"/>
              </p:ext>
            </p:extLst>
          </p:nvPr>
        </p:nvGraphicFramePr>
        <p:xfrm>
          <a:off x="308343" y="974726"/>
          <a:ext cx="8526778" cy="3629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26364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Extension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 dirty="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3825"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Extract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0810" algn="ctr">
                        <a:lnSpc>
                          <a:spcPct val="100000"/>
                        </a:lnSpc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.tde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3350" marR="120650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This file contains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 .twb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file in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highly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compressed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columnar  data format. This helps in storage optimization. This file should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refreshed 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 get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updated data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form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source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2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7000"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Bookmark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0810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.tbm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These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files contain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single worksheet that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is shared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easily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pasted</a:t>
                      </a:r>
                      <a:r>
                        <a:rPr sz="1200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into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other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workbooks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6364"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Calibri"/>
                          <a:cs typeface="Calibri"/>
                        </a:rPr>
                        <a:t>Tableau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Preferences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9539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.tps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This file stores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colour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preference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across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all the workbooks.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is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mainly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used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consistent look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feel across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2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users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-150727"/>
            <a:ext cx="342646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65" dirty="0" smtClean="0">
                <a:solidFill>
                  <a:srgbClr val="004A6B"/>
                </a:solidFill>
              </a:rPr>
              <a:t/>
            </a:r>
            <a:br>
              <a:rPr lang="en-US" sz="2800" spc="-65" dirty="0" smtClean="0">
                <a:solidFill>
                  <a:srgbClr val="004A6B"/>
                </a:solidFill>
              </a:rPr>
            </a:br>
            <a:r>
              <a:rPr sz="2800" spc="-65" dirty="0" smtClean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</a:t>
            </a:r>
            <a:r>
              <a:rPr sz="2800" spc="-114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III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557513" y="1091209"/>
            <a:ext cx="1990725" cy="1339215"/>
          </a:xfrm>
          <a:custGeom>
            <a:avLst/>
            <a:gdLst/>
            <a:ahLst/>
            <a:cxnLst/>
            <a:rect l="l" t="t" r="r" b="b"/>
            <a:pathLst>
              <a:path w="1990725" h="1339214">
                <a:moveTo>
                  <a:pt x="1011201" y="0"/>
                </a:moveTo>
                <a:lnTo>
                  <a:pt x="960241" y="294"/>
                </a:lnTo>
                <a:lnTo>
                  <a:pt x="909398" y="2085"/>
                </a:lnTo>
                <a:lnTo>
                  <a:pt x="858778" y="5366"/>
                </a:lnTo>
                <a:lnTo>
                  <a:pt x="808489" y="10133"/>
                </a:lnTo>
                <a:lnTo>
                  <a:pt x="758637" y="16379"/>
                </a:lnTo>
                <a:lnTo>
                  <a:pt x="709329" y="24100"/>
                </a:lnTo>
                <a:lnTo>
                  <a:pt x="660673" y="33290"/>
                </a:lnTo>
                <a:lnTo>
                  <a:pt x="612774" y="43944"/>
                </a:lnTo>
                <a:lnTo>
                  <a:pt x="565741" y="56056"/>
                </a:lnTo>
                <a:lnTo>
                  <a:pt x="519679" y="69622"/>
                </a:lnTo>
                <a:lnTo>
                  <a:pt x="474696" y="84636"/>
                </a:lnTo>
                <a:lnTo>
                  <a:pt x="430899" y="101092"/>
                </a:lnTo>
                <a:lnTo>
                  <a:pt x="388395" y="118985"/>
                </a:lnTo>
                <a:lnTo>
                  <a:pt x="347290" y="138311"/>
                </a:lnTo>
                <a:lnTo>
                  <a:pt x="307691" y="159063"/>
                </a:lnTo>
                <a:lnTo>
                  <a:pt x="269705" y="181236"/>
                </a:lnTo>
                <a:lnTo>
                  <a:pt x="233440" y="204825"/>
                </a:lnTo>
                <a:lnTo>
                  <a:pt x="192953" y="234520"/>
                </a:lnTo>
                <a:lnTo>
                  <a:pt x="156367" y="265257"/>
                </a:lnTo>
                <a:lnTo>
                  <a:pt x="123666" y="296929"/>
                </a:lnTo>
                <a:lnTo>
                  <a:pt x="94834" y="329430"/>
                </a:lnTo>
                <a:lnTo>
                  <a:pt x="69855" y="362652"/>
                </a:lnTo>
                <a:lnTo>
                  <a:pt x="48713" y="396489"/>
                </a:lnTo>
                <a:lnTo>
                  <a:pt x="31393" y="430835"/>
                </a:lnTo>
                <a:lnTo>
                  <a:pt x="8150" y="500624"/>
                </a:lnTo>
                <a:lnTo>
                  <a:pt x="0" y="571165"/>
                </a:lnTo>
                <a:lnTo>
                  <a:pt x="1543" y="606451"/>
                </a:lnTo>
                <a:lnTo>
                  <a:pt x="15789" y="676521"/>
                </a:lnTo>
                <a:lnTo>
                  <a:pt x="44806" y="745209"/>
                </a:lnTo>
                <a:lnTo>
                  <a:pt x="64813" y="778769"/>
                </a:lnTo>
                <a:lnTo>
                  <a:pt x="88464" y="811663"/>
                </a:lnTo>
                <a:lnTo>
                  <a:pt x="115745" y="843784"/>
                </a:lnTo>
                <a:lnTo>
                  <a:pt x="146637" y="875027"/>
                </a:lnTo>
                <a:lnTo>
                  <a:pt x="181126" y="905284"/>
                </a:lnTo>
                <a:lnTo>
                  <a:pt x="219195" y="934449"/>
                </a:lnTo>
                <a:lnTo>
                  <a:pt x="260829" y="962415"/>
                </a:lnTo>
                <a:lnTo>
                  <a:pt x="306011" y="989075"/>
                </a:lnTo>
                <a:lnTo>
                  <a:pt x="354725" y="1014323"/>
                </a:lnTo>
                <a:lnTo>
                  <a:pt x="259475" y="1339062"/>
                </a:lnTo>
                <a:lnTo>
                  <a:pt x="686703" y="1120749"/>
                </a:lnTo>
                <a:lnTo>
                  <a:pt x="1302792" y="1120749"/>
                </a:lnTo>
                <a:lnTo>
                  <a:pt x="1319053" y="1117794"/>
                </a:lnTo>
                <a:lnTo>
                  <a:pt x="1368683" y="1107074"/>
                </a:lnTo>
                <a:lnTo>
                  <a:pt x="1417315" y="1094829"/>
                </a:lnTo>
                <a:lnTo>
                  <a:pt x="1464837" y="1081078"/>
                </a:lnTo>
                <a:lnTo>
                  <a:pt x="1511136" y="1065840"/>
                </a:lnTo>
                <a:lnTo>
                  <a:pt x="1556099" y="1049133"/>
                </a:lnTo>
                <a:lnTo>
                  <a:pt x="1599613" y="1030976"/>
                </a:lnTo>
                <a:lnTo>
                  <a:pt x="1641567" y="1011388"/>
                </a:lnTo>
                <a:lnTo>
                  <a:pt x="1681846" y="990386"/>
                </a:lnTo>
                <a:lnTo>
                  <a:pt x="1720339" y="967990"/>
                </a:lnTo>
                <a:lnTo>
                  <a:pt x="1756932" y="944219"/>
                </a:lnTo>
                <a:lnTo>
                  <a:pt x="1797420" y="914523"/>
                </a:lnTo>
                <a:lnTo>
                  <a:pt x="1834006" y="883786"/>
                </a:lnTo>
                <a:lnTo>
                  <a:pt x="1866707" y="852114"/>
                </a:lnTo>
                <a:lnTo>
                  <a:pt x="1895539" y="819613"/>
                </a:lnTo>
                <a:lnTo>
                  <a:pt x="1920517" y="786391"/>
                </a:lnTo>
                <a:lnTo>
                  <a:pt x="1941659" y="752554"/>
                </a:lnTo>
                <a:lnTo>
                  <a:pt x="1958980" y="718208"/>
                </a:lnTo>
                <a:lnTo>
                  <a:pt x="1982222" y="648420"/>
                </a:lnTo>
                <a:lnTo>
                  <a:pt x="1990373" y="577878"/>
                </a:lnTo>
                <a:lnTo>
                  <a:pt x="1988829" y="542592"/>
                </a:lnTo>
                <a:lnTo>
                  <a:pt x="1974583" y="472522"/>
                </a:lnTo>
                <a:lnTo>
                  <a:pt x="1945567" y="403834"/>
                </a:lnTo>
                <a:lnTo>
                  <a:pt x="1925559" y="370274"/>
                </a:lnTo>
                <a:lnTo>
                  <a:pt x="1901908" y="337381"/>
                </a:lnTo>
                <a:lnTo>
                  <a:pt x="1874628" y="305259"/>
                </a:lnTo>
                <a:lnTo>
                  <a:pt x="1843735" y="274016"/>
                </a:lnTo>
                <a:lnTo>
                  <a:pt x="1809246" y="243759"/>
                </a:lnTo>
                <a:lnTo>
                  <a:pt x="1771177" y="214594"/>
                </a:lnTo>
                <a:lnTo>
                  <a:pt x="1729543" y="186628"/>
                </a:lnTo>
                <a:lnTo>
                  <a:pt x="1684361" y="159968"/>
                </a:lnTo>
                <a:lnTo>
                  <a:pt x="1635647" y="134721"/>
                </a:lnTo>
                <a:lnTo>
                  <a:pt x="1592900" y="115083"/>
                </a:lnTo>
                <a:lnTo>
                  <a:pt x="1548879" y="97011"/>
                </a:lnTo>
                <a:lnTo>
                  <a:pt x="1503693" y="80499"/>
                </a:lnTo>
                <a:lnTo>
                  <a:pt x="1457447" y="65542"/>
                </a:lnTo>
                <a:lnTo>
                  <a:pt x="1410248" y="52134"/>
                </a:lnTo>
                <a:lnTo>
                  <a:pt x="1362204" y="40269"/>
                </a:lnTo>
                <a:lnTo>
                  <a:pt x="1313421" y="29943"/>
                </a:lnTo>
                <a:lnTo>
                  <a:pt x="1264007" y="21151"/>
                </a:lnTo>
                <a:lnTo>
                  <a:pt x="1214068" y="13886"/>
                </a:lnTo>
                <a:lnTo>
                  <a:pt x="1163710" y="8144"/>
                </a:lnTo>
                <a:lnTo>
                  <a:pt x="1113042" y="3919"/>
                </a:lnTo>
                <a:lnTo>
                  <a:pt x="1062170" y="1206"/>
                </a:lnTo>
                <a:lnTo>
                  <a:pt x="1011201" y="0"/>
                </a:lnTo>
                <a:close/>
              </a:path>
              <a:path w="1990725" h="1339214">
                <a:moveTo>
                  <a:pt x="1302792" y="1120749"/>
                </a:moveTo>
                <a:lnTo>
                  <a:pt x="686703" y="1120749"/>
                </a:lnTo>
                <a:lnTo>
                  <a:pt x="739513" y="1129774"/>
                </a:lnTo>
                <a:lnTo>
                  <a:pt x="792679" y="1137052"/>
                </a:lnTo>
                <a:lnTo>
                  <a:pt x="846086" y="1142601"/>
                </a:lnTo>
                <a:lnTo>
                  <a:pt x="899623" y="1146439"/>
                </a:lnTo>
                <a:lnTo>
                  <a:pt x="953176" y="1148585"/>
                </a:lnTo>
                <a:lnTo>
                  <a:pt x="1006634" y="1149058"/>
                </a:lnTo>
                <a:lnTo>
                  <a:pt x="1059883" y="1147876"/>
                </a:lnTo>
                <a:lnTo>
                  <a:pt x="1112811" y="1145058"/>
                </a:lnTo>
                <a:lnTo>
                  <a:pt x="1165304" y="1140622"/>
                </a:lnTo>
                <a:lnTo>
                  <a:pt x="1217251" y="1134587"/>
                </a:lnTo>
                <a:lnTo>
                  <a:pt x="1268538" y="1126972"/>
                </a:lnTo>
                <a:lnTo>
                  <a:pt x="1302792" y="1120749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96511"/>
            <a:ext cx="3858387" cy="807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975103"/>
            <a:ext cx="2749296" cy="2859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9816" y="1259585"/>
            <a:ext cx="1480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I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need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yearly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report  for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all the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category 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which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has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profit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greater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than</a:t>
            </a:r>
            <a:r>
              <a:rPr sz="1200" spc="-9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10,000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18272" y="672243"/>
            <a:ext cx="2147570" cy="1479550"/>
          </a:xfrm>
          <a:custGeom>
            <a:avLst/>
            <a:gdLst/>
            <a:ahLst/>
            <a:cxnLst/>
            <a:rect l="l" t="t" r="r" b="b"/>
            <a:pathLst>
              <a:path w="2147570" h="1479550">
                <a:moveTo>
                  <a:pt x="1377467" y="1338928"/>
                </a:moveTo>
                <a:lnTo>
                  <a:pt x="819841" y="1338928"/>
                </a:lnTo>
                <a:lnTo>
                  <a:pt x="848128" y="1373309"/>
                </a:lnTo>
                <a:lnTo>
                  <a:pt x="880969" y="1403515"/>
                </a:lnTo>
                <a:lnTo>
                  <a:pt x="917828" y="1429179"/>
                </a:lnTo>
                <a:lnTo>
                  <a:pt x="958167" y="1449936"/>
                </a:lnTo>
                <a:lnTo>
                  <a:pt x="1001451" y="1465420"/>
                </a:lnTo>
                <a:lnTo>
                  <a:pt x="1049941" y="1475641"/>
                </a:lnTo>
                <a:lnTo>
                  <a:pt x="1098276" y="1479020"/>
                </a:lnTo>
                <a:lnTo>
                  <a:pt x="1145810" y="1475880"/>
                </a:lnTo>
                <a:lnTo>
                  <a:pt x="1191895" y="1466546"/>
                </a:lnTo>
                <a:lnTo>
                  <a:pt x="1235887" y="1451341"/>
                </a:lnTo>
                <a:lnTo>
                  <a:pt x="1277138" y="1430590"/>
                </a:lnTo>
                <a:lnTo>
                  <a:pt x="1315002" y="1404617"/>
                </a:lnTo>
                <a:lnTo>
                  <a:pt x="1348833" y="1373745"/>
                </a:lnTo>
                <a:lnTo>
                  <a:pt x="1377467" y="1338928"/>
                </a:lnTo>
                <a:close/>
              </a:path>
              <a:path w="2147570" h="1479550">
                <a:moveTo>
                  <a:pt x="1782171" y="1209007"/>
                </a:moveTo>
                <a:lnTo>
                  <a:pt x="289489" y="1209007"/>
                </a:lnTo>
                <a:lnTo>
                  <a:pt x="290886" y="1211166"/>
                </a:lnTo>
                <a:lnTo>
                  <a:pt x="292156" y="1213325"/>
                </a:lnTo>
                <a:lnTo>
                  <a:pt x="320891" y="1252832"/>
                </a:lnTo>
                <a:lnTo>
                  <a:pt x="352228" y="1285961"/>
                </a:lnTo>
                <a:lnTo>
                  <a:pt x="387070" y="1314757"/>
                </a:lnTo>
                <a:lnTo>
                  <a:pt x="424924" y="1339102"/>
                </a:lnTo>
                <a:lnTo>
                  <a:pt x="465297" y="1358883"/>
                </a:lnTo>
                <a:lnTo>
                  <a:pt x="507697" y="1373983"/>
                </a:lnTo>
                <a:lnTo>
                  <a:pt x="551631" y="1384288"/>
                </a:lnTo>
                <a:lnTo>
                  <a:pt x="596605" y="1389680"/>
                </a:lnTo>
                <a:lnTo>
                  <a:pt x="642128" y="1390046"/>
                </a:lnTo>
                <a:lnTo>
                  <a:pt x="687705" y="1385269"/>
                </a:lnTo>
                <a:lnTo>
                  <a:pt x="732845" y="1375234"/>
                </a:lnTo>
                <a:lnTo>
                  <a:pt x="777055" y="1359825"/>
                </a:lnTo>
                <a:lnTo>
                  <a:pt x="819841" y="1338928"/>
                </a:lnTo>
                <a:lnTo>
                  <a:pt x="1377467" y="1338928"/>
                </a:lnTo>
                <a:lnTo>
                  <a:pt x="1377984" y="1338299"/>
                </a:lnTo>
                <a:lnTo>
                  <a:pt x="1401809" y="1298603"/>
                </a:lnTo>
                <a:lnTo>
                  <a:pt x="1419662" y="1254981"/>
                </a:lnTo>
                <a:lnTo>
                  <a:pt x="1722462" y="1254981"/>
                </a:lnTo>
                <a:lnTo>
                  <a:pt x="1739606" y="1245186"/>
                </a:lnTo>
                <a:lnTo>
                  <a:pt x="1773309" y="1218532"/>
                </a:lnTo>
                <a:lnTo>
                  <a:pt x="1782171" y="1209007"/>
                </a:lnTo>
                <a:close/>
              </a:path>
              <a:path w="2147570" h="1479550">
                <a:moveTo>
                  <a:pt x="1722462" y="1254981"/>
                </a:moveTo>
                <a:lnTo>
                  <a:pt x="1419662" y="1254981"/>
                </a:lnTo>
                <a:lnTo>
                  <a:pt x="1454579" y="1272407"/>
                </a:lnTo>
                <a:lnTo>
                  <a:pt x="1491544" y="1285143"/>
                </a:lnTo>
                <a:lnTo>
                  <a:pt x="1530033" y="1293021"/>
                </a:lnTo>
                <a:lnTo>
                  <a:pt x="1569522" y="1295875"/>
                </a:lnTo>
                <a:lnTo>
                  <a:pt x="1616141" y="1292689"/>
                </a:lnTo>
                <a:lnTo>
                  <a:pt x="1660425" y="1282814"/>
                </a:lnTo>
                <a:lnTo>
                  <a:pt x="1701779" y="1266797"/>
                </a:lnTo>
                <a:lnTo>
                  <a:pt x="1722462" y="1254981"/>
                </a:lnTo>
                <a:close/>
              </a:path>
              <a:path w="2147570" h="1479550">
                <a:moveTo>
                  <a:pt x="537885" y="130334"/>
                </a:moveTo>
                <a:lnTo>
                  <a:pt x="482021" y="133063"/>
                </a:lnTo>
                <a:lnTo>
                  <a:pt x="433409" y="142695"/>
                </a:lnTo>
                <a:lnTo>
                  <a:pt x="387967" y="158479"/>
                </a:lnTo>
                <a:lnTo>
                  <a:pt x="346139" y="179869"/>
                </a:lnTo>
                <a:lnTo>
                  <a:pt x="308370" y="206315"/>
                </a:lnTo>
                <a:lnTo>
                  <a:pt x="275102" y="237271"/>
                </a:lnTo>
                <a:lnTo>
                  <a:pt x="246779" y="272187"/>
                </a:lnTo>
                <a:lnTo>
                  <a:pt x="223845" y="310517"/>
                </a:lnTo>
                <a:lnTo>
                  <a:pt x="206744" y="351712"/>
                </a:lnTo>
                <a:lnTo>
                  <a:pt x="195920" y="395225"/>
                </a:lnTo>
                <a:lnTo>
                  <a:pt x="191815" y="440508"/>
                </a:lnTo>
                <a:lnTo>
                  <a:pt x="194874" y="487012"/>
                </a:lnTo>
                <a:lnTo>
                  <a:pt x="193096" y="491584"/>
                </a:lnTo>
                <a:lnTo>
                  <a:pt x="143473" y="502123"/>
                </a:lnTo>
                <a:lnTo>
                  <a:pt x="98433" y="522937"/>
                </a:lnTo>
                <a:lnTo>
                  <a:pt x="59704" y="552966"/>
                </a:lnTo>
                <a:lnTo>
                  <a:pt x="29012" y="591152"/>
                </a:lnTo>
                <a:lnTo>
                  <a:pt x="8936" y="634104"/>
                </a:lnTo>
                <a:lnTo>
                  <a:pt x="0" y="678787"/>
                </a:lnTo>
                <a:lnTo>
                  <a:pt x="1740" y="723526"/>
                </a:lnTo>
                <a:lnTo>
                  <a:pt x="13695" y="766646"/>
                </a:lnTo>
                <a:lnTo>
                  <a:pt x="35403" y="806470"/>
                </a:lnTo>
                <a:lnTo>
                  <a:pt x="66401" y="841325"/>
                </a:lnTo>
                <a:lnTo>
                  <a:pt x="106228" y="869536"/>
                </a:lnTo>
                <a:lnTo>
                  <a:pt x="77887" y="904891"/>
                </a:lnTo>
                <a:lnTo>
                  <a:pt x="58571" y="944640"/>
                </a:lnTo>
                <a:lnTo>
                  <a:pt x="48828" y="987318"/>
                </a:lnTo>
                <a:lnTo>
                  <a:pt x="49205" y="1031461"/>
                </a:lnTo>
                <a:lnTo>
                  <a:pt x="60682" y="1076972"/>
                </a:lnTo>
                <a:lnTo>
                  <a:pt x="82179" y="1117544"/>
                </a:lnTo>
                <a:lnTo>
                  <a:pt x="112253" y="1152112"/>
                </a:lnTo>
                <a:lnTo>
                  <a:pt x="149463" y="1179608"/>
                </a:lnTo>
                <a:lnTo>
                  <a:pt x="192367" y="1198967"/>
                </a:lnTo>
                <a:lnTo>
                  <a:pt x="239523" y="1209122"/>
                </a:lnTo>
                <a:lnTo>
                  <a:pt x="1782171" y="1209007"/>
                </a:lnTo>
                <a:lnTo>
                  <a:pt x="1825956" y="1152283"/>
                </a:lnTo>
                <a:lnTo>
                  <a:pt x="1843708" y="1113787"/>
                </a:lnTo>
                <a:lnTo>
                  <a:pt x="1854948" y="1072441"/>
                </a:lnTo>
                <a:lnTo>
                  <a:pt x="1859082" y="1028794"/>
                </a:lnTo>
                <a:lnTo>
                  <a:pt x="1901385" y="1020519"/>
                </a:lnTo>
                <a:lnTo>
                  <a:pt x="1942045" y="1007267"/>
                </a:lnTo>
                <a:lnTo>
                  <a:pt x="1980561" y="989253"/>
                </a:lnTo>
                <a:lnTo>
                  <a:pt x="2016435" y="966691"/>
                </a:lnTo>
                <a:lnTo>
                  <a:pt x="2053662" y="935572"/>
                </a:lnTo>
                <a:lnTo>
                  <a:pt x="2084857" y="900584"/>
                </a:lnTo>
                <a:lnTo>
                  <a:pt x="2109922" y="862410"/>
                </a:lnTo>
                <a:lnTo>
                  <a:pt x="2128764" y="821733"/>
                </a:lnTo>
                <a:lnTo>
                  <a:pt x="2141287" y="779238"/>
                </a:lnTo>
                <a:lnTo>
                  <a:pt x="2147396" y="735607"/>
                </a:lnTo>
                <a:lnTo>
                  <a:pt x="2146997" y="691525"/>
                </a:lnTo>
                <a:lnTo>
                  <a:pt x="2139994" y="647674"/>
                </a:lnTo>
                <a:lnTo>
                  <a:pt x="2126292" y="604739"/>
                </a:lnTo>
                <a:lnTo>
                  <a:pt x="2105796" y="563403"/>
                </a:lnTo>
                <a:lnTo>
                  <a:pt x="2078411" y="524350"/>
                </a:lnTo>
                <a:lnTo>
                  <a:pt x="2081885" y="516301"/>
                </a:lnTo>
                <a:lnTo>
                  <a:pt x="2085062" y="508157"/>
                </a:lnTo>
                <a:lnTo>
                  <a:pt x="2087930" y="499918"/>
                </a:lnTo>
                <a:lnTo>
                  <a:pt x="2090476" y="491584"/>
                </a:lnTo>
                <a:lnTo>
                  <a:pt x="2098880" y="447376"/>
                </a:lnTo>
                <a:lnTo>
                  <a:pt x="2098789" y="403720"/>
                </a:lnTo>
                <a:lnTo>
                  <a:pt x="2090730" y="361479"/>
                </a:lnTo>
                <a:lnTo>
                  <a:pt x="2075230" y="321514"/>
                </a:lnTo>
                <a:lnTo>
                  <a:pt x="2052815" y="284689"/>
                </a:lnTo>
                <a:lnTo>
                  <a:pt x="2024012" y="251864"/>
                </a:lnTo>
                <a:lnTo>
                  <a:pt x="1989349" y="223903"/>
                </a:lnTo>
                <a:lnTo>
                  <a:pt x="1949352" y="201668"/>
                </a:lnTo>
                <a:lnTo>
                  <a:pt x="1904548" y="186022"/>
                </a:lnTo>
                <a:lnTo>
                  <a:pt x="1900850" y="173322"/>
                </a:lnTo>
                <a:lnTo>
                  <a:pt x="696905" y="173322"/>
                </a:lnTo>
                <a:lnTo>
                  <a:pt x="646470" y="150690"/>
                </a:lnTo>
                <a:lnTo>
                  <a:pt x="593082" y="136285"/>
                </a:lnTo>
                <a:lnTo>
                  <a:pt x="537885" y="130334"/>
                </a:lnTo>
                <a:close/>
              </a:path>
              <a:path w="2147570" h="1479550">
                <a:moveTo>
                  <a:pt x="920030" y="41458"/>
                </a:moveTo>
                <a:lnTo>
                  <a:pt x="875123" y="46849"/>
                </a:lnTo>
                <a:lnTo>
                  <a:pt x="831953" y="59261"/>
                </a:lnTo>
                <a:lnTo>
                  <a:pt x="791534" y="78406"/>
                </a:lnTo>
                <a:lnTo>
                  <a:pt x="754877" y="103991"/>
                </a:lnTo>
                <a:lnTo>
                  <a:pt x="722997" y="135726"/>
                </a:lnTo>
                <a:lnTo>
                  <a:pt x="696905" y="173322"/>
                </a:lnTo>
                <a:lnTo>
                  <a:pt x="1900850" y="173322"/>
                </a:lnTo>
                <a:lnTo>
                  <a:pt x="1893594" y="148400"/>
                </a:lnTo>
                <a:lnTo>
                  <a:pt x="1876068" y="113362"/>
                </a:lnTo>
                <a:lnTo>
                  <a:pt x="1875606" y="112743"/>
                </a:lnTo>
                <a:lnTo>
                  <a:pt x="1116640" y="112743"/>
                </a:lnTo>
                <a:lnTo>
                  <a:pt x="1102479" y="100578"/>
                </a:lnTo>
                <a:lnTo>
                  <a:pt x="1055045" y="70325"/>
                </a:lnTo>
                <a:lnTo>
                  <a:pt x="1011003" y="52905"/>
                </a:lnTo>
                <a:lnTo>
                  <a:pt x="965661" y="43380"/>
                </a:lnTo>
                <a:lnTo>
                  <a:pt x="920030" y="41458"/>
                </a:lnTo>
                <a:close/>
              </a:path>
              <a:path w="2147570" h="1479550">
                <a:moveTo>
                  <a:pt x="1312290" y="0"/>
                </a:moveTo>
                <a:lnTo>
                  <a:pt x="1264838" y="4638"/>
                </a:lnTo>
                <a:lnTo>
                  <a:pt x="1219803" y="18780"/>
                </a:lnTo>
                <a:lnTo>
                  <a:pt x="1178929" y="41877"/>
                </a:lnTo>
                <a:lnTo>
                  <a:pt x="1143960" y="73381"/>
                </a:lnTo>
                <a:lnTo>
                  <a:pt x="1116640" y="112743"/>
                </a:lnTo>
                <a:lnTo>
                  <a:pt x="1875606" y="112743"/>
                </a:lnTo>
                <a:lnTo>
                  <a:pt x="1852398" y="81633"/>
                </a:lnTo>
                <a:lnTo>
                  <a:pt x="1850775" y="80104"/>
                </a:lnTo>
                <a:lnTo>
                  <a:pt x="1483035" y="80104"/>
                </a:lnTo>
                <a:lnTo>
                  <a:pt x="1466924" y="62506"/>
                </a:lnTo>
                <a:lnTo>
                  <a:pt x="1448824" y="46766"/>
                </a:lnTo>
                <a:lnTo>
                  <a:pt x="1428939" y="33026"/>
                </a:lnTo>
                <a:lnTo>
                  <a:pt x="1407470" y="21430"/>
                </a:lnTo>
                <a:lnTo>
                  <a:pt x="1360415" y="5414"/>
                </a:lnTo>
                <a:lnTo>
                  <a:pt x="1312290" y="0"/>
                </a:lnTo>
                <a:close/>
              </a:path>
              <a:path w="2147570" h="1479550">
                <a:moveTo>
                  <a:pt x="1647214" y="1157"/>
                </a:moveTo>
                <a:lnTo>
                  <a:pt x="1601657" y="8816"/>
                </a:lnTo>
                <a:lnTo>
                  <a:pt x="1558195" y="24599"/>
                </a:lnTo>
                <a:lnTo>
                  <a:pt x="1518198" y="48397"/>
                </a:lnTo>
                <a:lnTo>
                  <a:pt x="1483035" y="80104"/>
                </a:lnTo>
                <a:lnTo>
                  <a:pt x="1850775" y="80104"/>
                </a:lnTo>
                <a:lnTo>
                  <a:pt x="1823014" y="53942"/>
                </a:lnTo>
                <a:lnTo>
                  <a:pt x="1782767" y="28015"/>
                </a:lnTo>
                <a:lnTo>
                  <a:pt x="1739138" y="10648"/>
                </a:lnTo>
                <a:lnTo>
                  <a:pt x="1693498" y="1732"/>
                </a:lnTo>
                <a:lnTo>
                  <a:pt x="1647214" y="1157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2785" y="1180083"/>
            <a:ext cx="82042" cy="82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2369" y="1162811"/>
            <a:ext cx="164210" cy="164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70293" y="1153794"/>
            <a:ext cx="246379" cy="2463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08421" y="820039"/>
            <a:ext cx="13608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Which</a:t>
            </a:r>
            <a:r>
              <a:rPr sz="12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option</a:t>
            </a:r>
            <a:endParaRPr sz="1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should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choose?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2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Member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Fit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Fit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Axes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Show</a:t>
            </a:r>
            <a:r>
              <a:rPr sz="12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Me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17664" y="1136840"/>
            <a:ext cx="1895855" cy="36515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9383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</a:t>
            </a:r>
            <a:r>
              <a:rPr sz="2800" spc="-5" dirty="0">
                <a:solidFill>
                  <a:srgbClr val="004A6B"/>
                </a:solidFill>
              </a:rPr>
              <a:t>III </a:t>
            </a:r>
            <a:r>
              <a:rPr sz="2800" dirty="0">
                <a:solidFill>
                  <a:srgbClr val="004A6B"/>
                </a:solidFill>
              </a:rPr>
              <a:t>-</a:t>
            </a:r>
            <a:r>
              <a:rPr sz="2800" spc="-35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Solution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09016" y="667511"/>
            <a:ext cx="2357374" cy="1339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63" y="755942"/>
            <a:ext cx="1315085" cy="848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531" y="722374"/>
            <a:ext cx="2252345" cy="1234440"/>
          </a:xfrm>
          <a:custGeom>
            <a:avLst/>
            <a:gdLst/>
            <a:ahLst/>
            <a:cxnLst/>
            <a:rect l="l" t="t" r="r" b="b"/>
            <a:pathLst>
              <a:path w="2252345" h="1234439">
                <a:moveTo>
                  <a:pt x="1711342" y="816357"/>
                </a:moveTo>
                <a:lnTo>
                  <a:pt x="1314930" y="816357"/>
                </a:lnTo>
                <a:lnTo>
                  <a:pt x="2251809" y="1234441"/>
                </a:lnTo>
                <a:lnTo>
                  <a:pt x="1711342" y="816357"/>
                </a:lnTo>
                <a:close/>
              </a:path>
              <a:path w="2252345" h="1234439">
                <a:moveTo>
                  <a:pt x="866144" y="0"/>
                </a:moveTo>
                <a:lnTo>
                  <a:pt x="813461" y="1279"/>
                </a:lnTo>
                <a:lnTo>
                  <a:pt x="760788" y="4131"/>
                </a:lnTo>
                <a:lnTo>
                  <a:pt x="708266" y="8575"/>
                </a:lnTo>
                <a:lnTo>
                  <a:pt x="656036" y="14631"/>
                </a:lnTo>
                <a:lnTo>
                  <a:pt x="604239" y="22319"/>
                </a:lnTo>
                <a:lnTo>
                  <a:pt x="553016" y="31659"/>
                </a:lnTo>
                <a:lnTo>
                  <a:pt x="502507" y="42670"/>
                </a:lnTo>
                <a:lnTo>
                  <a:pt x="452854" y="55373"/>
                </a:lnTo>
                <a:lnTo>
                  <a:pt x="393843" y="73123"/>
                </a:lnTo>
                <a:lnTo>
                  <a:pt x="338631" y="92758"/>
                </a:lnTo>
                <a:lnTo>
                  <a:pt x="287294" y="114145"/>
                </a:lnTo>
                <a:lnTo>
                  <a:pt x="239908" y="137154"/>
                </a:lnTo>
                <a:lnTo>
                  <a:pt x="196549" y="161651"/>
                </a:lnTo>
                <a:lnTo>
                  <a:pt x="157291" y="187505"/>
                </a:lnTo>
                <a:lnTo>
                  <a:pt x="122212" y="214584"/>
                </a:lnTo>
                <a:lnTo>
                  <a:pt x="91386" y="242756"/>
                </a:lnTo>
                <a:lnTo>
                  <a:pt x="64890" y="271890"/>
                </a:lnTo>
                <a:lnTo>
                  <a:pt x="25188" y="332513"/>
                </a:lnTo>
                <a:lnTo>
                  <a:pt x="3713" y="395399"/>
                </a:lnTo>
                <a:lnTo>
                  <a:pt x="0" y="427361"/>
                </a:lnTo>
                <a:lnTo>
                  <a:pt x="1070" y="459492"/>
                </a:lnTo>
                <a:lnTo>
                  <a:pt x="17864" y="523737"/>
                </a:lnTo>
                <a:lnTo>
                  <a:pt x="54702" y="587079"/>
                </a:lnTo>
                <a:lnTo>
                  <a:pt x="80827" y="618082"/>
                </a:lnTo>
                <a:lnTo>
                  <a:pt x="112189" y="648463"/>
                </a:lnTo>
                <a:lnTo>
                  <a:pt x="172269" y="694519"/>
                </a:lnTo>
                <a:lnTo>
                  <a:pt x="205956" y="715704"/>
                </a:lnTo>
                <a:lnTo>
                  <a:pt x="241888" y="735634"/>
                </a:lnTo>
                <a:lnTo>
                  <a:pt x="279922" y="754288"/>
                </a:lnTo>
                <a:lnTo>
                  <a:pt x="319918" y="771647"/>
                </a:lnTo>
                <a:lnTo>
                  <a:pt x="361736" y="787691"/>
                </a:lnTo>
                <a:lnTo>
                  <a:pt x="405234" y="802401"/>
                </a:lnTo>
                <a:lnTo>
                  <a:pt x="450272" y="815756"/>
                </a:lnTo>
                <a:lnTo>
                  <a:pt x="496708" y="827736"/>
                </a:lnTo>
                <a:lnTo>
                  <a:pt x="544402" y="838323"/>
                </a:lnTo>
                <a:lnTo>
                  <a:pt x="593212" y="847496"/>
                </a:lnTo>
                <a:lnTo>
                  <a:pt x="642999" y="855235"/>
                </a:lnTo>
                <a:lnTo>
                  <a:pt x="693620" y="861520"/>
                </a:lnTo>
                <a:lnTo>
                  <a:pt x="744936" y="866332"/>
                </a:lnTo>
                <a:lnTo>
                  <a:pt x="796805" y="869651"/>
                </a:lnTo>
                <a:lnTo>
                  <a:pt x="849086" y="871457"/>
                </a:lnTo>
                <a:lnTo>
                  <a:pt x="901639" y="871730"/>
                </a:lnTo>
                <a:lnTo>
                  <a:pt x="954323" y="870451"/>
                </a:lnTo>
                <a:lnTo>
                  <a:pt x="1006996" y="867599"/>
                </a:lnTo>
                <a:lnTo>
                  <a:pt x="1059518" y="863155"/>
                </a:lnTo>
                <a:lnTo>
                  <a:pt x="1111748" y="857099"/>
                </a:lnTo>
                <a:lnTo>
                  <a:pt x="1163545" y="849410"/>
                </a:lnTo>
                <a:lnTo>
                  <a:pt x="1214769" y="840071"/>
                </a:lnTo>
                <a:lnTo>
                  <a:pt x="1265277" y="829059"/>
                </a:lnTo>
                <a:lnTo>
                  <a:pt x="1314930" y="816357"/>
                </a:lnTo>
                <a:lnTo>
                  <a:pt x="1711342" y="816357"/>
                </a:lnTo>
                <a:lnTo>
                  <a:pt x="1572613" y="709042"/>
                </a:lnTo>
                <a:lnTo>
                  <a:pt x="1618042" y="678589"/>
                </a:lnTo>
                <a:lnTo>
                  <a:pt x="1657530" y="646690"/>
                </a:lnTo>
                <a:lnTo>
                  <a:pt x="1691045" y="613543"/>
                </a:lnTo>
                <a:lnTo>
                  <a:pt x="1718550" y="579346"/>
                </a:lnTo>
                <a:lnTo>
                  <a:pt x="1740012" y="544298"/>
                </a:lnTo>
                <a:lnTo>
                  <a:pt x="1755397" y="508597"/>
                </a:lnTo>
                <a:lnTo>
                  <a:pt x="1767795" y="436028"/>
                </a:lnTo>
                <a:lnTo>
                  <a:pt x="1764740" y="399557"/>
                </a:lnTo>
                <a:lnTo>
                  <a:pt x="1739949" y="327233"/>
                </a:lnTo>
                <a:lnTo>
                  <a:pt x="1718144" y="291777"/>
                </a:lnTo>
                <a:lnTo>
                  <a:pt x="1690021" y="257055"/>
                </a:lnTo>
                <a:lnTo>
                  <a:pt x="1655544" y="223267"/>
                </a:lnTo>
                <a:lnTo>
                  <a:pt x="1595475" y="177210"/>
                </a:lnTo>
                <a:lnTo>
                  <a:pt x="1561793" y="156026"/>
                </a:lnTo>
                <a:lnTo>
                  <a:pt x="1525866" y="136096"/>
                </a:lnTo>
                <a:lnTo>
                  <a:pt x="1487836" y="117442"/>
                </a:lnTo>
                <a:lnTo>
                  <a:pt x="1447843" y="100083"/>
                </a:lnTo>
                <a:lnTo>
                  <a:pt x="1406028" y="84039"/>
                </a:lnTo>
                <a:lnTo>
                  <a:pt x="1362533" y="69329"/>
                </a:lnTo>
                <a:lnTo>
                  <a:pt x="1317499" y="55974"/>
                </a:lnTo>
                <a:lnTo>
                  <a:pt x="1271065" y="43993"/>
                </a:lnTo>
                <a:lnTo>
                  <a:pt x="1223373" y="33407"/>
                </a:lnTo>
                <a:lnTo>
                  <a:pt x="1174564" y="24234"/>
                </a:lnTo>
                <a:lnTo>
                  <a:pt x="1124779" y="16495"/>
                </a:lnTo>
                <a:lnTo>
                  <a:pt x="1074159" y="10210"/>
                </a:lnTo>
                <a:lnTo>
                  <a:pt x="1022845" y="5397"/>
                </a:lnTo>
                <a:lnTo>
                  <a:pt x="970977" y="2079"/>
                </a:lnTo>
                <a:lnTo>
                  <a:pt x="918696" y="273"/>
                </a:lnTo>
                <a:lnTo>
                  <a:pt x="866144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6492" y="839546"/>
            <a:ext cx="98425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mic Sans MS"/>
                <a:cs typeface="Comic Sans MS"/>
              </a:rPr>
              <a:t>Simple,</a:t>
            </a:r>
            <a:r>
              <a:rPr sz="1300" spc="-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mic Sans MS"/>
                <a:cs typeface="Comic Sans MS"/>
              </a:rPr>
              <a:t>Just</a:t>
            </a:r>
            <a:endParaRPr sz="1300">
              <a:latin typeface="Comic Sans MS"/>
              <a:cs typeface="Comic Sans MS"/>
            </a:endParaRPr>
          </a:p>
          <a:p>
            <a:pPr marL="158750" marR="154940" indent="19177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mic Sans MS"/>
                <a:cs typeface="Comic Sans MS"/>
              </a:rPr>
              <a:t>Try  Fit</a:t>
            </a:r>
            <a:r>
              <a:rPr sz="1300" spc="-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mic Sans MS"/>
                <a:cs typeface="Comic Sans MS"/>
              </a:rPr>
              <a:t>Axes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85103" y="3794759"/>
            <a:ext cx="2870834" cy="1041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8623" y="877823"/>
            <a:ext cx="1307592" cy="388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1376" y="1566671"/>
            <a:ext cx="3415029" cy="1634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4656" y="1681156"/>
            <a:ext cx="2126615" cy="1470025"/>
          </a:xfrm>
          <a:custGeom>
            <a:avLst/>
            <a:gdLst/>
            <a:ahLst/>
            <a:cxnLst/>
            <a:rect l="l" t="t" r="r" b="b"/>
            <a:pathLst>
              <a:path w="2126615" h="1470025">
                <a:moveTo>
                  <a:pt x="1363848" y="1330521"/>
                </a:moveTo>
                <a:lnTo>
                  <a:pt x="811721" y="1330521"/>
                </a:lnTo>
                <a:lnTo>
                  <a:pt x="847463" y="1372669"/>
                </a:lnTo>
                <a:lnTo>
                  <a:pt x="890016" y="1408149"/>
                </a:lnTo>
                <a:lnTo>
                  <a:pt x="938380" y="1436248"/>
                </a:lnTo>
                <a:lnTo>
                  <a:pt x="991553" y="1456251"/>
                </a:lnTo>
                <a:lnTo>
                  <a:pt x="1039556" y="1466422"/>
                </a:lnTo>
                <a:lnTo>
                  <a:pt x="1087405" y="1469787"/>
                </a:lnTo>
                <a:lnTo>
                  <a:pt x="1134460" y="1466671"/>
                </a:lnTo>
                <a:lnTo>
                  <a:pt x="1180081" y="1457396"/>
                </a:lnTo>
                <a:lnTo>
                  <a:pt x="1223629" y="1442286"/>
                </a:lnTo>
                <a:lnTo>
                  <a:pt x="1264465" y="1421665"/>
                </a:lnTo>
                <a:lnTo>
                  <a:pt x="1301948" y="1395856"/>
                </a:lnTo>
                <a:lnTo>
                  <a:pt x="1335440" y="1365182"/>
                </a:lnTo>
                <a:lnTo>
                  <a:pt x="1363848" y="1330521"/>
                </a:lnTo>
                <a:close/>
              </a:path>
              <a:path w="2126615" h="1470025">
                <a:moveTo>
                  <a:pt x="1764469" y="1201489"/>
                </a:moveTo>
                <a:lnTo>
                  <a:pt x="286703" y="1201489"/>
                </a:lnTo>
                <a:lnTo>
                  <a:pt x="287973" y="1203648"/>
                </a:lnTo>
                <a:lnTo>
                  <a:pt x="289370" y="1205807"/>
                </a:lnTo>
                <a:lnTo>
                  <a:pt x="290640" y="1207966"/>
                </a:lnTo>
                <a:lnTo>
                  <a:pt x="317722" y="1245064"/>
                </a:lnTo>
                <a:lnTo>
                  <a:pt x="348762" y="1277971"/>
                </a:lnTo>
                <a:lnTo>
                  <a:pt x="383271" y="1306572"/>
                </a:lnTo>
                <a:lnTo>
                  <a:pt x="420760" y="1330753"/>
                </a:lnTo>
                <a:lnTo>
                  <a:pt x="460742" y="1350399"/>
                </a:lnTo>
                <a:lnTo>
                  <a:pt x="502728" y="1365395"/>
                </a:lnTo>
                <a:lnTo>
                  <a:pt x="546230" y="1375626"/>
                </a:lnTo>
                <a:lnTo>
                  <a:pt x="590759" y="1380977"/>
                </a:lnTo>
                <a:lnTo>
                  <a:pt x="635826" y="1381334"/>
                </a:lnTo>
                <a:lnTo>
                  <a:pt x="680945" y="1376582"/>
                </a:lnTo>
                <a:lnTo>
                  <a:pt x="725626" y="1366605"/>
                </a:lnTo>
                <a:lnTo>
                  <a:pt x="769381" y="1351290"/>
                </a:lnTo>
                <a:lnTo>
                  <a:pt x="811721" y="1330521"/>
                </a:lnTo>
                <a:lnTo>
                  <a:pt x="1363848" y="1330521"/>
                </a:lnTo>
                <a:lnTo>
                  <a:pt x="1364301" y="1329968"/>
                </a:lnTo>
                <a:lnTo>
                  <a:pt x="1387892" y="1290535"/>
                </a:lnTo>
                <a:lnTo>
                  <a:pt x="1405573" y="1247209"/>
                </a:lnTo>
                <a:lnTo>
                  <a:pt x="1705628" y="1247209"/>
                </a:lnTo>
                <a:lnTo>
                  <a:pt x="1737725" y="1226236"/>
                </a:lnTo>
                <a:lnTo>
                  <a:pt x="1764469" y="1201489"/>
                </a:lnTo>
                <a:close/>
              </a:path>
              <a:path w="2126615" h="1470025">
                <a:moveTo>
                  <a:pt x="1705628" y="1247209"/>
                </a:moveTo>
                <a:lnTo>
                  <a:pt x="1405573" y="1247209"/>
                </a:lnTo>
                <a:lnTo>
                  <a:pt x="1440109" y="1264522"/>
                </a:lnTo>
                <a:lnTo>
                  <a:pt x="1476693" y="1277133"/>
                </a:lnTo>
                <a:lnTo>
                  <a:pt x="1514801" y="1284910"/>
                </a:lnTo>
                <a:lnTo>
                  <a:pt x="1553909" y="1287722"/>
                </a:lnTo>
                <a:lnTo>
                  <a:pt x="1605077" y="1283821"/>
                </a:lnTo>
                <a:lnTo>
                  <a:pt x="1653309" y="1271772"/>
                </a:lnTo>
                <a:lnTo>
                  <a:pt x="1697795" y="1252326"/>
                </a:lnTo>
                <a:lnTo>
                  <a:pt x="1705628" y="1247209"/>
                </a:lnTo>
                <a:close/>
              </a:path>
              <a:path w="2126615" h="1470025">
                <a:moveTo>
                  <a:pt x="532605" y="129470"/>
                </a:moveTo>
                <a:lnTo>
                  <a:pt x="477330" y="132149"/>
                </a:lnTo>
                <a:lnTo>
                  <a:pt x="429189" y="141725"/>
                </a:lnTo>
                <a:lnTo>
                  <a:pt x="384189" y="157413"/>
                </a:lnTo>
                <a:lnTo>
                  <a:pt x="342769" y="178671"/>
                </a:lnTo>
                <a:lnTo>
                  <a:pt x="305368" y="204953"/>
                </a:lnTo>
                <a:lnTo>
                  <a:pt x="272425" y="235716"/>
                </a:lnTo>
                <a:lnTo>
                  <a:pt x="244379" y="270417"/>
                </a:lnTo>
                <a:lnTo>
                  <a:pt x="221670" y="308510"/>
                </a:lnTo>
                <a:lnTo>
                  <a:pt x="204736" y="349453"/>
                </a:lnTo>
                <a:lnTo>
                  <a:pt x="194016" y="392701"/>
                </a:lnTo>
                <a:lnTo>
                  <a:pt x="189950" y="437711"/>
                </a:lnTo>
                <a:lnTo>
                  <a:pt x="192977" y="483939"/>
                </a:lnTo>
                <a:lnTo>
                  <a:pt x="191199" y="488511"/>
                </a:lnTo>
                <a:lnTo>
                  <a:pt x="142102" y="498933"/>
                </a:lnTo>
                <a:lnTo>
                  <a:pt x="97505" y="519594"/>
                </a:lnTo>
                <a:lnTo>
                  <a:pt x="59147" y="549447"/>
                </a:lnTo>
                <a:lnTo>
                  <a:pt x="28766" y="587444"/>
                </a:lnTo>
                <a:lnTo>
                  <a:pt x="8861" y="630158"/>
                </a:lnTo>
                <a:lnTo>
                  <a:pt x="0" y="674572"/>
                </a:lnTo>
                <a:lnTo>
                  <a:pt x="1717" y="719025"/>
                </a:lnTo>
                <a:lnTo>
                  <a:pt x="13550" y="761860"/>
                </a:lnTo>
                <a:lnTo>
                  <a:pt x="35033" y="801415"/>
                </a:lnTo>
                <a:lnTo>
                  <a:pt x="65702" y="836031"/>
                </a:lnTo>
                <a:lnTo>
                  <a:pt x="105093" y="864050"/>
                </a:lnTo>
                <a:lnTo>
                  <a:pt x="77083" y="899213"/>
                </a:lnTo>
                <a:lnTo>
                  <a:pt x="57992" y="938757"/>
                </a:lnTo>
                <a:lnTo>
                  <a:pt x="48354" y="981207"/>
                </a:lnTo>
                <a:lnTo>
                  <a:pt x="48705" y="1025086"/>
                </a:lnTo>
                <a:lnTo>
                  <a:pt x="60076" y="1070287"/>
                </a:lnTo>
                <a:lnTo>
                  <a:pt x="81370" y="1110587"/>
                </a:lnTo>
                <a:lnTo>
                  <a:pt x="111160" y="1144927"/>
                </a:lnTo>
                <a:lnTo>
                  <a:pt x="148017" y="1172247"/>
                </a:lnTo>
                <a:lnTo>
                  <a:pt x="190512" y="1191487"/>
                </a:lnTo>
                <a:lnTo>
                  <a:pt x="237217" y="1201588"/>
                </a:lnTo>
                <a:lnTo>
                  <a:pt x="1764469" y="1201489"/>
                </a:lnTo>
                <a:lnTo>
                  <a:pt x="1800675" y="1157128"/>
                </a:lnTo>
                <a:lnTo>
                  <a:pt x="1822075" y="1115613"/>
                </a:lnTo>
                <a:lnTo>
                  <a:pt x="1835678" y="1070459"/>
                </a:lnTo>
                <a:lnTo>
                  <a:pt x="1840675" y="1022419"/>
                </a:lnTo>
                <a:lnTo>
                  <a:pt x="1882523" y="1014168"/>
                </a:lnTo>
                <a:lnTo>
                  <a:pt x="1922765" y="1000987"/>
                </a:lnTo>
                <a:lnTo>
                  <a:pt x="1960886" y="983092"/>
                </a:lnTo>
                <a:lnTo>
                  <a:pt x="1996377" y="960697"/>
                </a:lnTo>
                <a:lnTo>
                  <a:pt x="2033252" y="929763"/>
                </a:lnTo>
                <a:lnTo>
                  <a:pt x="2064151" y="894982"/>
                </a:lnTo>
                <a:lnTo>
                  <a:pt x="2088979" y="857033"/>
                </a:lnTo>
                <a:lnTo>
                  <a:pt x="2107642" y="816597"/>
                </a:lnTo>
                <a:lnTo>
                  <a:pt x="2120044" y="774353"/>
                </a:lnTo>
                <a:lnTo>
                  <a:pt x="2126093" y="730982"/>
                </a:lnTo>
                <a:lnTo>
                  <a:pt x="2125693" y="687164"/>
                </a:lnTo>
                <a:lnTo>
                  <a:pt x="2118750" y="643579"/>
                </a:lnTo>
                <a:lnTo>
                  <a:pt x="2105170" y="600907"/>
                </a:lnTo>
                <a:lnTo>
                  <a:pt x="2084857" y="559828"/>
                </a:lnTo>
                <a:lnTo>
                  <a:pt x="2057718" y="521023"/>
                </a:lnTo>
                <a:lnTo>
                  <a:pt x="2061175" y="513050"/>
                </a:lnTo>
                <a:lnTo>
                  <a:pt x="2064322" y="504957"/>
                </a:lnTo>
                <a:lnTo>
                  <a:pt x="2067183" y="496770"/>
                </a:lnTo>
                <a:lnTo>
                  <a:pt x="2069783" y="488511"/>
                </a:lnTo>
                <a:lnTo>
                  <a:pt x="2078068" y="444561"/>
                </a:lnTo>
                <a:lnTo>
                  <a:pt x="2077954" y="401166"/>
                </a:lnTo>
                <a:lnTo>
                  <a:pt x="2069962" y="359182"/>
                </a:lnTo>
                <a:lnTo>
                  <a:pt x="2054609" y="319466"/>
                </a:lnTo>
                <a:lnTo>
                  <a:pt x="2032416" y="282873"/>
                </a:lnTo>
                <a:lnTo>
                  <a:pt x="2003903" y="250259"/>
                </a:lnTo>
                <a:lnTo>
                  <a:pt x="1969588" y="222480"/>
                </a:lnTo>
                <a:lnTo>
                  <a:pt x="1929992" y="200393"/>
                </a:lnTo>
                <a:lnTo>
                  <a:pt x="1885633" y="184854"/>
                </a:lnTo>
                <a:lnTo>
                  <a:pt x="1881952" y="172154"/>
                </a:lnTo>
                <a:lnTo>
                  <a:pt x="689928" y="172154"/>
                </a:lnTo>
                <a:lnTo>
                  <a:pt x="640011" y="149687"/>
                </a:lnTo>
                <a:lnTo>
                  <a:pt x="587201" y="135387"/>
                </a:lnTo>
                <a:lnTo>
                  <a:pt x="532605" y="129470"/>
                </a:lnTo>
                <a:close/>
              </a:path>
              <a:path w="2126615" h="1470025">
                <a:moveTo>
                  <a:pt x="910880" y="41099"/>
                </a:moveTo>
                <a:lnTo>
                  <a:pt x="866408" y="46459"/>
                </a:lnTo>
                <a:lnTo>
                  <a:pt x="823662" y="58797"/>
                </a:lnTo>
                <a:lnTo>
                  <a:pt x="783640" y="77826"/>
                </a:lnTo>
                <a:lnTo>
                  <a:pt x="747343" y="103254"/>
                </a:lnTo>
                <a:lnTo>
                  <a:pt x="715773" y="134793"/>
                </a:lnTo>
                <a:lnTo>
                  <a:pt x="689928" y="172154"/>
                </a:lnTo>
                <a:lnTo>
                  <a:pt x="1881952" y="172154"/>
                </a:lnTo>
                <a:lnTo>
                  <a:pt x="1874800" y="147476"/>
                </a:lnTo>
                <a:lnTo>
                  <a:pt x="1857455" y="112622"/>
                </a:lnTo>
                <a:lnTo>
                  <a:pt x="1856960" y="111956"/>
                </a:lnTo>
                <a:lnTo>
                  <a:pt x="1105472" y="111956"/>
                </a:lnTo>
                <a:lnTo>
                  <a:pt x="1091502" y="99867"/>
                </a:lnTo>
                <a:lnTo>
                  <a:pt x="1044639" y="69792"/>
                </a:lnTo>
                <a:lnTo>
                  <a:pt x="1000995" y="52476"/>
                </a:lnTo>
                <a:lnTo>
                  <a:pt x="956076" y="43009"/>
                </a:lnTo>
                <a:lnTo>
                  <a:pt x="910880" y="41099"/>
                </a:lnTo>
                <a:close/>
              </a:path>
              <a:path w="2126615" h="1470025">
                <a:moveTo>
                  <a:pt x="1299191" y="0"/>
                </a:moveTo>
                <a:lnTo>
                  <a:pt x="1252219" y="4596"/>
                </a:lnTo>
                <a:lnTo>
                  <a:pt x="1207632" y="18630"/>
                </a:lnTo>
                <a:lnTo>
                  <a:pt x="1167160" y="41561"/>
                </a:lnTo>
                <a:lnTo>
                  <a:pt x="1132530" y="72849"/>
                </a:lnTo>
                <a:lnTo>
                  <a:pt x="1105472" y="111956"/>
                </a:lnTo>
                <a:lnTo>
                  <a:pt x="1856960" y="111956"/>
                </a:lnTo>
                <a:lnTo>
                  <a:pt x="1834037" y="81055"/>
                </a:lnTo>
                <a:lnTo>
                  <a:pt x="1832470" y="79571"/>
                </a:lnTo>
                <a:lnTo>
                  <a:pt x="1468311" y="79571"/>
                </a:lnTo>
                <a:lnTo>
                  <a:pt x="1452335" y="62069"/>
                </a:lnTo>
                <a:lnTo>
                  <a:pt x="1434418" y="46424"/>
                </a:lnTo>
                <a:lnTo>
                  <a:pt x="1414715" y="32779"/>
                </a:lnTo>
                <a:lnTo>
                  <a:pt x="1393381" y="21278"/>
                </a:lnTo>
                <a:lnTo>
                  <a:pt x="1346822" y="5380"/>
                </a:lnTo>
                <a:lnTo>
                  <a:pt x="1299191" y="0"/>
                </a:lnTo>
                <a:close/>
              </a:path>
              <a:path w="2126615" h="1470025">
                <a:moveTo>
                  <a:pt x="1630887" y="1069"/>
                </a:moveTo>
                <a:lnTo>
                  <a:pt x="1585788" y="8680"/>
                </a:lnTo>
                <a:lnTo>
                  <a:pt x="1542759" y="24371"/>
                </a:lnTo>
                <a:lnTo>
                  <a:pt x="1503150" y="48037"/>
                </a:lnTo>
                <a:lnTo>
                  <a:pt x="1468311" y="79571"/>
                </a:lnTo>
                <a:lnTo>
                  <a:pt x="1832470" y="79571"/>
                </a:lnTo>
                <a:lnTo>
                  <a:pt x="1765107" y="27771"/>
                </a:lnTo>
                <a:lnTo>
                  <a:pt x="1721896" y="10509"/>
                </a:lnTo>
                <a:lnTo>
                  <a:pt x="1676706" y="1643"/>
                </a:lnTo>
                <a:lnTo>
                  <a:pt x="1630887" y="1069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4077" y="1620265"/>
            <a:ext cx="81661" cy="81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1260" y="1712594"/>
            <a:ext cx="163195" cy="1633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31102" y="1831339"/>
            <a:ext cx="244855" cy="2448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3035" y="1827733"/>
            <a:ext cx="136080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Which</a:t>
            </a:r>
            <a:r>
              <a:rPr sz="1200" spc="-3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option</a:t>
            </a:r>
            <a:endParaRPr sz="1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should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choose?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2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Member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Fit</a:t>
            </a:r>
            <a:endParaRPr sz="1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Fit</a:t>
            </a:r>
            <a:r>
              <a:rPr sz="1200" spc="-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Axes</a:t>
            </a:r>
            <a:endParaRPr sz="1200">
              <a:latin typeface="Comic Sans MS"/>
              <a:cs typeface="Comic Sans MS"/>
            </a:endParaRPr>
          </a:p>
          <a:p>
            <a:pPr marL="274320" indent="-262255">
              <a:lnSpc>
                <a:spcPct val="100000"/>
              </a:lnSpc>
              <a:buFont typeface="Arial"/>
              <a:buChar char="•"/>
              <a:tabLst>
                <a:tab pos="274320" algn="l"/>
                <a:tab pos="274955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Show</a:t>
            </a:r>
            <a:r>
              <a:rPr sz="1200" spc="-1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Me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880" y="3758183"/>
            <a:ext cx="3337179" cy="10785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6311" y="722375"/>
            <a:ext cx="1716024" cy="404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0083" y="3334639"/>
            <a:ext cx="196532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AFEF"/>
                </a:solidFill>
                <a:latin typeface="Calibri"/>
                <a:cs typeface="Calibri"/>
              </a:rPr>
              <a:t>Explanation: </a:t>
            </a:r>
            <a:r>
              <a:rPr sz="1200" dirty="0">
                <a:latin typeface="Calibri"/>
                <a:cs typeface="Calibri"/>
              </a:rPr>
              <a:t>“ </a:t>
            </a:r>
            <a:r>
              <a:rPr sz="1200" spc="-10" dirty="0">
                <a:latin typeface="Calibri"/>
                <a:cs typeface="Calibri"/>
              </a:rPr>
              <a:t>Fit </a:t>
            </a:r>
            <a:r>
              <a:rPr sz="1200" spc="-5" dirty="0">
                <a:latin typeface="Calibri"/>
                <a:cs typeface="Calibri"/>
              </a:rPr>
              <a:t>Axes  </a:t>
            </a:r>
            <a:r>
              <a:rPr sz="1200" spc="-10" dirty="0">
                <a:latin typeface="Calibri"/>
                <a:cs typeface="Calibri"/>
              </a:rPr>
              <a:t>“switches </a:t>
            </a:r>
            <a:r>
              <a:rPr sz="1200" dirty="0">
                <a:latin typeface="Calibri"/>
                <a:cs typeface="Calibri"/>
              </a:rPr>
              <a:t>between a </a:t>
            </a:r>
            <a:r>
              <a:rPr sz="1200" spc="-15" dirty="0">
                <a:latin typeface="Calibri"/>
                <a:cs typeface="Calibri"/>
              </a:rPr>
              <a:t>locked  </a:t>
            </a:r>
            <a:r>
              <a:rPr sz="1200" spc="-5" dirty="0">
                <a:latin typeface="Calibri"/>
                <a:cs typeface="Calibri"/>
              </a:rPr>
              <a:t>axis that </a:t>
            </a:r>
            <a:r>
              <a:rPr sz="1200" spc="-10" dirty="0">
                <a:latin typeface="Calibri"/>
                <a:cs typeface="Calibri"/>
              </a:rPr>
              <a:t>only </a:t>
            </a:r>
            <a:r>
              <a:rPr sz="1200" spc="-5" dirty="0">
                <a:latin typeface="Calibri"/>
                <a:cs typeface="Calibri"/>
              </a:rPr>
              <a:t>shows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specific  range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dynamic axis that  adjusts the </a:t>
            </a:r>
            <a:r>
              <a:rPr sz="1200" spc="-10" dirty="0">
                <a:latin typeface="Calibri"/>
                <a:cs typeface="Calibri"/>
              </a:rPr>
              <a:t>range </a:t>
            </a:r>
            <a:r>
              <a:rPr sz="1200" dirty="0">
                <a:latin typeface="Calibri"/>
                <a:cs typeface="Calibri"/>
              </a:rPr>
              <a:t>based </a:t>
            </a:r>
            <a:r>
              <a:rPr sz="1200" spc="-5" dirty="0">
                <a:latin typeface="Calibri"/>
                <a:cs typeface="Calibri"/>
              </a:rPr>
              <a:t>on the  </a:t>
            </a:r>
            <a:r>
              <a:rPr sz="1200" spc="-10" dirty="0">
                <a:latin typeface="Calibri"/>
                <a:cs typeface="Calibri"/>
              </a:rPr>
              <a:t>minimum </a:t>
            </a:r>
            <a:r>
              <a:rPr sz="1200" spc="-5" dirty="0">
                <a:latin typeface="Calibri"/>
                <a:cs typeface="Calibri"/>
              </a:rPr>
              <a:t>and maximum </a:t>
            </a:r>
            <a:r>
              <a:rPr sz="1200" spc="-10" dirty="0">
                <a:latin typeface="Calibri"/>
                <a:cs typeface="Calibri"/>
              </a:rPr>
              <a:t>values  in </a:t>
            </a:r>
            <a:r>
              <a:rPr sz="1200" spc="-5" dirty="0">
                <a:latin typeface="Calibri"/>
                <a:cs typeface="Calibri"/>
              </a:rPr>
              <a:t>the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view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4486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</a:t>
            </a:r>
            <a:r>
              <a:rPr sz="2800" spc="-114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IV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399032" y="630935"/>
            <a:ext cx="3445510" cy="1580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5241" y="684845"/>
            <a:ext cx="2557145" cy="1475740"/>
          </a:xfrm>
          <a:custGeom>
            <a:avLst/>
            <a:gdLst/>
            <a:ahLst/>
            <a:cxnLst/>
            <a:rect l="l" t="t" r="r" b="b"/>
            <a:pathLst>
              <a:path w="2557145" h="1475739">
                <a:moveTo>
                  <a:pt x="1639020" y="1335724"/>
                </a:moveTo>
                <a:lnTo>
                  <a:pt x="976085" y="1335724"/>
                </a:lnTo>
                <a:lnTo>
                  <a:pt x="1009781" y="1370042"/>
                </a:lnTo>
                <a:lnTo>
                  <a:pt x="1048879" y="1400203"/>
                </a:lnTo>
                <a:lnTo>
                  <a:pt x="1092744" y="1425829"/>
                </a:lnTo>
                <a:lnTo>
                  <a:pt x="1140742" y="1446541"/>
                </a:lnTo>
                <a:lnTo>
                  <a:pt x="1192239" y="1461962"/>
                </a:lnTo>
                <a:lnTo>
                  <a:pt x="1241078" y="1471065"/>
                </a:lnTo>
                <a:lnTo>
                  <a:pt x="1289866" y="1475234"/>
                </a:lnTo>
                <a:lnTo>
                  <a:pt x="1338137" y="1474667"/>
                </a:lnTo>
                <a:lnTo>
                  <a:pt x="1385426" y="1469563"/>
                </a:lnTo>
                <a:lnTo>
                  <a:pt x="1431266" y="1460118"/>
                </a:lnTo>
                <a:lnTo>
                  <a:pt x="1475193" y="1446530"/>
                </a:lnTo>
                <a:lnTo>
                  <a:pt x="1516739" y="1428998"/>
                </a:lnTo>
                <a:lnTo>
                  <a:pt x="1555439" y="1407718"/>
                </a:lnTo>
                <a:lnTo>
                  <a:pt x="1590828" y="1382889"/>
                </a:lnTo>
                <a:lnTo>
                  <a:pt x="1622440" y="1354708"/>
                </a:lnTo>
                <a:lnTo>
                  <a:pt x="1639020" y="1335724"/>
                </a:lnTo>
                <a:close/>
              </a:path>
              <a:path w="2557145" h="1475739">
                <a:moveTo>
                  <a:pt x="2121645" y="1206057"/>
                </a:moveTo>
                <a:lnTo>
                  <a:pt x="344895" y="1206057"/>
                </a:lnTo>
                <a:lnTo>
                  <a:pt x="346419" y="1208343"/>
                </a:lnTo>
                <a:lnTo>
                  <a:pt x="377624" y="1245174"/>
                </a:lnTo>
                <a:lnTo>
                  <a:pt x="409162" y="1274540"/>
                </a:lnTo>
                <a:lnTo>
                  <a:pt x="443953" y="1300684"/>
                </a:lnTo>
                <a:lnTo>
                  <a:pt x="481614" y="1323531"/>
                </a:lnTo>
                <a:lnTo>
                  <a:pt x="521763" y="1343005"/>
                </a:lnTo>
                <a:lnTo>
                  <a:pt x="564019" y="1359032"/>
                </a:lnTo>
                <a:lnTo>
                  <a:pt x="608000" y="1371536"/>
                </a:lnTo>
                <a:lnTo>
                  <a:pt x="653323" y="1380442"/>
                </a:lnTo>
                <a:lnTo>
                  <a:pt x="699607" y="1385675"/>
                </a:lnTo>
                <a:lnTo>
                  <a:pt x="746469" y="1387159"/>
                </a:lnTo>
                <a:lnTo>
                  <a:pt x="793527" y="1384820"/>
                </a:lnTo>
                <a:lnTo>
                  <a:pt x="840400" y="1378582"/>
                </a:lnTo>
                <a:lnTo>
                  <a:pt x="886705" y="1368370"/>
                </a:lnTo>
                <a:lnTo>
                  <a:pt x="932061" y="1354109"/>
                </a:lnTo>
                <a:lnTo>
                  <a:pt x="976085" y="1335724"/>
                </a:lnTo>
                <a:lnTo>
                  <a:pt x="1639020" y="1335724"/>
                </a:lnTo>
                <a:lnTo>
                  <a:pt x="1649808" y="1323373"/>
                </a:lnTo>
                <a:lnTo>
                  <a:pt x="1672467" y="1289081"/>
                </a:lnTo>
                <a:lnTo>
                  <a:pt x="1689952" y="1252031"/>
                </a:lnTo>
                <a:lnTo>
                  <a:pt x="2050401" y="1252031"/>
                </a:lnTo>
                <a:lnTo>
                  <a:pt x="2070902" y="1242215"/>
                </a:lnTo>
                <a:lnTo>
                  <a:pt x="2111036" y="1215614"/>
                </a:lnTo>
                <a:lnTo>
                  <a:pt x="2121645" y="1206057"/>
                </a:lnTo>
                <a:close/>
              </a:path>
              <a:path w="2557145" h="1475739">
                <a:moveTo>
                  <a:pt x="2050401" y="1252031"/>
                </a:moveTo>
                <a:lnTo>
                  <a:pt x="1689952" y="1252031"/>
                </a:lnTo>
                <a:lnTo>
                  <a:pt x="1731566" y="1269367"/>
                </a:lnTo>
                <a:lnTo>
                  <a:pt x="1775597" y="1282035"/>
                </a:lnTo>
                <a:lnTo>
                  <a:pt x="1821414" y="1289893"/>
                </a:lnTo>
                <a:lnTo>
                  <a:pt x="1868387" y="1292798"/>
                </a:lnTo>
                <a:lnTo>
                  <a:pt x="1923890" y="1289620"/>
                </a:lnTo>
                <a:lnTo>
                  <a:pt x="1976618" y="1279766"/>
                </a:lnTo>
                <a:lnTo>
                  <a:pt x="2025859" y="1263782"/>
                </a:lnTo>
                <a:lnTo>
                  <a:pt x="2050401" y="1252031"/>
                </a:lnTo>
                <a:close/>
              </a:path>
              <a:path w="2557145" h="1475739">
                <a:moveTo>
                  <a:pt x="627181" y="129436"/>
                </a:moveTo>
                <a:lnTo>
                  <a:pt x="574003" y="132272"/>
                </a:lnTo>
                <a:lnTo>
                  <a:pt x="520823" y="140854"/>
                </a:lnTo>
                <a:lnTo>
                  <a:pt x="470776" y="154633"/>
                </a:lnTo>
                <a:lnTo>
                  <a:pt x="424270" y="173190"/>
                </a:lnTo>
                <a:lnTo>
                  <a:pt x="381710" y="196101"/>
                </a:lnTo>
                <a:lnTo>
                  <a:pt x="343436" y="223010"/>
                </a:lnTo>
                <a:lnTo>
                  <a:pt x="310065" y="253303"/>
                </a:lnTo>
                <a:lnTo>
                  <a:pt x="281793" y="286750"/>
                </a:lnTo>
                <a:lnTo>
                  <a:pt x="259099" y="322866"/>
                </a:lnTo>
                <a:lnTo>
                  <a:pt x="242390" y="361229"/>
                </a:lnTo>
                <a:lnTo>
                  <a:pt x="232073" y="401418"/>
                </a:lnTo>
                <a:lnTo>
                  <a:pt x="228555" y="443011"/>
                </a:lnTo>
                <a:lnTo>
                  <a:pt x="232246" y="485586"/>
                </a:lnTo>
                <a:lnTo>
                  <a:pt x="230087" y="490158"/>
                </a:lnTo>
                <a:lnTo>
                  <a:pt x="182475" y="497670"/>
                </a:lnTo>
                <a:lnTo>
                  <a:pt x="138051" y="511913"/>
                </a:lnTo>
                <a:lnTo>
                  <a:pt x="97901" y="532330"/>
                </a:lnTo>
                <a:lnTo>
                  <a:pt x="63109" y="558368"/>
                </a:lnTo>
                <a:lnTo>
                  <a:pt x="34761" y="589472"/>
                </a:lnTo>
                <a:lnTo>
                  <a:pt x="13083" y="626868"/>
                </a:lnTo>
                <a:lnTo>
                  <a:pt x="1619" y="665734"/>
                </a:lnTo>
                <a:lnTo>
                  <a:pt x="0" y="704953"/>
                </a:lnTo>
                <a:lnTo>
                  <a:pt x="7852" y="743412"/>
                </a:lnTo>
                <a:lnTo>
                  <a:pt x="24808" y="779996"/>
                </a:lnTo>
                <a:lnTo>
                  <a:pt x="50495" y="813589"/>
                </a:lnTo>
                <a:lnTo>
                  <a:pt x="84543" y="843078"/>
                </a:lnTo>
                <a:lnTo>
                  <a:pt x="126582" y="867348"/>
                </a:lnTo>
                <a:lnTo>
                  <a:pt x="92875" y="902610"/>
                </a:lnTo>
                <a:lnTo>
                  <a:pt x="69908" y="942278"/>
                </a:lnTo>
                <a:lnTo>
                  <a:pt x="58323" y="984898"/>
                </a:lnTo>
                <a:lnTo>
                  <a:pt x="58764" y="1029019"/>
                </a:lnTo>
                <a:lnTo>
                  <a:pt x="70032" y="1068958"/>
                </a:lnTo>
                <a:lnTo>
                  <a:pt x="90595" y="1105241"/>
                </a:lnTo>
                <a:lnTo>
                  <a:pt x="119305" y="1137151"/>
                </a:lnTo>
                <a:lnTo>
                  <a:pt x="155014" y="1163972"/>
                </a:lnTo>
                <a:lnTo>
                  <a:pt x="196575" y="1184990"/>
                </a:lnTo>
                <a:lnTo>
                  <a:pt x="242840" y="1199487"/>
                </a:lnTo>
                <a:lnTo>
                  <a:pt x="292663" y="1206748"/>
                </a:lnTo>
                <a:lnTo>
                  <a:pt x="344895" y="1206057"/>
                </a:lnTo>
                <a:lnTo>
                  <a:pt x="2121645" y="1206057"/>
                </a:lnTo>
                <a:lnTo>
                  <a:pt x="2173734" y="1149493"/>
                </a:lnTo>
                <a:lnTo>
                  <a:pt x="2194876" y="1111068"/>
                </a:lnTo>
                <a:lnTo>
                  <a:pt x="2208266" y="1069796"/>
                </a:lnTo>
                <a:lnTo>
                  <a:pt x="2213192" y="1026225"/>
                </a:lnTo>
                <a:lnTo>
                  <a:pt x="2263553" y="1017970"/>
                </a:lnTo>
                <a:lnTo>
                  <a:pt x="2311950" y="1004762"/>
                </a:lnTo>
                <a:lnTo>
                  <a:pt x="2357799" y="986792"/>
                </a:lnTo>
                <a:lnTo>
                  <a:pt x="2400517" y="964249"/>
                </a:lnTo>
                <a:lnTo>
                  <a:pt x="2441383" y="935947"/>
                </a:lnTo>
                <a:lnTo>
                  <a:pt x="2476229" y="904350"/>
                </a:lnTo>
                <a:lnTo>
                  <a:pt x="2504966" y="869983"/>
                </a:lnTo>
                <a:lnTo>
                  <a:pt x="2527507" y="833373"/>
                </a:lnTo>
                <a:lnTo>
                  <a:pt x="2543763" y="795045"/>
                </a:lnTo>
                <a:lnTo>
                  <a:pt x="2553647" y="755525"/>
                </a:lnTo>
                <a:lnTo>
                  <a:pt x="2557069" y="715337"/>
                </a:lnTo>
                <a:lnTo>
                  <a:pt x="2553942" y="675009"/>
                </a:lnTo>
                <a:lnTo>
                  <a:pt x="2544177" y="635065"/>
                </a:lnTo>
                <a:lnTo>
                  <a:pt x="2527687" y="596031"/>
                </a:lnTo>
                <a:lnTo>
                  <a:pt x="2504328" y="558368"/>
                </a:lnTo>
                <a:lnTo>
                  <a:pt x="2474177" y="522797"/>
                </a:lnTo>
                <a:lnTo>
                  <a:pt x="2478294" y="514768"/>
                </a:lnTo>
                <a:lnTo>
                  <a:pt x="2482066" y="506668"/>
                </a:lnTo>
                <a:lnTo>
                  <a:pt x="2485482" y="498473"/>
                </a:lnTo>
                <a:lnTo>
                  <a:pt x="2488528" y="490158"/>
                </a:lnTo>
                <a:lnTo>
                  <a:pt x="2498543" y="446035"/>
                </a:lnTo>
                <a:lnTo>
                  <a:pt x="2498442" y="402463"/>
                </a:lnTo>
                <a:lnTo>
                  <a:pt x="2488852" y="360303"/>
                </a:lnTo>
                <a:lnTo>
                  <a:pt x="2470401" y="320416"/>
                </a:lnTo>
                <a:lnTo>
                  <a:pt x="2443714" y="283665"/>
                </a:lnTo>
                <a:lnTo>
                  <a:pt x="2409421" y="250909"/>
                </a:lnTo>
                <a:lnTo>
                  <a:pt x="2368147" y="223010"/>
                </a:lnTo>
                <a:lnTo>
                  <a:pt x="2320520" y="200831"/>
                </a:lnTo>
                <a:lnTo>
                  <a:pt x="2267167" y="185231"/>
                </a:lnTo>
                <a:lnTo>
                  <a:pt x="2262776" y="172531"/>
                </a:lnTo>
                <a:lnTo>
                  <a:pt x="829654" y="172531"/>
                </a:lnTo>
                <a:lnTo>
                  <a:pt x="781961" y="153787"/>
                </a:lnTo>
                <a:lnTo>
                  <a:pt x="731855" y="140291"/>
                </a:lnTo>
                <a:lnTo>
                  <a:pt x="680030" y="132142"/>
                </a:lnTo>
                <a:lnTo>
                  <a:pt x="627181" y="129436"/>
                </a:lnTo>
                <a:close/>
              </a:path>
              <a:path w="2557145" h="1475739">
                <a:moveTo>
                  <a:pt x="1111612" y="40766"/>
                </a:moveTo>
                <a:lnTo>
                  <a:pt x="1063082" y="43335"/>
                </a:lnTo>
                <a:lnTo>
                  <a:pt x="1015836" y="51675"/>
                </a:lnTo>
                <a:lnTo>
                  <a:pt x="970754" y="65573"/>
                </a:lnTo>
                <a:lnTo>
                  <a:pt x="928715" y="84818"/>
                </a:lnTo>
                <a:lnTo>
                  <a:pt x="890599" y="109201"/>
                </a:lnTo>
                <a:lnTo>
                  <a:pt x="857286" y="138509"/>
                </a:lnTo>
                <a:lnTo>
                  <a:pt x="829654" y="172531"/>
                </a:lnTo>
                <a:lnTo>
                  <a:pt x="2262776" y="172531"/>
                </a:lnTo>
                <a:lnTo>
                  <a:pt x="2254187" y="147685"/>
                </a:lnTo>
                <a:lnTo>
                  <a:pt x="2233337" y="112698"/>
                </a:lnTo>
                <a:lnTo>
                  <a:pt x="2232787" y="112079"/>
                </a:lnTo>
                <a:lnTo>
                  <a:pt x="1329399" y="112079"/>
                </a:lnTo>
                <a:lnTo>
                  <a:pt x="1312555" y="99917"/>
                </a:lnTo>
                <a:lnTo>
                  <a:pt x="1275820" y="78736"/>
                </a:lnTo>
                <a:lnTo>
                  <a:pt x="1209011" y="53781"/>
                </a:lnTo>
                <a:lnTo>
                  <a:pt x="1160548" y="44178"/>
                </a:lnTo>
                <a:lnTo>
                  <a:pt x="1111612" y="40766"/>
                </a:lnTo>
                <a:close/>
              </a:path>
              <a:path w="2557145" h="1475739">
                <a:moveTo>
                  <a:pt x="1576537" y="29"/>
                </a:moveTo>
                <a:lnTo>
                  <a:pt x="1526683" y="1388"/>
                </a:lnTo>
                <a:lnTo>
                  <a:pt x="1478433" y="10162"/>
                </a:lnTo>
                <a:lnTo>
                  <a:pt x="1433184" y="25983"/>
                </a:lnTo>
                <a:lnTo>
                  <a:pt x="1392331" y="48488"/>
                </a:lnTo>
                <a:lnTo>
                  <a:pt x="1357271" y="77308"/>
                </a:lnTo>
                <a:lnTo>
                  <a:pt x="1329399" y="112079"/>
                </a:lnTo>
                <a:lnTo>
                  <a:pt x="2232787" y="112079"/>
                </a:lnTo>
                <a:lnTo>
                  <a:pt x="2205177" y="81022"/>
                </a:lnTo>
                <a:lnTo>
                  <a:pt x="2203338" y="79567"/>
                </a:lnTo>
                <a:lnTo>
                  <a:pt x="1765517" y="79567"/>
                </a:lnTo>
                <a:lnTo>
                  <a:pt x="1746340" y="61972"/>
                </a:lnTo>
                <a:lnTo>
                  <a:pt x="1724781" y="46245"/>
                </a:lnTo>
                <a:lnTo>
                  <a:pt x="1701080" y="32543"/>
                </a:lnTo>
                <a:lnTo>
                  <a:pt x="1675474" y="21020"/>
                </a:lnTo>
                <a:lnTo>
                  <a:pt x="1626599" y="6451"/>
                </a:lnTo>
                <a:lnTo>
                  <a:pt x="1576537" y="29"/>
                </a:lnTo>
                <a:close/>
              </a:path>
              <a:path w="2557145" h="1475739">
                <a:moveTo>
                  <a:pt x="1985416" y="0"/>
                </a:moveTo>
                <a:lnTo>
                  <a:pt x="1936632" y="3150"/>
                </a:lnTo>
                <a:lnTo>
                  <a:pt x="1889106" y="12756"/>
                </a:lnTo>
                <a:lnTo>
                  <a:pt x="1843983" y="28742"/>
                </a:lnTo>
                <a:lnTo>
                  <a:pt x="1802405" y="51037"/>
                </a:lnTo>
                <a:lnTo>
                  <a:pt x="1765517" y="79567"/>
                </a:lnTo>
                <a:lnTo>
                  <a:pt x="2203338" y="79567"/>
                </a:lnTo>
                <a:lnTo>
                  <a:pt x="2170266" y="53405"/>
                </a:lnTo>
                <a:lnTo>
                  <a:pt x="2127883" y="30006"/>
                </a:lnTo>
                <a:lnTo>
                  <a:pt x="2082185" y="13354"/>
                </a:lnTo>
                <a:lnTo>
                  <a:pt x="2034314" y="3376"/>
                </a:lnTo>
                <a:lnTo>
                  <a:pt x="1985416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3266" y="1435353"/>
            <a:ext cx="81915" cy="81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3098" y="1387855"/>
            <a:ext cx="163829" cy="163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4717" y="1338071"/>
            <a:ext cx="245871" cy="245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66161" y="934592"/>
            <a:ext cx="21450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I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have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select Country</a:t>
            </a:r>
            <a:r>
              <a:rPr sz="12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from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Dimension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Profit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from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measures.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How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could Tableau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help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me up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in achieving best  visualization?</a:t>
            </a:r>
            <a:endParaRPr sz="1200" dirty="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91" y="1133919"/>
            <a:ext cx="1895855" cy="364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6271" y="1136856"/>
            <a:ext cx="546735" cy="0"/>
          </a:xfrm>
          <a:custGeom>
            <a:avLst/>
            <a:gdLst/>
            <a:ahLst/>
            <a:cxnLst/>
            <a:rect l="l" t="t" r="r" b="b"/>
            <a:pathLst>
              <a:path w="546735">
                <a:moveTo>
                  <a:pt x="0" y="0"/>
                </a:moveTo>
                <a:lnTo>
                  <a:pt x="546557" y="0"/>
                </a:lnTo>
              </a:path>
            </a:pathLst>
          </a:custGeom>
          <a:ln w="63085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07279" y="627887"/>
            <a:ext cx="2119629" cy="14155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0088" y="683943"/>
            <a:ext cx="2014855" cy="1308100"/>
          </a:xfrm>
          <a:custGeom>
            <a:avLst/>
            <a:gdLst/>
            <a:ahLst/>
            <a:cxnLst/>
            <a:rect l="l" t="t" r="r" b="b"/>
            <a:pathLst>
              <a:path w="2014854" h="1308100">
                <a:moveTo>
                  <a:pt x="1291387" y="1184226"/>
                </a:moveTo>
                <a:lnTo>
                  <a:pt x="769140" y="1184226"/>
                </a:lnTo>
                <a:lnTo>
                  <a:pt x="802983" y="1221747"/>
                </a:lnTo>
                <a:lnTo>
                  <a:pt x="843292" y="1253314"/>
                </a:lnTo>
                <a:lnTo>
                  <a:pt x="889101" y="1278310"/>
                </a:lnTo>
                <a:lnTo>
                  <a:pt x="939447" y="1296113"/>
                </a:lnTo>
                <a:lnTo>
                  <a:pt x="989429" y="1305748"/>
                </a:lnTo>
                <a:lnTo>
                  <a:pt x="1039168" y="1308085"/>
                </a:lnTo>
                <a:lnTo>
                  <a:pt x="1087857" y="1303507"/>
                </a:lnTo>
                <a:lnTo>
                  <a:pt x="1134689" y="1292399"/>
                </a:lnTo>
                <a:lnTo>
                  <a:pt x="1178858" y="1275142"/>
                </a:lnTo>
                <a:lnTo>
                  <a:pt x="1219555" y="1252122"/>
                </a:lnTo>
                <a:lnTo>
                  <a:pt x="1255974" y="1223719"/>
                </a:lnTo>
                <a:lnTo>
                  <a:pt x="1287309" y="1190319"/>
                </a:lnTo>
                <a:lnTo>
                  <a:pt x="1291387" y="1184226"/>
                </a:lnTo>
                <a:close/>
              </a:path>
              <a:path w="2014854" h="1308100">
                <a:moveTo>
                  <a:pt x="1671289" y="1069418"/>
                </a:moveTo>
                <a:lnTo>
                  <a:pt x="271935" y="1069418"/>
                </a:lnTo>
                <a:lnTo>
                  <a:pt x="275745" y="1075133"/>
                </a:lnTo>
                <a:lnTo>
                  <a:pt x="303706" y="1110735"/>
                </a:lnTo>
                <a:lnTo>
                  <a:pt x="336017" y="1141952"/>
                </a:lnTo>
                <a:lnTo>
                  <a:pt x="372090" y="1168653"/>
                </a:lnTo>
                <a:lnTo>
                  <a:pt x="411338" y="1190708"/>
                </a:lnTo>
                <a:lnTo>
                  <a:pt x="453174" y="1207987"/>
                </a:lnTo>
                <a:lnTo>
                  <a:pt x="497010" y="1220358"/>
                </a:lnTo>
                <a:lnTo>
                  <a:pt x="542260" y="1227692"/>
                </a:lnTo>
                <a:lnTo>
                  <a:pt x="588334" y="1229857"/>
                </a:lnTo>
                <a:lnTo>
                  <a:pt x="634647" y="1226724"/>
                </a:lnTo>
                <a:lnTo>
                  <a:pt x="680610" y="1218161"/>
                </a:lnTo>
                <a:lnTo>
                  <a:pt x="725637" y="1204039"/>
                </a:lnTo>
                <a:lnTo>
                  <a:pt x="769140" y="1184226"/>
                </a:lnTo>
                <a:lnTo>
                  <a:pt x="1291387" y="1184226"/>
                </a:lnTo>
                <a:lnTo>
                  <a:pt x="1312752" y="1152305"/>
                </a:lnTo>
                <a:lnTo>
                  <a:pt x="1331496" y="1110058"/>
                </a:lnTo>
                <a:lnTo>
                  <a:pt x="1615640" y="1110058"/>
                </a:lnTo>
                <a:lnTo>
                  <a:pt x="1646011" y="1091407"/>
                </a:lnTo>
                <a:lnTo>
                  <a:pt x="1671289" y="1069418"/>
                </a:lnTo>
                <a:close/>
              </a:path>
              <a:path w="2014854" h="1308100">
                <a:moveTo>
                  <a:pt x="1615640" y="1110058"/>
                </a:moveTo>
                <a:lnTo>
                  <a:pt x="1331496" y="1110058"/>
                </a:lnTo>
                <a:lnTo>
                  <a:pt x="1364230" y="1125445"/>
                </a:lnTo>
                <a:lnTo>
                  <a:pt x="1398869" y="1136665"/>
                </a:lnTo>
                <a:lnTo>
                  <a:pt x="1434937" y="1143598"/>
                </a:lnTo>
                <a:lnTo>
                  <a:pt x="1471958" y="1146126"/>
                </a:lnTo>
                <a:lnTo>
                  <a:pt x="1520400" y="1142658"/>
                </a:lnTo>
                <a:lnTo>
                  <a:pt x="1566069" y="1131937"/>
                </a:lnTo>
                <a:lnTo>
                  <a:pt x="1608196" y="1114630"/>
                </a:lnTo>
                <a:lnTo>
                  <a:pt x="1615640" y="1110058"/>
                </a:lnTo>
                <a:close/>
              </a:path>
              <a:path w="2014854" h="1308100">
                <a:moveTo>
                  <a:pt x="504859" y="115164"/>
                </a:moveTo>
                <a:lnTo>
                  <a:pt x="452529" y="117553"/>
                </a:lnTo>
                <a:lnTo>
                  <a:pt x="402542" y="127241"/>
                </a:lnTo>
                <a:lnTo>
                  <a:pt x="356204" y="143455"/>
                </a:lnTo>
                <a:lnTo>
                  <a:pt x="314067" y="165550"/>
                </a:lnTo>
                <a:lnTo>
                  <a:pt x="276686" y="192882"/>
                </a:lnTo>
                <a:lnTo>
                  <a:pt x="244614" y="224805"/>
                </a:lnTo>
                <a:lnTo>
                  <a:pt x="218406" y="260675"/>
                </a:lnTo>
                <a:lnTo>
                  <a:pt x="198615" y="299848"/>
                </a:lnTo>
                <a:lnTo>
                  <a:pt x="185796" y="341679"/>
                </a:lnTo>
                <a:lnTo>
                  <a:pt x="180503" y="385523"/>
                </a:lnTo>
                <a:lnTo>
                  <a:pt x="183289" y="430735"/>
                </a:lnTo>
                <a:lnTo>
                  <a:pt x="181638" y="434799"/>
                </a:lnTo>
                <a:lnTo>
                  <a:pt x="135120" y="444068"/>
                </a:lnTo>
                <a:lnTo>
                  <a:pt x="92865" y="462469"/>
                </a:lnTo>
                <a:lnTo>
                  <a:pt x="56515" y="489038"/>
                </a:lnTo>
                <a:lnTo>
                  <a:pt x="27714" y="522810"/>
                </a:lnTo>
                <a:lnTo>
                  <a:pt x="6803" y="567377"/>
                </a:lnTo>
                <a:lnTo>
                  <a:pt x="0" y="613662"/>
                </a:lnTo>
                <a:lnTo>
                  <a:pt x="6616" y="659319"/>
                </a:lnTo>
                <a:lnTo>
                  <a:pt x="25964" y="702003"/>
                </a:lnTo>
                <a:lnTo>
                  <a:pt x="57356" y="739366"/>
                </a:lnTo>
                <a:lnTo>
                  <a:pt x="100104" y="769063"/>
                </a:lnTo>
                <a:lnTo>
                  <a:pt x="73515" y="800323"/>
                </a:lnTo>
                <a:lnTo>
                  <a:pt x="55416" y="835500"/>
                </a:lnTo>
                <a:lnTo>
                  <a:pt x="46293" y="873273"/>
                </a:lnTo>
                <a:lnTo>
                  <a:pt x="46637" y="912319"/>
                </a:lnTo>
                <a:lnTo>
                  <a:pt x="57397" y="952572"/>
                </a:lnTo>
                <a:lnTo>
                  <a:pt x="77562" y="988451"/>
                </a:lnTo>
                <a:lnTo>
                  <a:pt x="105773" y="1019018"/>
                </a:lnTo>
                <a:lnTo>
                  <a:pt x="140673" y="1043336"/>
                </a:lnTo>
                <a:lnTo>
                  <a:pt x="180905" y="1060467"/>
                </a:lnTo>
                <a:lnTo>
                  <a:pt x="225111" y="1069474"/>
                </a:lnTo>
                <a:lnTo>
                  <a:pt x="1671289" y="1069418"/>
                </a:lnTo>
                <a:lnTo>
                  <a:pt x="1705628" y="1029879"/>
                </a:lnTo>
                <a:lnTo>
                  <a:pt x="1725892" y="992911"/>
                </a:lnTo>
                <a:lnTo>
                  <a:pt x="1738767" y="952698"/>
                </a:lnTo>
                <a:lnTo>
                  <a:pt x="1743484" y="909906"/>
                </a:lnTo>
                <a:lnTo>
                  <a:pt x="1783149" y="902602"/>
                </a:lnTo>
                <a:lnTo>
                  <a:pt x="1821255" y="890904"/>
                </a:lnTo>
                <a:lnTo>
                  <a:pt x="1857337" y="874991"/>
                </a:lnTo>
                <a:lnTo>
                  <a:pt x="1890931" y="855042"/>
                </a:lnTo>
                <a:lnTo>
                  <a:pt x="1929030" y="824579"/>
                </a:lnTo>
                <a:lnTo>
                  <a:pt x="1960268" y="790038"/>
                </a:lnTo>
                <a:lnTo>
                  <a:pt x="1984525" y="752226"/>
                </a:lnTo>
                <a:lnTo>
                  <a:pt x="2001685" y="711951"/>
                </a:lnTo>
                <a:lnTo>
                  <a:pt x="2011628" y="670019"/>
                </a:lnTo>
                <a:lnTo>
                  <a:pt x="2014238" y="627238"/>
                </a:lnTo>
                <a:lnTo>
                  <a:pt x="2009394" y="584414"/>
                </a:lnTo>
                <a:lnTo>
                  <a:pt x="1996981" y="542354"/>
                </a:lnTo>
                <a:lnTo>
                  <a:pt x="1976879" y="501866"/>
                </a:lnTo>
                <a:lnTo>
                  <a:pt x="1948970" y="463755"/>
                </a:lnTo>
                <a:lnTo>
                  <a:pt x="1952256" y="456659"/>
                </a:lnTo>
                <a:lnTo>
                  <a:pt x="1955256" y="449468"/>
                </a:lnTo>
                <a:lnTo>
                  <a:pt x="1957971" y="442181"/>
                </a:lnTo>
                <a:lnTo>
                  <a:pt x="1960400" y="434799"/>
                </a:lnTo>
                <a:lnTo>
                  <a:pt x="1968690" y="390803"/>
                </a:lnTo>
                <a:lnTo>
                  <a:pt x="1966980" y="347548"/>
                </a:lnTo>
                <a:lnTo>
                  <a:pt x="1955971" y="306125"/>
                </a:lnTo>
                <a:lnTo>
                  <a:pt x="1936365" y="267620"/>
                </a:lnTo>
                <a:lnTo>
                  <a:pt x="1908866" y="233121"/>
                </a:lnTo>
                <a:lnTo>
                  <a:pt x="1874175" y="203717"/>
                </a:lnTo>
                <a:lnTo>
                  <a:pt x="1832995" y="180495"/>
                </a:lnTo>
                <a:lnTo>
                  <a:pt x="1786029" y="164543"/>
                </a:lnTo>
                <a:lnTo>
                  <a:pt x="1782562" y="153240"/>
                </a:lnTo>
                <a:lnTo>
                  <a:pt x="653824" y="153240"/>
                </a:lnTo>
                <a:lnTo>
                  <a:pt x="606566" y="133198"/>
                </a:lnTo>
                <a:lnTo>
                  <a:pt x="556558" y="120443"/>
                </a:lnTo>
                <a:lnTo>
                  <a:pt x="504859" y="115164"/>
                </a:lnTo>
                <a:close/>
              </a:path>
              <a:path w="2014854" h="1308100">
                <a:moveTo>
                  <a:pt x="895140" y="37262"/>
                </a:moveTo>
                <a:lnTo>
                  <a:pt x="847156" y="37638"/>
                </a:lnTo>
                <a:lnTo>
                  <a:pt x="800477" y="46084"/>
                </a:lnTo>
                <a:lnTo>
                  <a:pt x="756453" y="62233"/>
                </a:lnTo>
                <a:lnTo>
                  <a:pt x="716435" y="85720"/>
                </a:lnTo>
                <a:lnTo>
                  <a:pt x="681775" y="116178"/>
                </a:lnTo>
                <a:lnTo>
                  <a:pt x="653824" y="153240"/>
                </a:lnTo>
                <a:lnTo>
                  <a:pt x="1782562" y="153240"/>
                </a:lnTo>
                <a:lnTo>
                  <a:pt x="1775817" y="131250"/>
                </a:lnTo>
                <a:lnTo>
                  <a:pt x="1759390" y="100218"/>
                </a:lnTo>
                <a:lnTo>
                  <a:pt x="1758939" y="99646"/>
                </a:lnTo>
                <a:lnTo>
                  <a:pt x="1047397" y="99646"/>
                </a:lnTo>
                <a:lnTo>
                  <a:pt x="1034117" y="88917"/>
                </a:lnTo>
                <a:lnTo>
                  <a:pt x="1020028" y="79056"/>
                </a:lnTo>
                <a:lnTo>
                  <a:pt x="1005177" y="70125"/>
                </a:lnTo>
                <a:lnTo>
                  <a:pt x="989612" y="62181"/>
                </a:lnTo>
                <a:lnTo>
                  <a:pt x="943075" y="45321"/>
                </a:lnTo>
                <a:lnTo>
                  <a:pt x="895140" y="37262"/>
                </a:lnTo>
                <a:close/>
              </a:path>
              <a:path w="2014854" h="1308100">
                <a:moveTo>
                  <a:pt x="1230784" y="0"/>
                </a:moveTo>
                <a:lnTo>
                  <a:pt x="1186304" y="4089"/>
                </a:lnTo>
                <a:lnTo>
                  <a:pt x="1144082" y="16587"/>
                </a:lnTo>
                <a:lnTo>
                  <a:pt x="1105760" y="37005"/>
                </a:lnTo>
                <a:lnTo>
                  <a:pt x="1072984" y="64855"/>
                </a:lnTo>
                <a:lnTo>
                  <a:pt x="1047397" y="99646"/>
                </a:lnTo>
                <a:lnTo>
                  <a:pt x="1758939" y="99646"/>
                </a:lnTo>
                <a:lnTo>
                  <a:pt x="1737201" y="72139"/>
                </a:lnTo>
                <a:lnTo>
                  <a:pt x="1735714" y="70817"/>
                </a:lnTo>
                <a:lnTo>
                  <a:pt x="1390932" y="70817"/>
                </a:lnTo>
                <a:lnTo>
                  <a:pt x="1375767" y="55220"/>
                </a:lnTo>
                <a:lnTo>
                  <a:pt x="1358769" y="41290"/>
                </a:lnTo>
                <a:lnTo>
                  <a:pt x="1340104" y="29169"/>
                </a:lnTo>
                <a:lnTo>
                  <a:pt x="1319939" y="19001"/>
                </a:lnTo>
                <a:lnTo>
                  <a:pt x="1275877" y="4807"/>
                </a:lnTo>
                <a:lnTo>
                  <a:pt x="1230784" y="0"/>
                </a:lnTo>
                <a:close/>
              </a:path>
              <a:path w="2014854" h="1308100">
                <a:moveTo>
                  <a:pt x="1569629" y="364"/>
                </a:moveTo>
                <a:lnTo>
                  <a:pt x="1520274" y="3950"/>
                </a:lnTo>
                <a:lnTo>
                  <a:pt x="1472767" y="16983"/>
                </a:lnTo>
                <a:lnTo>
                  <a:pt x="1429017" y="39319"/>
                </a:lnTo>
                <a:lnTo>
                  <a:pt x="1390932" y="70817"/>
                </a:lnTo>
                <a:lnTo>
                  <a:pt x="1735714" y="70817"/>
                </a:lnTo>
                <a:lnTo>
                  <a:pt x="1709702" y="47703"/>
                </a:lnTo>
                <a:lnTo>
                  <a:pt x="1666251" y="22098"/>
                </a:lnTo>
                <a:lnTo>
                  <a:pt x="1618924" y="6366"/>
                </a:lnTo>
                <a:lnTo>
                  <a:pt x="1569629" y="36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6884" y="1432305"/>
            <a:ext cx="72643" cy="726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06795" y="1532000"/>
            <a:ext cx="306577" cy="3789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26455" y="880947"/>
            <a:ext cx="14230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AutoNum type="alphaLcParenR"/>
              <a:tabLst>
                <a:tab pos="193040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Show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Mark</a:t>
            </a:r>
            <a:r>
              <a:rPr sz="1200" spc="-1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Label</a:t>
            </a:r>
            <a:endParaRPr sz="1200">
              <a:latin typeface="Comic Sans MS"/>
              <a:cs typeface="Comic Sans MS"/>
            </a:endParaRPr>
          </a:p>
          <a:p>
            <a:pPr marL="204470" indent="-192405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205104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Show</a:t>
            </a:r>
            <a:r>
              <a:rPr sz="12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Me</a:t>
            </a:r>
            <a:endParaRPr sz="1200">
              <a:latin typeface="Comic Sans MS"/>
              <a:cs typeface="Comic Sans MS"/>
            </a:endParaRPr>
          </a:p>
          <a:p>
            <a:pPr marL="192405" indent="-180340">
              <a:lnSpc>
                <a:spcPct val="100000"/>
              </a:lnSpc>
              <a:buAutoNum type="alphaLcParenR"/>
              <a:tabLst>
                <a:tab pos="19304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2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Members</a:t>
            </a:r>
            <a:endParaRPr sz="1200">
              <a:latin typeface="Comic Sans MS"/>
              <a:cs typeface="Comic Sans MS"/>
            </a:endParaRPr>
          </a:p>
          <a:p>
            <a:pPr marL="201930" indent="-189230">
              <a:lnSpc>
                <a:spcPct val="100000"/>
              </a:lnSpc>
              <a:buAutoNum type="alphaLcParenR"/>
              <a:tabLst>
                <a:tab pos="20193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Fit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740727"/>
            <a:ext cx="2250821" cy="123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4775" y="832053"/>
            <a:ext cx="1378965" cy="845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013" y="795470"/>
            <a:ext cx="2145030" cy="1127760"/>
          </a:xfrm>
          <a:custGeom>
            <a:avLst/>
            <a:gdLst/>
            <a:ahLst/>
            <a:cxnLst/>
            <a:rect l="l" t="t" r="r" b="b"/>
            <a:pathLst>
              <a:path w="2145030" h="1127760">
                <a:moveTo>
                  <a:pt x="1737236" y="812222"/>
                </a:moveTo>
                <a:lnTo>
                  <a:pt x="1341956" y="812222"/>
                </a:lnTo>
                <a:lnTo>
                  <a:pt x="2144469" y="1127563"/>
                </a:lnTo>
                <a:lnTo>
                  <a:pt x="1737236" y="812222"/>
                </a:lnTo>
                <a:close/>
              </a:path>
              <a:path w="2145030" h="1127760">
                <a:moveTo>
                  <a:pt x="891946" y="0"/>
                </a:moveTo>
                <a:lnTo>
                  <a:pt x="839311" y="561"/>
                </a:lnTo>
                <a:lnTo>
                  <a:pt x="786647" y="2682"/>
                </a:lnTo>
                <a:lnTo>
                  <a:pt x="734097" y="6380"/>
                </a:lnTo>
                <a:lnTo>
                  <a:pt x="681802" y="11673"/>
                </a:lnTo>
                <a:lnTo>
                  <a:pt x="629905" y="18578"/>
                </a:lnTo>
                <a:lnTo>
                  <a:pt x="578548" y="27112"/>
                </a:lnTo>
                <a:lnTo>
                  <a:pt x="527874" y="37293"/>
                </a:lnTo>
                <a:lnTo>
                  <a:pt x="478025" y="49139"/>
                </a:lnTo>
                <a:lnTo>
                  <a:pt x="429144" y="62668"/>
                </a:lnTo>
                <a:lnTo>
                  <a:pt x="371219" y="81407"/>
                </a:lnTo>
                <a:lnTo>
                  <a:pt x="317221" y="101976"/>
                </a:lnTo>
                <a:lnTo>
                  <a:pt x="267216" y="124240"/>
                </a:lnTo>
                <a:lnTo>
                  <a:pt x="221274" y="148067"/>
                </a:lnTo>
                <a:lnTo>
                  <a:pt x="179459" y="173324"/>
                </a:lnTo>
                <a:lnTo>
                  <a:pt x="141840" y="199875"/>
                </a:lnTo>
                <a:lnTo>
                  <a:pt x="108484" y="227589"/>
                </a:lnTo>
                <a:lnTo>
                  <a:pt x="79458" y="256332"/>
                </a:lnTo>
                <a:lnTo>
                  <a:pt x="54830" y="285969"/>
                </a:lnTo>
                <a:lnTo>
                  <a:pt x="19034" y="347397"/>
                </a:lnTo>
                <a:lnTo>
                  <a:pt x="1633" y="410803"/>
                </a:lnTo>
                <a:lnTo>
                  <a:pt x="0" y="442915"/>
                </a:lnTo>
                <a:lnTo>
                  <a:pt x="3166" y="475122"/>
                </a:lnTo>
                <a:lnTo>
                  <a:pt x="24171" y="539284"/>
                </a:lnTo>
                <a:lnTo>
                  <a:pt x="65184" y="602223"/>
                </a:lnTo>
                <a:lnTo>
                  <a:pt x="93362" y="632899"/>
                </a:lnTo>
                <a:lnTo>
                  <a:pt x="126744" y="662870"/>
                </a:lnTo>
                <a:lnTo>
                  <a:pt x="157100" y="686131"/>
                </a:lnTo>
                <a:lnTo>
                  <a:pt x="189905" y="708131"/>
                </a:lnTo>
                <a:lnTo>
                  <a:pt x="225017" y="728853"/>
                </a:lnTo>
                <a:lnTo>
                  <a:pt x="262293" y="748279"/>
                </a:lnTo>
                <a:lnTo>
                  <a:pt x="301592" y="766391"/>
                </a:lnTo>
                <a:lnTo>
                  <a:pt x="342772" y="783173"/>
                </a:lnTo>
                <a:lnTo>
                  <a:pt x="385688" y="798605"/>
                </a:lnTo>
                <a:lnTo>
                  <a:pt x="430200" y="812671"/>
                </a:lnTo>
                <a:lnTo>
                  <a:pt x="476165" y="825354"/>
                </a:lnTo>
                <a:lnTo>
                  <a:pt x="523441" y="836635"/>
                </a:lnTo>
                <a:lnTo>
                  <a:pt x="571885" y="846497"/>
                </a:lnTo>
                <a:lnTo>
                  <a:pt x="621355" y="854923"/>
                </a:lnTo>
                <a:lnTo>
                  <a:pt x="671709" y="861895"/>
                </a:lnTo>
                <a:lnTo>
                  <a:pt x="722804" y="867395"/>
                </a:lnTo>
                <a:lnTo>
                  <a:pt x="774498" y="871406"/>
                </a:lnTo>
                <a:lnTo>
                  <a:pt x="826649" y="873910"/>
                </a:lnTo>
                <a:lnTo>
                  <a:pt x="879114" y="874890"/>
                </a:lnTo>
                <a:lnTo>
                  <a:pt x="931751" y="874329"/>
                </a:lnTo>
                <a:lnTo>
                  <a:pt x="984417" y="872207"/>
                </a:lnTo>
                <a:lnTo>
                  <a:pt x="1036971" y="868509"/>
                </a:lnTo>
                <a:lnTo>
                  <a:pt x="1089270" y="863217"/>
                </a:lnTo>
                <a:lnTo>
                  <a:pt x="1141171" y="856312"/>
                </a:lnTo>
                <a:lnTo>
                  <a:pt x="1192533" y="847778"/>
                </a:lnTo>
                <a:lnTo>
                  <a:pt x="1243213" y="837596"/>
                </a:lnTo>
                <a:lnTo>
                  <a:pt x="1293068" y="825750"/>
                </a:lnTo>
                <a:lnTo>
                  <a:pt x="1341956" y="812222"/>
                </a:lnTo>
                <a:lnTo>
                  <a:pt x="1737236" y="812222"/>
                </a:lnTo>
                <a:lnTo>
                  <a:pt x="1592908" y="700462"/>
                </a:lnTo>
                <a:lnTo>
                  <a:pt x="1636403" y="669209"/>
                </a:lnTo>
                <a:lnTo>
                  <a:pt x="1673855" y="636596"/>
                </a:lnTo>
                <a:lnTo>
                  <a:pt x="1705243" y="602825"/>
                </a:lnTo>
                <a:lnTo>
                  <a:pt x="1730546" y="568094"/>
                </a:lnTo>
                <a:lnTo>
                  <a:pt x="1749744" y="532604"/>
                </a:lnTo>
                <a:lnTo>
                  <a:pt x="1762815" y="496555"/>
                </a:lnTo>
                <a:lnTo>
                  <a:pt x="1770496" y="423578"/>
                </a:lnTo>
                <a:lnTo>
                  <a:pt x="1765064" y="387051"/>
                </a:lnTo>
                <a:lnTo>
                  <a:pt x="1753423" y="350764"/>
                </a:lnTo>
                <a:lnTo>
                  <a:pt x="1735550" y="314917"/>
                </a:lnTo>
                <a:lnTo>
                  <a:pt x="1711427" y="279711"/>
                </a:lnTo>
                <a:lnTo>
                  <a:pt x="1681032" y="245345"/>
                </a:lnTo>
                <a:lnTo>
                  <a:pt x="1644343" y="212020"/>
                </a:lnTo>
                <a:lnTo>
                  <a:pt x="1613983" y="188759"/>
                </a:lnTo>
                <a:lnTo>
                  <a:pt x="1581174" y="166758"/>
                </a:lnTo>
                <a:lnTo>
                  <a:pt x="1546059" y="146037"/>
                </a:lnTo>
                <a:lnTo>
                  <a:pt x="1508778" y="126611"/>
                </a:lnTo>
                <a:lnTo>
                  <a:pt x="1469476" y="108498"/>
                </a:lnTo>
                <a:lnTo>
                  <a:pt x="1428294" y="91717"/>
                </a:lnTo>
                <a:lnTo>
                  <a:pt x="1385375" y="76285"/>
                </a:lnTo>
                <a:lnTo>
                  <a:pt x="1340861" y="62218"/>
                </a:lnTo>
                <a:lnTo>
                  <a:pt x="1294894" y="49536"/>
                </a:lnTo>
                <a:lnTo>
                  <a:pt x="1247616" y="38255"/>
                </a:lnTo>
                <a:lnTo>
                  <a:pt x="1199171" y="28393"/>
                </a:lnTo>
                <a:lnTo>
                  <a:pt x="1149701" y="19967"/>
                </a:lnTo>
                <a:lnTo>
                  <a:pt x="1099347" y="12995"/>
                </a:lnTo>
                <a:lnTo>
                  <a:pt x="1048252" y="7495"/>
                </a:lnTo>
                <a:lnTo>
                  <a:pt x="996558" y="3484"/>
                </a:lnTo>
                <a:lnTo>
                  <a:pt x="944409" y="980"/>
                </a:lnTo>
                <a:lnTo>
                  <a:pt x="891946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3490" y="914146"/>
            <a:ext cx="107378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mic Sans MS"/>
                <a:cs typeface="Comic Sans MS"/>
              </a:rPr>
              <a:t>Just </a:t>
            </a:r>
            <a:r>
              <a:rPr sz="1300" spc="-5" dirty="0">
                <a:solidFill>
                  <a:srgbClr val="FFFFFF"/>
                </a:solidFill>
                <a:latin typeface="Comic Sans MS"/>
                <a:cs typeface="Comic Sans MS"/>
              </a:rPr>
              <a:t>Click  </a:t>
            </a:r>
            <a:r>
              <a:rPr sz="1300" spc="-10" dirty="0">
                <a:solidFill>
                  <a:srgbClr val="FFFFFF"/>
                </a:solidFill>
                <a:latin typeface="Comic Sans MS"/>
                <a:cs typeface="Comic Sans MS"/>
              </a:rPr>
              <a:t>the Show </a:t>
            </a:r>
            <a:r>
              <a:rPr sz="1300" spc="-5" dirty="0">
                <a:solidFill>
                  <a:srgbClr val="FFFFFF"/>
                </a:solidFill>
                <a:latin typeface="Comic Sans MS"/>
                <a:cs typeface="Comic Sans MS"/>
              </a:rPr>
              <a:t>Me  in </a:t>
            </a:r>
            <a:r>
              <a:rPr sz="1300" spc="-1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3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mic Sans MS"/>
                <a:cs typeface="Comic Sans MS"/>
              </a:rPr>
              <a:t>toolbar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7720" y="1219199"/>
            <a:ext cx="3015742" cy="16441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0726" y="1674363"/>
            <a:ext cx="1748789" cy="1139825"/>
          </a:xfrm>
          <a:custGeom>
            <a:avLst/>
            <a:gdLst/>
            <a:ahLst/>
            <a:cxnLst/>
            <a:rect l="l" t="t" r="r" b="b"/>
            <a:pathLst>
              <a:path w="1748789" h="1139825">
                <a:moveTo>
                  <a:pt x="1120553" y="1032006"/>
                </a:moveTo>
                <a:lnTo>
                  <a:pt x="667723" y="1032006"/>
                </a:lnTo>
                <a:lnTo>
                  <a:pt x="697161" y="1064733"/>
                </a:lnTo>
                <a:lnTo>
                  <a:pt x="732160" y="1092268"/>
                </a:lnTo>
                <a:lnTo>
                  <a:pt x="771897" y="1114088"/>
                </a:lnTo>
                <a:lnTo>
                  <a:pt x="815551" y="1129669"/>
                </a:lnTo>
                <a:lnTo>
                  <a:pt x="863783" y="1138570"/>
                </a:lnTo>
                <a:lnTo>
                  <a:pt x="911654" y="1139668"/>
                </a:lnTo>
                <a:lnTo>
                  <a:pt x="958205" y="1133423"/>
                </a:lnTo>
                <a:lnTo>
                  <a:pt x="1002473" y="1120291"/>
                </a:lnTo>
                <a:lnTo>
                  <a:pt x="1043496" y="1100731"/>
                </a:lnTo>
                <a:lnTo>
                  <a:pt x="1080313" y="1075200"/>
                </a:lnTo>
                <a:lnTo>
                  <a:pt x="1111963" y="1044157"/>
                </a:lnTo>
                <a:lnTo>
                  <a:pt x="1120553" y="1032006"/>
                </a:lnTo>
                <a:close/>
              </a:path>
              <a:path w="1748789" h="1139825">
                <a:moveTo>
                  <a:pt x="438345" y="100062"/>
                </a:moveTo>
                <a:lnTo>
                  <a:pt x="392895" y="102112"/>
                </a:lnTo>
                <a:lnTo>
                  <a:pt x="344839" y="111857"/>
                </a:lnTo>
                <a:lnTo>
                  <a:pt x="300764" y="128552"/>
                </a:lnTo>
                <a:lnTo>
                  <a:pt x="261328" y="151426"/>
                </a:lnTo>
                <a:lnTo>
                  <a:pt x="227192" y="179706"/>
                </a:lnTo>
                <a:lnTo>
                  <a:pt x="199015" y="212620"/>
                </a:lnTo>
                <a:lnTo>
                  <a:pt x="177456" y="249395"/>
                </a:lnTo>
                <a:lnTo>
                  <a:pt x="163176" y="289258"/>
                </a:lnTo>
                <a:lnTo>
                  <a:pt x="156833" y="331438"/>
                </a:lnTo>
                <a:lnTo>
                  <a:pt x="159088" y="375162"/>
                </a:lnTo>
                <a:lnTo>
                  <a:pt x="157691" y="378718"/>
                </a:lnTo>
                <a:lnTo>
                  <a:pt x="117331" y="386793"/>
                </a:lnTo>
                <a:lnTo>
                  <a:pt x="80650" y="402832"/>
                </a:lnTo>
                <a:lnTo>
                  <a:pt x="49088" y="425992"/>
                </a:lnTo>
                <a:lnTo>
                  <a:pt x="24087" y="455426"/>
                </a:lnTo>
                <a:lnTo>
                  <a:pt x="5910" y="494264"/>
                </a:lnTo>
                <a:lnTo>
                  <a:pt x="0" y="534608"/>
                </a:lnTo>
                <a:lnTo>
                  <a:pt x="5752" y="574409"/>
                </a:lnTo>
                <a:lnTo>
                  <a:pt x="22563" y="611617"/>
                </a:lnTo>
                <a:lnTo>
                  <a:pt x="49831" y="644183"/>
                </a:lnTo>
                <a:lnTo>
                  <a:pt x="86952" y="670056"/>
                </a:lnTo>
                <a:lnTo>
                  <a:pt x="63904" y="697351"/>
                </a:lnTo>
                <a:lnTo>
                  <a:pt x="48201" y="728016"/>
                </a:lnTo>
                <a:lnTo>
                  <a:pt x="40286" y="760943"/>
                </a:lnTo>
                <a:lnTo>
                  <a:pt x="40597" y="795024"/>
                </a:lnTo>
                <a:lnTo>
                  <a:pt x="52298" y="835584"/>
                </a:lnTo>
                <a:lnTo>
                  <a:pt x="74850" y="870791"/>
                </a:lnTo>
                <a:lnTo>
                  <a:pt x="106383" y="899339"/>
                </a:lnTo>
                <a:lnTo>
                  <a:pt x="145029" y="919917"/>
                </a:lnTo>
                <a:lnTo>
                  <a:pt x="188917" y="931217"/>
                </a:lnTo>
                <a:lnTo>
                  <a:pt x="236177" y="931930"/>
                </a:lnTo>
                <a:lnTo>
                  <a:pt x="237193" y="933581"/>
                </a:lnTo>
                <a:lnTo>
                  <a:pt x="269054" y="973689"/>
                </a:lnTo>
                <a:lnTo>
                  <a:pt x="303926" y="1004956"/>
                </a:lnTo>
                <a:lnTo>
                  <a:pt x="343213" y="1030487"/>
                </a:lnTo>
                <a:lnTo>
                  <a:pt x="386033" y="1050084"/>
                </a:lnTo>
                <a:lnTo>
                  <a:pt x="431503" y="1063550"/>
                </a:lnTo>
                <a:lnTo>
                  <a:pt x="478741" y="1070687"/>
                </a:lnTo>
                <a:lnTo>
                  <a:pt x="526864" y="1071299"/>
                </a:lnTo>
                <a:lnTo>
                  <a:pt x="574991" y="1065188"/>
                </a:lnTo>
                <a:lnTo>
                  <a:pt x="622238" y="1052156"/>
                </a:lnTo>
                <a:lnTo>
                  <a:pt x="667723" y="1032006"/>
                </a:lnTo>
                <a:lnTo>
                  <a:pt x="1120553" y="1032006"/>
                </a:lnTo>
                <a:lnTo>
                  <a:pt x="1137482" y="1008059"/>
                </a:lnTo>
                <a:lnTo>
                  <a:pt x="1155911" y="967363"/>
                </a:lnTo>
                <a:lnTo>
                  <a:pt x="1402586" y="967363"/>
                </a:lnTo>
                <a:lnTo>
                  <a:pt x="1443868" y="939217"/>
                </a:lnTo>
                <a:lnTo>
                  <a:pt x="1472699" y="908705"/>
                </a:lnTo>
                <a:lnTo>
                  <a:pt x="1494575" y="873611"/>
                </a:lnTo>
                <a:lnTo>
                  <a:pt x="1508548" y="834764"/>
                </a:lnTo>
                <a:lnTo>
                  <a:pt x="1513670" y="792992"/>
                </a:lnTo>
                <a:lnTo>
                  <a:pt x="1548085" y="786563"/>
                </a:lnTo>
                <a:lnTo>
                  <a:pt x="1612486" y="762417"/>
                </a:lnTo>
                <a:lnTo>
                  <a:pt x="1678060" y="715255"/>
                </a:lnTo>
                <a:lnTo>
                  <a:pt x="1707074" y="681230"/>
                </a:lnTo>
                <a:lnTo>
                  <a:pt x="1728587" y="643875"/>
                </a:lnTo>
                <a:lnTo>
                  <a:pt x="1742455" y="604157"/>
                </a:lnTo>
                <a:lnTo>
                  <a:pt x="1748534" y="563038"/>
                </a:lnTo>
                <a:lnTo>
                  <a:pt x="1746682" y="521485"/>
                </a:lnTo>
                <a:lnTo>
                  <a:pt x="1736756" y="480462"/>
                </a:lnTo>
                <a:lnTo>
                  <a:pt x="1718611" y="440933"/>
                </a:lnTo>
                <a:lnTo>
                  <a:pt x="1692105" y="403864"/>
                </a:lnTo>
                <a:lnTo>
                  <a:pt x="1694939" y="397703"/>
                </a:lnTo>
                <a:lnTo>
                  <a:pt x="1697534" y="391434"/>
                </a:lnTo>
                <a:lnTo>
                  <a:pt x="1699892" y="385094"/>
                </a:lnTo>
                <a:lnTo>
                  <a:pt x="1702011" y="378718"/>
                </a:lnTo>
                <a:lnTo>
                  <a:pt x="1709494" y="334897"/>
                </a:lnTo>
                <a:lnTo>
                  <a:pt x="1705767" y="292114"/>
                </a:lnTo>
                <a:lnTo>
                  <a:pt x="1691734" y="251779"/>
                </a:lnTo>
                <a:lnTo>
                  <a:pt x="1668300" y="215302"/>
                </a:lnTo>
                <a:lnTo>
                  <a:pt x="1636367" y="184095"/>
                </a:lnTo>
                <a:lnTo>
                  <a:pt x="1596842" y="159569"/>
                </a:lnTo>
                <a:lnTo>
                  <a:pt x="1550627" y="143133"/>
                </a:lnTo>
                <a:lnTo>
                  <a:pt x="1547592" y="133227"/>
                </a:lnTo>
                <a:lnTo>
                  <a:pt x="567647" y="133227"/>
                </a:lnTo>
                <a:lnTo>
                  <a:pt x="526626" y="115775"/>
                </a:lnTo>
                <a:lnTo>
                  <a:pt x="483224" y="104668"/>
                </a:lnTo>
                <a:lnTo>
                  <a:pt x="438345" y="100062"/>
                </a:lnTo>
                <a:close/>
              </a:path>
              <a:path w="1748789" h="1139825">
                <a:moveTo>
                  <a:pt x="1402586" y="967363"/>
                </a:moveTo>
                <a:lnTo>
                  <a:pt x="1155911" y="967363"/>
                </a:lnTo>
                <a:lnTo>
                  <a:pt x="1184393" y="980821"/>
                </a:lnTo>
                <a:lnTo>
                  <a:pt x="1214506" y="990636"/>
                </a:lnTo>
                <a:lnTo>
                  <a:pt x="1245833" y="996688"/>
                </a:lnTo>
                <a:lnTo>
                  <a:pt x="1277958" y="998859"/>
                </a:lnTo>
                <a:lnTo>
                  <a:pt x="1325128" y="994967"/>
                </a:lnTo>
                <a:lnTo>
                  <a:pt x="1369134" y="983177"/>
                </a:lnTo>
                <a:lnTo>
                  <a:pt x="1402586" y="967363"/>
                </a:lnTo>
                <a:close/>
              </a:path>
              <a:path w="1748789" h="1139825">
                <a:moveTo>
                  <a:pt x="765219" y="31499"/>
                </a:moveTo>
                <a:lnTo>
                  <a:pt x="717920" y="34774"/>
                </a:lnTo>
                <a:lnTo>
                  <a:pt x="672763" y="47056"/>
                </a:lnTo>
                <a:lnTo>
                  <a:pt x="631498" y="67872"/>
                </a:lnTo>
                <a:lnTo>
                  <a:pt x="595876" y="96753"/>
                </a:lnTo>
                <a:lnTo>
                  <a:pt x="567647" y="133227"/>
                </a:lnTo>
                <a:lnTo>
                  <a:pt x="1547592" y="133227"/>
                </a:lnTo>
                <a:lnTo>
                  <a:pt x="1541733" y="114108"/>
                </a:lnTo>
                <a:lnTo>
                  <a:pt x="1527481" y="87047"/>
                </a:lnTo>
                <a:lnTo>
                  <a:pt x="1527045" y="86491"/>
                </a:lnTo>
                <a:lnTo>
                  <a:pt x="909277" y="86491"/>
                </a:lnTo>
                <a:lnTo>
                  <a:pt x="897833" y="77141"/>
                </a:lnTo>
                <a:lnTo>
                  <a:pt x="885639" y="68552"/>
                </a:lnTo>
                <a:lnTo>
                  <a:pt x="872755" y="60774"/>
                </a:lnTo>
                <a:lnTo>
                  <a:pt x="859239" y="53852"/>
                </a:lnTo>
                <a:lnTo>
                  <a:pt x="812909" y="37702"/>
                </a:lnTo>
                <a:lnTo>
                  <a:pt x="765219" y="31499"/>
                </a:lnTo>
                <a:close/>
              </a:path>
              <a:path w="1748789" h="1139825">
                <a:moveTo>
                  <a:pt x="1055534" y="0"/>
                </a:moveTo>
                <a:lnTo>
                  <a:pt x="1011258" y="7783"/>
                </a:lnTo>
                <a:lnTo>
                  <a:pt x="970623" y="25240"/>
                </a:lnTo>
                <a:lnTo>
                  <a:pt x="935879" y="51699"/>
                </a:lnTo>
                <a:lnTo>
                  <a:pt x="909277" y="86491"/>
                </a:lnTo>
                <a:lnTo>
                  <a:pt x="1527045" y="86491"/>
                </a:lnTo>
                <a:lnTo>
                  <a:pt x="1508229" y="62534"/>
                </a:lnTo>
                <a:lnTo>
                  <a:pt x="1506901" y="61345"/>
                </a:lnTo>
                <a:lnTo>
                  <a:pt x="1207600" y="61345"/>
                </a:lnTo>
                <a:lnTo>
                  <a:pt x="1194458" y="47744"/>
                </a:lnTo>
                <a:lnTo>
                  <a:pt x="1179708" y="35596"/>
                </a:lnTo>
                <a:lnTo>
                  <a:pt x="1163505" y="25019"/>
                </a:lnTo>
                <a:lnTo>
                  <a:pt x="1146005" y="16133"/>
                </a:lnTo>
                <a:lnTo>
                  <a:pt x="1101200" y="2559"/>
                </a:lnTo>
                <a:lnTo>
                  <a:pt x="1055534" y="0"/>
                </a:lnTo>
                <a:close/>
              </a:path>
              <a:path w="1748789" h="1139825">
                <a:moveTo>
                  <a:pt x="1341252" y="480"/>
                </a:moveTo>
                <a:lnTo>
                  <a:pt x="1292130" y="9741"/>
                </a:lnTo>
                <a:lnTo>
                  <a:pt x="1246699" y="30093"/>
                </a:lnTo>
                <a:lnTo>
                  <a:pt x="1207600" y="61345"/>
                </a:lnTo>
                <a:lnTo>
                  <a:pt x="1506901" y="61345"/>
                </a:lnTo>
                <a:lnTo>
                  <a:pt x="1484333" y="41152"/>
                </a:lnTo>
                <a:lnTo>
                  <a:pt x="1439995" y="15996"/>
                </a:lnTo>
                <a:lnTo>
                  <a:pt x="1391421" y="2502"/>
                </a:lnTo>
                <a:lnTo>
                  <a:pt x="1341252" y="48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8023" y="127546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41" y="2496"/>
                </a:lnTo>
                <a:lnTo>
                  <a:pt x="9286" y="9302"/>
                </a:lnTo>
                <a:lnTo>
                  <a:pt x="2494" y="19395"/>
                </a:lnTo>
                <a:lnTo>
                  <a:pt x="0" y="31750"/>
                </a:lnTo>
                <a:lnTo>
                  <a:pt x="2494" y="44031"/>
                </a:lnTo>
                <a:lnTo>
                  <a:pt x="9286" y="54086"/>
                </a:lnTo>
                <a:lnTo>
                  <a:pt x="19341" y="60878"/>
                </a:lnTo>
                <a:lnTo>
                  <a:pt x="31623" y="63373"/>
                </a:lnTo>
                <a:lnTo>
                  <a:pt x="43977" y="60878"/>
                </a:lnTo>
                <a:lnTo>
                  <a:pt x="54070" y="54086"/>
                </a:lnTo>
                <a:lnTo>
                  <a:pt x="60876" y="44031"/>
                </a:lnTo>
                <a:lnTo>
                  <a:pt x="63373" y="31750"/>
                </a:lnTo>
                <a:lnTo>
                  <a:pt x="60876" y="19395"/>
                </a:lnTo>
                <a:lnTo>
                  <a:pt x="54070" y="9302"/>
                </a:lnTo>
                <a:lnTo>
                  <a:pt x="43977" y="2496"/>
                </a:lnTo>
                <a:lnTo>
                  <a:pt x="31623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14413" y="1435607"/>
            <a:ext cx="126618" cy="126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3397" y="1622551"/>
            <a:ext cx="189992" cy="189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26329" y="1842642"/>
            <a:ext cx="1468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a) Show Mark</a:t>
            </a:r>
            <a:r>
              <a:rPr sz="1200" spc="-1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Label</a:t>
            </a:r>
            <a:endParaRPr sz="1200">
              <a:latin typeface="Comic Sans MS"/>
              <a:cs typeface="Comic Sans MS"/>
            </a:endParaRPr>
          </a:p>
          <a:p>
            <a:pPr marL="228600" indent="-216535">
              <a:lnSpc>
                <a:spcPct val="100000"/>
              </a:lnSpc>
              <a:buFont typeface="Wingdings"/>
              <a:buChar char=""/>
              <a:tabLst>
                <a:tab pos="229235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Show</a:t>
            </a:r>
            <a:r>
              <a:rPr sz="12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Me</a:t>
            </a:r>
            <a:endParaRPr sz="1200">
              <a:latin typeface="Comic Sans MS"/>
              <a:cs typeface="Comic Sans MS"/>
            </a:endParaRPr>
          </a:p>
          <a:p>
            <a:pPr marL="237490" indent="-225425">
              <a:lnSpc>
                <a:spcPct val="100000"/>
              </a:lnSpc>
              <a:buAutoNum type="alphaLcParenR" startAt="3"/>
              <a:tabLst>
                <a:tab pos="238125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2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Members</a:t>
            </a:r>
            <a:endParaRPr sz="1200">
              <a:latin typeface="Comic Sans MS"/>
              <a:cs typeface="Comic Sans MS"/>
            </a:endParaRPr>
          </a:p>
          <a:p>
            <a:pPr marL="249554" indent="-237490">
              <a:lnSpc>
                <a:spcPct val="100000"/>
              </a:lnSpc>
              <a:buAutoNum type="alphaLcParenR" startAt="3"/>
              <a:tabLst>
                <a:tab pos="25019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Fit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417" y="3373627"/>
            <a:ext cx="1956435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Explanation: </a:t>
            </a:r>
            <a:r>
              <a:rPr sz="1400" spc="-5" dirty="0">
                <a:latin typeface="Calibri"/>
                <a:cs typeface="Calibri"/>
              </a:rPr>
              <a:t>” </a:t>
            </a:r>
            <a:r>
              <a:rPr sz="1400" spc="-10" dirty="0">
                <a:latin typeface="Calibri"/>
                <a:cs typeface="Calibri"/>
              </a:rPr>
              <a:t>Show </a:t>
            </a:r>
            <a:r>
              <a:rPr sz="1400" spc="-5" dirty="0">
                <a:latin typeface="Calibri"/>
                <a:cs typeface="Calibri"/>
              </a:rPr>
              <a:t>Me”  </a:t>
            </a:r>
            <a:r>
              <a:rPr sz="1400" spc="-15" dirty="0">
                <a:latin typeface="Calibri"/>
                <a:cs typeface="Calibri"/>
              </a:rPr>
              <a:t>helps you </a:t>
            </a:r>
            <a:r>
              <a:rPr sz="1400" spc="-5" dirty="0">
                <a:latin typeface="Calibri"/>
                <a:cs typeface="Calibri"/>
              </a:rPr>
              <a:t>choose a </a:t>
            </a:r>
            <a:r>
              <a:rPr sz="1400" spc="-10" dirty="0">
                <a:latin typeface="Calibri"/>
                <a:cs typeface="Calibri"/>
              </a:rPr>
              <a:t>view  </a:t>
            </a:r>
            <a:r>
              <a:rPr sz="1400" spc="-15" dirty="0">
                <a:latin typeface="Calibri"/>
                <a:cs typeface="Calibri"/>
              </a:rPr>
              <a:t>type by highlighting </a:t>
            </a:r>
            <a:r>
              <a:rPr sz="1400" spc="-10" dirty="0">
                <a:latin typeface="Calibri"/>
                <a:cs typeface="Calibri"/>
              </a:rPr>
              <a:t>view  </a:t>
            </a:r>
            <a:r>
              <a:rPr sz="1400" spc="-15" dirty="0">
                <a:latin typeface="Calibri"/>
                <a:cs typeface="Calibri"/>
              </a:rPr>
              <a:t>types that work best with  the </a:t>
            </a:r>
            <a:r>
              <a:rPr sz="1400" spc="-5" dirty="0">
                <a:latin typeface="Calibri"/>
                <a:cs typeface="Calibri"/>
              </a:rPr>
              <a:t>field </a:t>
            </a:r>
            <a:r>
              <a:rPr sz="1400" spc="-15" dirty="0">
                <a:latin typeface="Calibri"/>
                <a:cs typeface="Calibri"/>
              </a:rPr>
              <a:t>types </a:t>
            </a:r>
            <a:r>
              <a:rPr sz="1400" spc="-1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your</a:t>
            </a:r>
            <a:r>
              <a:rPr sz="1400" spc="1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9568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IV -</a:t>
            </a:r>
            <a:r>
              <a:rPr sz="2800" spc="-7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Solution</a:t>
            </a:r>
            <a:endParaRPr sz="2800"/>
          </a:p>
        </p:txBody>
      </p:sp>
      <p:sp>
        <p:nvSpPr>
          <p:cNvPr id="14" name="object 14"/>
          <p:cNvSpPr/>
          <p:nvPr/>
        </p:nvSpPr>
        <p:spPr>
          <a:xfrm>
            <a:off x="944880" y="3758183"/>
            <a:ext cx="3337179" cy="10785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6311" y="722375"/>
            <a:ext cx="1716024" cy="4044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85103" y="3794759"/>
            <a:ext cx="2870834" cy="1041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8623" y="877823"/>
            <a:ext cx="1307592" cy="3889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0559" y="597433"/>
            <a:ext cx="2018664" cy="4547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31079" y="594358"/>
            <a:ext cx="1722120" cy="443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4183" y="106679"/>
            <a:ext cx="3177032" cy="1686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5070" y="103790"/>
            <a:ext cx="2878455" cy="1390015"/>
          </a:xfrm>
          <a:custGeom>
            <a:avLst/>
            <a:gdLst/>
            <a:ahLst/>
            <a:cxnLst/>
            <a:rect l="l" t="t" r="r" b="b"/>
            <a:pathLst>
              <a:path w="2878454" h="1390015">
                <a:moveTo>
                  <a:pt x="1324576" y="0"/>
                </a:moveTo>
                <a:lnTo>
                  <a:pt x="1273396" y="14"/>
                </a:lnTo>
                <a:lnTo>
                  <a:pt x="1222248" y="1099"/>
                </a:lnTo>
                <a:lnTo>
                  <a:pt x="1171197" y="3255"/>
                </a:lnTo>
                <a:lnTo>
                  <a:pt x="1120307" y="6482"/>
                </a:lnTo>
                <a:lnTo>
                  <a:pt x="1069642" y="10778"/>
                </a:lnTo>
                <a:lnTo>
                  <a:pt x="1019265" y="16146"/>
                </a:lnTo>
                <a:lnTo>
                  <a:pt x="969240" y="22584"/>
                </a:lnTo>
                <a:lnTo>
                  <a:pt x="919632" y="30092"/>
                </a:lnTo>
                <a:lnTo>
                  <a:pt x="870503" y="38671"/>
                </a:lnTo>
                <a:lnTo>
                  <a:pt x="821917" y="48320"/>
                </a:lnTo>
                <a:lnTo>
                  <a:pt x="773939" y="59039"/>
                </a:lnTo>
                <a:lnTo>
                  <a:pt x="726632" y="70829"/>
                </a:lnTo>
                <a:lnTo>
                  <a:pt x="680061" y="83689"/>
                </a:lnTo>
                <a:lnTo>
                  <a:pt x="634288" y="97619"/>
                </a:lnTo>
                <a:lnTo>
                  <a:pt x="589377" y="112620"/>
                </a:lnTo>
                <a:lnTo>
                  <a:pt x="545393" y="128691"/>
                </a:lnTo>
                <a:lnTo>
                  <a:pt x="502400" y="145832"/>
                </a:lnTo>
                <a:lnTo>
                  <a:pt x="460460" y="164043"/>
                </a:lnTo>
                <a:lnTo>
                  <a:pt x="419638" y="183325"/>
                </a:lnTo>
                <a:lnTo>
                  <a:pt x="379998" y="203676"/>
                </a:lnTo>
                <a:lnTo>
                  <a:pt x="332471" y="230456"/>
                </a:lnTo>
                <a:lnTo>
                  <a:pt x="288115" y="258220"/>
                </a:lnTo>
                <a:lnTo>
                  <a:pt x="246930" y="286902"/>
                </a:lnTo>
                <a:lnTo>
                  <a:pt x="208916" y="316433"/>
                </a:lnTo>
                <a:lnTo>
                  <a:pt x="174072" y="346745"/>
                </a:lnTo>
                <a:lnTo>
                  <a:pt x="142399" y="377770"/>
                </a:lnTo>
                <a:lnTo>
                  <a:pt x="113896" y="409441"/>
                </a:lnTo>
                <a:lnTo>
                  <a:pt x="88563" y="441688"/>
                </a:lnTo>
                <a:lnTo>
                  <a:pt x="66401" y="474445"/>
                </a:lnTo>
                <a:lnTo>
                  <a:pt x="47409" y="507644"/>
                </a:lnTo>
                <a:lnTo>
                  <a:pt x="18935" y="575093"/>
                </a:lnTo>
                <a:lnTo>
                  <a:pt x="3142" y="643491"/>
                </a:lnTo>
                <a:lnTo>
                  <a:pt x="0" y="677877"/>
                </a:lnTo>
                <a:lnTo>
                  <a:pt x="27" y="712296"/>
                </a:lnTo>
                <a:lnTo>
                  <a:pt x="9591" y="780964"/>
                </a:lnTo>
                <a:lnTo>
                  <a:pt x="31834" y="848950"/>
                </a:lnTo>
                <a:lnTo>
                  <a:pt x="66754" y="915712"/>
                </a:lnTo>
                <a:lnTo>
                  <a:pt x="88967" y="948463"/>
                </a:lnTo>
                <a:lnTo>
                  <a:pt x="114350" y="980704"/>
                </a:lnTo>
                <a:lnTo>
                  <a:pt x="142902" y="1012368"/>
                </a:lnTo>
                <a:lnTo>
                  <a:pt x="174623" y="1043385"/>
                </a:lnTo>
                <a:lnTo>
                  <a:pt x="209513" y="1073688"/>
                </a:lnTo>
                <a:lnTo>
                  <a:pt x="247572" y="1103210"/>
                </a:lnTo>
                <a:lnTo>
                  <a:pt x="288799" y="1131881"/>
                </a:lnTo>
                <a:lnTo>
                  <a:pt x="333195" y="1159635"/>
                </a:lnTo>
                <a:lnTo>
                  <a:pt x="380760" y="1186402"/>
                </a:lnTo>
                <a:lnTo>
                  <a:pt x="420448" y="1206734"/>
                </a:lnTo>
                <a:lnTo>
                  <a:pt x="461315" y="1225994"/>
                </a:lnTo>
                <a:lnTo>
                  <a:pt x="503297" y="1244184"/>
                </a:lnTo>
                <a:lnTo>
                  <a:pt x="546331" y="1261302"/>
                </a:lnTo>
                <a:lnTo>
                  <a:pt x="590352" y="1277349"/>
                </a:lnTo>
                <a:lnTo>
                  <a:pt x="635298" y="1292326"/>
                </a:lnTo>
                <a:lnTo>
                  <a:pt x="681103" y="1306231"/>
                </a:lnTo>
                <a:lnTo>
                  <a:pt x="727705" y="1319066"/>
                </a:lnTo>
                <a:lnTo>
                  <a:pt x="775039" y="1330829"/>
                </a:lnTo>
                <a:lnTo>
                  <a:pt x="823042" y="1341522"/>
                </a:lnTo>
                <a:lnTo>
                  <a:pt x="871650" y="1351144"/>
                </a:lnTo>
                <a:lnTo>
                  <a:pt x="920799" y="1359695"/>
                </a:lnTo>
                <a:lnTo>
                  <a:pt x="970426" y="1367175"/>
                </a:lnTo>
                <a:lnTo>
                  <a:pt x="1020465" y="1373584"/>
                </a:lnTo>
                <a:lnTo>
                  <a:pt x="1070855" y="1378923"/>
                </a:lnTo>
                <a:lnTo>
                  <a:pt x="1121530" y="1383191"/>
                </a:lnTo>
                <a:lnTo>
                  <a:pt x="1172428" y="1386388"/>
                </a:lnTo>
                <a:lnTo>
                  <a:pt x="1223483" y="1388515"/>
                </a:lnTo>
                <a:lnTo>
                  <a:pt x="1274634" y="1389571"/>
                </a:lnTo>
                <a:lnTo>
                  <a:pt x="1325814" y="1389556"/>
                </a:lnTo>
                <a:lnTo>
                  <a:pt x="1376962" y="1388471"/>
                </a:lnTo>
                <a:lnTo>
                  <a:pt x="1428013" y="1386315"/>
                </a:lnTo>
                <a:lnTo>
                  <a:pt x="1478903" y="1383089"/>
                </a:lnTo>
                <a:lnTo>
                  <a:pt x="1529568" y="1378792"/>
                </a:lnTo>
                <a:lnTo>
                  <a:pt x="1579945" y="1373425"/>
                </a:lnTo>
                <a:lnTo>
                  <a:pt x="1629970" y="1366987"/>
                </a:lnTo>
                <a:lnTo>
                  <a:pt x="1679578" y="1359479"/>
                </a:lnTo>
                <a:lnTo>
                  <a:pt x="1728707" y="1350900"/>
                </a:lnTo>
                <a:lnTo>
                  <a:pt x="1777293" y="1341251"/>
                </a:lnTo>
                <a:lnTo>
                  <a:pt x="1825271" y="1330531"/>
                </a:lnTo>
                <a:lnTo>
                  <a:pt x="1872578" y="1318742"/>
                </a:lnTo>
                <a:lnTo>
                  <a:pt x="1919149" y="1305881"/>
                </a:lnTo>
                <a:lnTo>
                  <a:pt x="1964922" y="1291951"/>
                </a:lnTo>
                <a:lnTo>
                  <a:pt x="2009833" y="1276950"/>
                </a:lnTo>
                <a:lnTo>
                  <a:pt x="2053817" y="1260880"/>
                </a:lnTo>
                <a:lnTo>
                  <a:pt x="2096810" y="1243739"/>
                </a:lnTo>
                <a:lnTo>
                  <a:pt x="2138750" y="1225527"/>
                </a:lnTo>
                <a:lnTo>
                  <a:pt x="2179572" y="1206246"/>
                </a:lnTo>
                <a:lnTo>
                  <a:pt x="2219212" y="1185894"/>
                </a:lnTo>
                <a:lnTo>
                  <a:pt x="2778712" y="1185894"/>
                </a:lnTo>
                <a:lnTo>
                  <a:pt x="2496453" y="966057"/>
                </a:lnTo>
                <a:lnTo>
                  <a:pt x="2523857" y="928528"/>
                </a:lnTo>
                <a:lnTo>
                  <a:pt x="2546982" y="890533"/>
                </a:lnTo>
                <a:lnTo>
                  <a:pt x="2565862" y="852166"/>
                </a:lnTo>
                <a:lnTo>
                  <a:pt x="2580531" y="813517"/>
                </a:lnTo>
                <a:lnTo>
                  <a:pt x="2591023" y="774680"/>
                </a:lnTo>
                <a:lnTo>
                  <a:pt x="2597371" y="735748"/>
                </a:lnTo>
                <a:lnTo>
                  <a:pt x="2599610" y="696813"/>
                </a:lnTo>
                <a:lnTo>
                  <a:pt x="2597773" y="657966"/>
                </a:lnTo>
                <a:lnTo>
                  <a:pt x="2591895" y="619302"/>
                </a:lnTo>
                <a:lnTo>
                  <a:pt x="2582009" y="580911"/>
                </a:lnTo>
                <a:lnTo>
                  <a:pt x="2568150" y="542888"/>
                </a:lnTo>
                <a:lnTo>
                  <a:pt x="2550350" y="505323"/>
                </a:lnTo>
                <a:lnTo>
                  <a:pt x="2528644" y="468311"/>
                </a:lnTo>
                <a:lnTo>
                  <a:pt x="2503066" y="431942"/>
                </a:lnTo>
                <a:lnTo>
                  <a:pt x="2473650" y="396310"/>
                </a:lnTo>
                <a:lnTo>
                  <a:pt x="2440430" y="361508"/>
                </a:lnTo>
                <a:lnTo>
                  <a:pt x="2403439" y="327627"/>
                </a:lnTo>
                <a:lnTo>
                  <a:pt x="2362712" y="294760"/>
                </a:lnTo>
                <a:lnTo>
                  <a:pt x="2318282" y="262999"/>
                </a:lnTo>
                <a:lnTo>
                  <a:pt x="2270183" y="232438"/>
                </a:lnTo>
                <a:lnTo>
                  <a:pt x="2218450" y="203168"/>
                </a:lnTo>
                <a:lnTo>
                  <a:pt x="2178762" y="182837"/>
                </a:lnTo>
                <a:lnTo>
                  <a:pt x="2137895" y="163576"/>
                </a:lnTo>
                <a:lnTo>
                  <a:pt x="2095913" y="145387"/>
                </a:lnTo>
                <a:lnTo>
                  <a:pt x="2052879" y="128269"/>
                </a:lnTo>
                <a:lnTo>
                  <a:pt x="2008858" y="112221"/>
                </a:lnTo>
                <a:lnTo>
                  <a:pt x="1963912" y="97245"/>
                </a:lnTo>
                <a:lnTo>
                  <a:pt x="1918107" y="83339"/>
                </a:lnTo>
                <a:lnTo>
                  <a:pt x="1871505" y="70505"/>
                </a:lnTo>
                <a:lnTo>
                  <a:pt x="1824171" y="58741"/>
                </a:lnTo>
                <a:lnTo>
                  <a:pt x="1776168" y="48049"/>
                </a:lnTo>
                <a:lnTo>
                  <a:pt x="1727560" y="38427"/>
                </a:lnTo>
                <a:lnTo>
                  <a:pt x="1678411" y="29876"/>
                </a:lnTo>
                <a:lnTo>
                  <a:pt x="1628784" y="22396"/>
                </a:lnTo>
                <a:lnTo>
                  <a:pt x="1578744" y="15986"/>
                </a:lnTo>
                <a:lnTo>
                  <a:pt x="1528355" y="10647"/>
                </a:lnTo>
                <a:lnTo>
                  <a:pt x="1477680" y="6379"/>
                </a:lnTo>
                <a:lnTo>
                  <a:pt x="1426782" y="3182"/>
                </a:lnTo>
                <a:lnTo>
                  <a:pt x="1375727" y="1055"/>
                </a:lnTo>
                <a:lnTo>
                  <a:pt x="1324576" y="0"/>
                </a:lnTo>
                <a:close/>
              </a:path>
              <a:path w="2878454" h="1390015">
                <a:moveTo>
                  <a:pt x="2778712" y="1185894"/>
                </a:moveTo>
                <a:lnTo>
                  <a:pt x="2219212" y="1185894"/>
                </a:lnTo>
                <a:lnTo>
                  <a:pt x="2878342" y="1263491"/>
                </a:lnTo>
                <a:lnTo>
                  <a:pt x="2778712" y="11858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5841" y="959738"/>
            <a:ext cx="556260" cy="764540"/>
          </a:xfrm>
          <a:custGeom>
            <a:avLst/>
            <a:gdLst/>
            <a:ahLst/>
            <a:cxnLst/>
            <a:rect l="l" t="t" r="r" b="b"/>
            <a:pathLst>
              <a:path w="556260" h="764539">
                <a:moveTo>
                  <a:pt x="482092" y="0"/>
                </a:moveTo>
                <a:lnTo>
                  <a:pt x="0" y="714375"/>
                </a:lnTo>
                <a:lnTo>
                  <a:pt x="73659" y="764159"/>
                </a:lnTo>
                <a:lnTo>
                  <a:pt x="555751" y="49657"/>
                </a:lnTo>
                <a:lnTo>
                  <a:pt x="4820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59" y="1481327"/>
            <a:ext cx="2930016" cy="1896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4880" y="1478279"/>
            <a:ext cx="2633980" cy="1600200"/>
          </a:xfrm>
          <a:custGeom>
            <a:avLst/>
            <a:gdLst/>
            <a:ahLst/>
            <a:cxnLst/>
            <a:rect l="l" t="t" r="r" b="b"/>
            <a:pathLst>
              <a:path w="2633979" h="1600200">
                <a:moveTo>
                  <a:pt x="1316736" y="0"/>
                </a:moveTo>
                <a:lnTo>
                  <a:pt x="1258084" y="779"/>
                </a:lnTo>
                <a:lnTo>
                  <a:pt x="1200089" y="3097"/>
                </a:lnTo>
                <a:lnTo>
                  <a:pt x="1142805" y="6919"/>
                </a:lnTo>
                <a:lnTo>
                  <a:pt x="1086284" y="12214"/>
                </a:lnTo>
                <a:lnTo>
                  <a:pt x="1030581" y="18949"/>
                </a:lnTo>
                <a:lnTo>
                  <a:pt x="975749" y="27092"/>
                </a:lnTo>
                <a:lnTo>
                  <a:pt x="921842" y="36609"/>
                </a:lnTo>
                <a:lnTo>
                  <a:pt x="868912" y="47469"/>
                </a:lnTo>
                <a:lnTo>
                  <a:pt x="817014" y="59639"/>
                </a:lnTo>
                <a:lnTo>
                  <a:pt x="766201" y="73086"/>
                </a:lnTo>
                <a:lnTo>
                  <a:pt x="716527" y="87778"/>
                </a:lnTo>
                <a:lnTo>
                  <a:pt x="668045" y="103683"/>
                </a:lnTo>
                <a:lnTo>
                  <a:pt x="620809" y="120767"/>
                </a:lnTo>
                <a:lnTo>
                  <a:pt x="574872" y="138998"/>
                </a:lnTo>
                <a:lnTo>
                  <a:pt x="530287" y="158344"/>
                </a:lnTo>
                <a:lnTo>
                  <a:pt x="487109" y="178772"/>
                </a:lnTo>
                <a:lnTo>
                  <a:pt x="445390" y="200249"/>
                </a:lnTo>
                <a:lnTo>
                  <a:pt x="405185" y="222744"/>
                </a:lnTo>
                <a:lnTo>
                  <a:pt x="366547" y="246223"/>
                </a:lnTo>
                <a:lnTo>
                  <a:pt x="329529" y="270654"/>
                </a:lnTo>
                <a:lnTo>
                  <a:pt x="294185" y="296004"/>
                </a:lnTo>
                <a:lnTo>
                  <a:pt x="260568" y="322241"/>
                </a:lnTo>
                <a:lnTo>
                  <a:pt x="228732" y="349333"/>
                </a:lnTo>
                <a:lnTo>
                  <a:pt x="198730" y="377246"/>
                </a:lnTo>
                <a:lnTo>
                  <a:pt x="170617" y="405949"/>
                </a:lnTo>
                <a:lnTo>
                  <a:pt x="144445" y="435409"/>
                </a:lnTo>
                <a:lnTo>
                  <a:pt x="120268" y="465592"/>
                </a:lnTo>
                <a:lnTo>
                  <a:pt x="78113" y="528002"/>
                </a:lnTo>
                <a:lnTo>
                  <a:pt x="44581" y="592918"/>
                </a:lnTo>
                <a:lnTo>
                  <a:pt x="20099" y="660079"/>
                </a:lnTo>
                <a:lnTo>
                  <a:pt x="5096" y="729227"/>
                </a:lnTo>
                <a:lnTo>
                  <a:pt x="0" y="800100"/>
                </a:lnTo>
                <a:lnTo>
                  <a:pt x="1282" y="835735"/>
                </a:lnTo>
                <a:lnTo>
                  <a:pt x="11386" y="905778"/>
                </a:lnTo>
                <a:lnTo>
                  <a:pt x="31182" y="973965"/>
                </a:lnTo>
                <a:lnTo>
                  <a:pt x="60242" y="1040036"/>
                </a:lnTo>
                <a:lnTo>
                  <a:pt x="98140" y="1103732"/>
                </a:lnTo>
                <a:lnTo>
                  <a:pt x="144445" y="1164790"/>
                </a:lnTo>
                <a:lnTo>
                  <a:pt x="170617" y="1194250"/>
                </a:lnTo>
                <a:lnTo>
                  <a:pt x="198730" y="1222953"/>
                </a:lnTo>
                <a:lnTo>
                  <a:pt x="228732" y="1250866"/>
                </a:lnTo>
                <a:lnTo>
                  <a:pt x="260568" y="1277958"/>
                </a:lnTo>
                <a:lnTo>
                  <a:pt x="294185" y="1304195"/>
                </a:lnTo>
                <a:lnTo>
                  <a:pt x="329529" y="1329545"/>
                </a:lnTo>
                <a:lnTo>
                  <a:pt x="366547" y="1353976"/>
                </a:lnTo>
                <a:lnTo>
                  <a:pt x="405185" y="1377455"/>
                </a:lnTo>
                <a:lnTo>
                  <a:pt x="445390" y="1399950"/>
                </a:lnTo>
                <a:lnTo>
                  <a:pt x="487109" y="1421427"/>
                </a:lnTo>
                <a:lnTo>
                  <a:pt x="530287" y="1441855"/>
                </a:lnTo>
                <a:lnTo>
                  <a:pt x="574872" y="1461201"/>
                </a:lnTo>
                <a:lnTo>
                  <a:pt x="620809" y="1479432"/>
                </a:lnTo>
                <a:lnTo>
                  <a:pt x="668045" y="1496516"/>
                </a:lnTo>
                <a:lnTo>
                  <a:pt x="716527" y="1512421"/>
                </a:lnTo>
                <a:lnTo>
                  <a:pt x="766201" y="1527113"/>
                </a:lnTo>
                <a:lnTo>
                  <a:pt x="817014" y="1540560"/>
                </a:lnTo>
                <a:lnTo>
                  <a:pt x="868912" y="1552730"/>
                </a:lnTo>
                <a:lnTo>
                  <a:pt x="921842" y="1563590"/>
                </a:lnTo>
                <a:lnTo>
                  <a:pt x="975749" y="1573107"/>
                </a:lnTo>
                <a:lnTo>
                  <a:pt x="1030581" y="1581250"/>
                </a:lnTo>
                <a:lnTo>
                  <a:pt x="1086284" y="1587985"/>
                </a:lnTo>
                <a:lnTo>
                  <a:pt x="1142805" y="1593280"/>
                </a:lnTo>
                <a:lnTo>
                  <a:pt x="1200089" y="1597102"/>
                </a:lnTo>
                <a:lnTo>
                  <a:pt x="1258084" y="1599420"/>
                </a:lnTo>
                <a:lnTo>
                  <a:pt x="1316736" y="1600200"/>
                </a:lnTo>
                <a:lnTo>
                  <a:pt x="1375387" y="1599420"/>
                </a:lnTo>
                <a:lnTo>
                  <a:pt x="1433382" y="1597102"/>
                </a:lnTo>
                <a:lnTo>
                  <a:pt x="1490666" y="1593280"/>
                </a:lnTo>
                <a:lnTo>
                  <a:pt x="1547187" y="1587985"/>
                </a:lnTo>
                <a:lnTo>
                  <a:pt x="1602890" y="1581250"/>
                </a:lnTo>
                <a:lnTo>
                  <a:pt x="1657722" y="1573107"/>
                </a:lnTo>
                <a:lnTo>
                  <a:pt x="1711629" y="1563590"/>
                </a:lnTo>
                <a:lnTo>
                  <a:pt x="1764559" y="1552730"/>
                </a:lnTo>
                <a:lnTo>
                  <a:pt x="1816457" y="1540560"/>
                </a:lnTo>
                <a:lnTo>
                  <a:pt x="1867270" y="1527113"/>
                </a:lnTo>
                <a:lnTo>
                  <a:pt x="1916944" y="1512421"/>
                </a:lnTo>
                <a:lnTo>
                  <a:pt x="1965426" y="1496516"/>
                </a:lnTo>
                <a:lnTo>
                  <a:pt x="2012662" y="1479432"/>
                </a:lnTo>
                <a:lnTo>
                  <a:pt x="2058599" y="1461201"/>
                </a:lnTo>
                <a:lnTo>
                  <a:pt x="2103184" y="1441855"/>
                </a:lnTo>
                <a:lnTo>
                  <a:pt x="2146362" y="1421427"/>
                </a:lnTo>
                <a:lnTo>
                  <a:pt x="2188081" y="1399950"/>
                </a:lnTo>
                <a:lnTo>
                  <a:pt x="2228286" y="1377455"/>
                </a:lnTo>
                <a:lnTo>
                  <a:pt x="2266924" y="1353976"/>
                </a:lnTo>
                <a:lnTo>
                  <a:pt x="2303942" y="1329545"/>
                </a:lnTo>
                <a:lnTo>
                  <a:pt x="2339286" y="1304195"/>
                </a:lnTo>
                <a:lnTo>
                  <a:pt x="2372903" y="1277958"/>
                </a:lnTo>
                <a:lnTo>
                  <a:pt x="2404739" y="1250866"/>
                </a:lnTo>
                <a:lnTo>
                  <a:pt x="2434741" y="1222953"/>
                </a:lnTo>
                <a:lnTo>
                  <a:pt x="2462854" y="1194250"/>
                </a:lnTo>
                <a:lnTo>
                  <a:pt x="2489026" y="1164790"/>
                </a:lnTo>
                <a:lnTo>
                  <a:pt x="2513203" y="1134607"/>
                </a:lnTo>
                <a:lnTo>
                  <a:pt x="2555358" y="1072197"/>
                </a:lnTo>
                <a:lnTo>
                  <a:pt x="2588890" y="1007281"/>
                </a:lnTo>
                <a:lnTo>
                  <a:pt x="2613372" y="940120"/>
                </a:lnTo>
                <a:lnTo>
                  <a:pt x="2628375" y="870972"/>
                </a:lnTo>
                <a:lnTo>
                  <a:pt x="2633472" y="800100"/>
                </a:lnTo>
                <a:lnTo>
                  <a:pt x="2632189" y="764464"/>
                </a:lnTo>
                <a:lnTo>
                  <a:pt x="2622085" y="694421"/>
                </a:lnTo>
                <a:lnTo>
                  <a:pt x="2602289" y="626234"/>
                </a:lnTo>
                <a:lnTo>
                  <a:pt x="2573229" y="560163"/>
                </a:lnTo>
                <a:lnTo>
                  <a:pt x="2535331" y="496467"/>
                </a:lnTo>
                <a:lnTo>
                  <a:pt x="2489026" y="435409"/>
                </a:lnTo>
                <a:lnTo>
                  <a:pt x="2462854" y="405949"/>
                </a:lnTo>
                <a:lnTo>
                  <a:pt x="2434741" y="377246"/>
                </a:lnTo>
                <a:lnTo>
                  <a:pt x="2404739" y="349333"/>
                </a:lnTo>
                <a:lnTo>
                  <a:pt x="2372903" y="322241"/>
                </a:lnTo>
                <a:lnTo>
                  <a:pt x="2339286" y="296004"/>
                </a:lnTo>
                <a:lnTo>
                  <a:pt x="2303942" y="270654"/>
                </a:lnTo>
                <a:lnTo>
                  <a:pt x="2266924" y="246223"/>
                </a:lnTo>
                <a:lnTo>
                  <a:pt x="2228286" y="222744"/>
                </a:lnTo>
                <a:lnTo>
                  <a:pt x="2188081" y="200249"/>
                </a:lnTo>
                <a:lnTo>
                  <a:pt x="2146362" y="178772"/>
                </a:lnTo>
                <a:lnTo>
                  <a:pt x="2103184" y="158344"/>
                </a:lnTo>
                <a:lnTo>
                  <a:pt x="2058599" y="138998"/>
                </a:lnTo>
                <a:lnTo>
                  <a:pt x="2012662" y="120767"/>
                </a:lnTo>
                <a:lnTo>
                  <a:pt x="1965426" y="103683"/>
                </a:lnTo>
                <a:lnTo>
                  <a:pt x="1916944" y="87778"/>
                </a:lnTo>
                <a:lnTo>
                  <a:pt x="1867270" y="73086"/>
                </a:lnTo>
                <a:lnTo>
                  <a:pt x="1816457" y="59639"/>
                </a:lnTo>
                <a:lnTo>
                  <a:pt x="1764559" y="47469"/>
                </a:lnTo>
                <a:lnTo>
                  <a:pt x="1711629" y="36609"/>
                </a:lnTo>
                <a:lnTo>
                  <a:pt x="1657722" y="27092"/>
                </a:lnTo>
                <a:lnTo>
                  <a:pt x="1602890" y="18949"/>
                </a:lnTo>
                <a:lnTo>
                  <a:pt x="1547187" y="12214"/>
                </a:lnTo>
                <a:lnTo>
                  <a:pt x="1490666" y="6919"/>
                </a:lnTo>
                <a:lnTo>
                  <a:pt x="1433382" y="3097"/>
                </a:lnTo>
                <a:lnTo>
                  <a:pt x="1375387" y="779"/>
                </a:lnTo>
                <a:lnTo>
                  <a:pt x="131673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41448" y="265175"/>
            <a:ext cx="2524760" cy="1439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439" y="1731263"/>
            <a:ext cx="2454529" cy="1439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82953" y="194563"/>
            <a:ext cx="3614420" cy="259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1470" marR="5080" indent="2540" algn="ctr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Now,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learn how </a:t>
            </a: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to 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perform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various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join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operation on your</a:t>
            </a:r>
            <a:r>
              <a:rPr sz="1200" spc="-5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connected 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data -</a:t>
            </a:r>
            <a:r>
              <a:rPr sz="1200" spc="-2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set</a:t>
            </a:r>
            <a:endParaRPr sz="1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065" marR="1663064" indent="-1270" algn="ctr">
              <a:lnSpc>
                <a:spcPct val="150100"/>
              </a:lnSpc>
              <a:spcBef>
                <a:spcPts val="5"/>
              </a:spcBef>
            </a:pP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But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first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discuss 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about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theoretical concepts  of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joins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and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union </a:t>
            </a:r>
            <a:r>
              <a:rPr sz="1200" spc="5" dirty="0">
                <a:solidFill>
                  <a:srgbClr val="001F5F"/>
                </a:solidFill>
                <a:latin typeface="Comic Sans MS"/>
                <a:cs typeface="Comic Sans MS"/>
              </a:rPr>
              <a:t>to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have</a:t>
            </a:r>
            <a:r>
              <a:rPr sz="1200" spc="-6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better</a:t>
            </a:r>
            <a:r>
              <a:rPr sz="1200" spc="-2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understanding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6088" y="2148852"/>
            <a:ext cx="6207125" cy="84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9992" y="2155012"/>
            <a:ext cx="4638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4965" algn="l"/>
                <a:tab pos="2936875" algn="l"/>
              </a:tabLst>
            </a:pPr>
            <a:r>
              <a:rPr spc="300" dirty="0"/>
              <a:t>J</a:t>
            </a:r>
            <a:r>
              <a:rPr spc="315" dirty="0"/>
              <a:t>o</a:t>
            </a:r>
            <a:r>
              <a:rPr spc="300" dirty="0"/>
              <a:t>i</a:t>
            </a:r>
            <a:r>
              <a:rPr spc="295" dirty="0"/>
              <a:t>n</a:t>
            </a:r>
            <a:r>
              <a:rPr dirty="0"/>
              <a:t>s	</a:t>
            </a:r>
            <a:r>
              <a:rPr spc="300" dirty="0"/>
              <a:t>A</a:t>
            </a:r>
            <a:r>
              <a:rPr spc="295" dirty="0"/>
              <a:t>n</a:t>
            </a:r>
            <a:r>
              <a:rPr dirty="0"/>
              <a:t>d	</a:t>
            </a:r>
            <a:r>
              <a:rPr spc="315" dirty="0"/>
              <a:t>U</a:t>
            </a:r>
            <a:r>
              <a:rPr spc="295" dirty="0"/>
              <a:t>n</a:t>
            </a:r>
            <a:r>
              <a:rPr spc="300" dirty="0"/>
              <a:t>i</a:t>
            </a:r>
            <a:r>
              <a:rPr spc="315" dirty="0"/>
              <a:t>o</a:t>
            </a:r>
            <a:r>
              <a:rPr dirty="0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22" y="-156623"/>
            <a:ext cx="236347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Joins </a:t>
            </a:r>
            <a:r>
              <a:rPr sz="2800" spc="5" dirty="0">
                <a:solidFill>
                  <a:srgbClr val="004A6B"/>
                </a:solidFill>
              </a:rPr>
              <a:t>and</a:t>
            </a:r>
            <a:r>
              <a:rPr sz="2800" spc="-15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Union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161288" y="1050925"/>
            <a:ext cx="7028688" cy="3505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0305" y="1274521"/>
            <a:ext cx="7016750" cy="30016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b="1" spc="10" dirty="0">
                <a:latin typeface="Calibri"/>
                <a:cs typeface="Calibri"/>
              </a:rPr>
              <a:t>INNER JOIN</a:t>
            </a:r>
            <a:r>
              <a:rPr sz="1500" spc="10" dirty="0">
                <a:latin typeface="Calibri"/>
                <a:cs typeface="Calibri"/>
              </a:rPr>
              <a:t>: </a:t>
            </a:r>
            <a:r>
              <a:rPr sz="1500" spc="-5" dirty="0">
                <a:latin typeface="Calibri"/>
                <a:cs typeface="Calibri"/>
              </a:rPr>
              <a:t>Returns all </a:t>
            </a:r>
            <a:r>
              <a:rPr sz="1500" spc="-10" dirty="0">
                <a:latin typeface="Calibri"/>
                <a:cs typeface="Calibri"/>
              </a:rPr>
              <a:t>rows </a:t>
            </a:r>
            <a:r>
              <a:rPr sz="1500" dirty="0">
                <a:latin typeface="Calibri"/>
                <a:cs typeface="Calibri"/>
              </a:rPr>
              <a:t>when </a:t>
            </a:r>
            <a:r>
              <a:rPr sz="1500" spc="-5" dirty="0">
                <a:latin typeface="Calibri"/>
                <a:cs typeface="Calibri"/>
              </a:rPr>
              <a:t>there is </a:t>
            </a:r>
            <a:r>
              <a:rPr sz="1500" spc="-10" dirty="0">
                <a:latin typeface="Calibri"/>
                <a:cs typeface="Calibri"/>
              </a:rPr>
              <a:t>at least </a:t>
            </a:r>
            <a:r>
              <a:rPr sz="1500" dirty="0">
                <a:latin typeface="Calibri"/>
                <a:cs typeface="Calibri"/>
              </a:rPr>
              <a:t>one </a:t>
            </a:r>
            <a:r>
              <a:rPr sz="1500" spc="-10" dirty="0">
                <a:latin typeface="Calibri"/>
                <a:cs typeface="Calibri"/>
              </a:rPr>
              <a:t>match </a:t>
            </a:r>
            <a:r>
              <a:rPr sz="1500" spc="-5" dirty="0">
                <a:latin typeface="Calibri"/>
                <a:cs typeface="Calibri"/>
              </a:rPr>
              <a:t>in </a:t>
            </a:r>
            <a:r>
              <a:rPr sz="1500" spc="-10" dirty="0">
                <a:latin typeface="Calibri"/>
                <a:cs typeface="Calibri"/>
              </a:rPr>
              <a:t>BOTH</a:t>
            </a:r>
            <a:r>
              <a:rPr sz="1500" spc="-2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tables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300100"/>
              </a:lnSpc>
            </a:pPr>
            <a:r>
              <a:rPr sz="1500" b="1" spc="5" dirty="0">
                <a:latin typeface="Calibri"/>
                <a:cs typeface="Calibri"/>
              </a:rPr>
              <a:t>LEFT </a:t>
            </a:r>
            <a:r>
              <a:rPr sz="1500" b="1" spc="10" dirty="0">
                <a:latin typeface="Calibri"/>
                <a:cs typeface="Calibri"/>
              </a:rPr>
              <a:t>JOIN</a:t>
            </a:r>
            <a:r>
              <a:rPr sz="1500" spc="10" dirty="0">
                <a:latin typeface="Calibri"/>
                <a:cs typeface="Calibri"/>
              </a:rPr>
              <a:t>: </a:t>
            </a:r>
            <a:r>
              <a:rPr sz="1500" spc="-5" dirty="0">
                <a:latin typeface="Calibri"/>
                <a:cs typeface="Calibri"/>
              </a:rPr>
              <a:t>Return all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spc="-5" dirty="0">
                <a:latin typeface="Calibri"/>
                <a:cs typeface="Calibri"/>
              </a:rPr>
              <a:t>from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left table,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matched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spc="-5" dirty="0">
                <a:latin typeface="Calibri"/>
                <a:cs typeface="Calibri"/>
              </a:rPr>
              <a:t>from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right </a:t>
            </a:r>
            <a:r>
              <a:rPr sz="1500" spc="-10" dirty="0">
                <a:latin typeface="Calibri"/>
                <a:cs typeface="Calibri"/>
              </a:rPr>
              <a:t>table  </a:t>
            </a:r>
            <a:r>
              <a:rPr sz="1500" b="1" dirty="0">
                <a:latin typeface="Calibri"/>
                <a:cs typeface="Calibri"/>
              </a:rPr>
              <a:t>RIGHT </a:t>
            </a:r>
            <a:r>
              <a:rPr sz="1500" b="1" spc="5" dirty="0">
                <a:latin typeface="Calibri"/>
                <a:cs typeface="Calibri"/>
              </a:rPr>
              <a:t>JOIN</a:t>
            </a:r>
            <a:r>
              <a:rPr sz="1500" spc="5" dirty="0">
                <a:latin typeface="Calibri"/>
                <a:cs typeface="Calibri"/>
              </a:rPr>
              <a:t>: </a:t>
            </a:r>
            <a:r>
              <a:rPr sz="1500" spc="-5" dirty="0">
                <a:latin typeface="Calibri"/>
                <a:cs typeface="Calibri"/>
              </a:rPr>
              <a:t>Return all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spc="-5" dirty="0">
                <a:latin typeface="Calibri"/>
                <a:cs typeface="Calibri"/>
              </a:rPr>
              <a:t>from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right </a:t>
            </a:r>
            <a:r>
              <a:rPr sz="1500" spc="-10" dirty="0">
                <a:latin typeface="Calibri"/>
                <a:cs typeface="Calibri"/>
              </a:rPr>
              <a:t>table,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matched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spc="-5" dirty="0">
                <a:latin typeface="Calibri"/>
                <a:cs typeface="Calibri"/>
              </a:rPr>
              <a:t>from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left table  </a:t>
            </a:r>
            <a:r>
              <a:rPr sz="1500" b="1" spc="5" dirty="0">
                <a:latin typeface="Calibri"/>
                <a:cs typeface="Calibri"/>
              </a:rPr>
              <a:t>FULL </a:t>
            </a:r>
            <a:r>
              <a:rPr sz="1500" b="1" spc="10" dirty="0">
                <a:latin typeface="Calibri"/>
                <a:cs typeface="Calibri"/>
              </a:rPr>
              <a:t>JOIN</a:t>
            </a:r>
            <a:r>
              <a:rPr sz="1500" spc="10" dirty="0">
                <a:latin typeface="Calibri"/>
                <a:cs typeface="Calibri"/>
              </a:rPr>
              <a:t>: </a:t>
            </a:r>
            <a:r>
              <a:rPr sz="1500" spc="-5" dirty="0">
                <a:latin typeface="Calibri"/>
                <a:cs typeface="Calibri"/>
              </a:rPr>
              <a:t>Return all </a:t>
            </a:r>
            <a:r>
              <a:rPr sz="1500" spc="-10" dirty="0">
                <a:latin typeface="Calibri"/>
                <a:cs typeface="Calibri"/>
              </a:rPr>
              <a:t>rows </a:t>
            </a:r>
            <a:r>
              <a:rPr sz="1500" dirty="0">
                <a:latin typeface="Calibri"/>
                <a:cs typeface="Calibri"/>
              </a:rPr>
              <a:t>when </a:t>
            </a:r>
            <a:r>
              <a:rPr sz="1500" spc="-5" dirty="0">
                <a:latin typeface="Calibri"/>
                <a:cs typeface="Calibri"/>
              </a:rPr>
              <a:t>there is </a:t>
            </a:r>
            <a:r>
              <a:rPr sz="1500" spc="5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match </a:t>
            </a:r>
            <a:r>
              <a:rPr sz="1500" spc="-5" dirty="0">
                <a:latin typeface="Calibri"/>
                <a:cs typeface="Calibri"/>
              </a:rPr>
              <a:t>in </a:t>
            </a:r>
            <a:r>
              <a:rPr sz="1500" spc="10" dirty="0">
                <a:latin typeface="Calibri"/>
                <a:cs typeface="Calibri"/>
              </a:rPr>
              <a:t>ONE</a:t>
            </a:r>
            <a:r>
              <a:rPr sz="1500" spc="-2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the </a:t>
            </a:r>
            <a:r>
              <a:rPr sz="1500" spc="-10" dirty="0">
                <a:latin typeface="Calibri"/>
                <a:cs typeface="Calibri"/>
              </a:rPr>
              <a:t>tables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alibri"/>
                <a:cs typeface="Calibri"/>
              </a:rPr>
              <a:t>CROSS </a:t>
            </a:r>
            <a:r>
              <a:rPr sz="1500" b="1" spc="10" dirty="0">
                <a:latin typeface="Calibri"/>
                <a:cs typeface="Calibri"/>
              </a:rPr>
              <a:t>JOIN</a:t>
            </a:r>
            <a:r>
              <a:rPr sz="1500" spc="10" dirty="0">
                <a:latin typeface="Calibri"/>
                <a:cs typeface="Calibri"/>
              </a:rPr>
              <a:t>:</a:t>
            </a:r>
            <a:r>
              <a:rPr sz="1500" spc="-24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Return all </a:t>
            </a:r>
            <a:r>
              <a:rPr sz="1500" spc="-15" dirty="0">
                <a:latin typeface="Calibri"/>
                <a:cs typeface="Calibri"/>
              </a:rPr>
              <a:t>rows </a:t>
            </a:r>
            <a:r>
              <a:rPr sz="1500" dirty="0">
                <a:latin typeface="Calibri"/>
                <a:cs typeface="Calibri"/>
              </a:rPr>
              <a:t>by </a:t>
            </a:r>
            <a:r>
              <a:rPr sz="1500" spc="-5" dirty="0">
                <a:latin typeface="Calibri"/>
                <a:cs typeface="Calibri"/>
              </a:rPr>
              <a:t>applying Cartesian product </a:t>
            </a:r>
            <a:r>
              <a:rPr sz="1500" dirty="0">
                <a:latin typeface="Calibri"/>
                <a:cs typeface="Calibri"/>
              </a:rPr>
              <a:t>on </a:t>
            </a:r>
            <a:r>
              <a:rPr sz="1500" spc="-10" dirty="0">
                <a:latin typeface="Calibri"/>
                <a:cs typeface="Calibri"/>
              </a:rPr>
              <a:t>BOTH </a:t>
            </a:r>
            <a:r>
              <a:rPr sz="1500" spc="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tables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010" y="-156242"/>
            <a:ext cx="207010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spc="-20" dirty="0" smtClean="0">
                <a:solidFill>
                  <a:srgbClr val="004A6B"/>
                </a:solidFill>
              </a:rPr>
              <a:t/>
            </a:r>
            <a:br>
              <a:rPr lang="en-US" sz="2800" spc="-20" dirty="0" smtClean="0">
                <a:solidFill>
                  <a:srgbClr val="004A6B"/>
                </a:solidFill>
              </a:rPr>
            </a:br>
            <a:r>
              <a:rPr sz="2800" spc="-20" dirty="0" smtClean="0">
                <a:solidFill>
                  <a:srgbClr val="004A6B"/>
                </a:solidFill>
              </a:rPr>
              <a:t>Types </a:t>
            </a:r>
            <a:r>
              <a:rPr sz="2800" dirty="0">
                <a:solidFill>
                  <a:srgbClr val="004A6B"/>
                </a:solidFill>
              </a:rPr>
              <a:t>of</a:t>
            </a:r>
            <a:r>
              <a:rPr sz="2800" spc="-5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Joins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-1523" y="668018"/>
            <a:ext cx="9144000" cy="459107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4638" y="36956"/>
            <a:ext cx="72009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>
                <a:solidFill>
                  <a:srgbClr val="004A6B"/>
                </a:solidFill>
              </a:rPr>
              <a:t>Join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4111878" y="36956"/>
            <a:ext cx="59309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b="1" spc="-130" dirty="0">
                <a:solidFill>
                  <a:srgbClr val="004A6B"/>
                </a:solidFill>
                <a:latin typeface="Calibri"/>
                <a:cs typeface="Calibri"/>
              </a:rPr>
              <a:t>V</a:t>
            </a:r>
            <a:r>
              <a:rPr sz="3300" b="1" spc="-100" dirty="0">
                <a:solidFill>
                  <a:srgbClr val="004A6B"/>
                </a:solidFill>
                <a:latin typeface="Calibri"/>
                <a:cs typeface="Calibri"/>
              </a:rPr>
              <a:t>/</a:t>
            </a:r>
            <a:r>
              <a:rPr sz="3300" b="1" dirty="0">
                <a:solidFill>
                  <a:srgbClr val="004A6B"/>
                </a:solidFill>
                <a:latin typeface="Calibri"/>
                <a:cs typeface="Calibri"/>
              </a:rPr>
              <a:t>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9100" y="36956"/>
            <a:ext cx="108140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b="1" spc="5" dirty="0">
                <a:solidFill>
                  <a:srgbClr val="004A6B"/>
                </a:solidFill>
                <a:latin typeface="Calibri"/>
                <a:cs typeface="Calibri"/>
              </a:rPr>
              <a:t>Union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0332" y="976706"/>
            <a:ext cx="261429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spc="-10" dirty="0" smtClean="0">
              <a:solidFill>
                <a:srgbClr val="0095D5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 smtClean="0">
                <a:solidFill>
                  <a:srgbClr val="0095D5"/>
                </a:solidFill>
                <a:latin typeface="Calibri"/>
                <a:cs typeface="Calibri"/>
              </a:rPr>
              <a:t>Join </a:t>
            </a:r>
            <a:r>
              <a:rPr sz="1800" b="1" dirty="0">
                <a:solidFill>
                  <a:srgbClr val="0095D5"/>
                </a:solidFill>
                <a:latin typeface="Calibri"/>
                <a:cs typeface="Calibri"/>
              </a:rPr>
              <a:t>– “ </a:t>
            </a:r>
            <a:r>
              <a:rPr sz="1800" spc="-5" dirty="0">
                <a:solidFill>
                  <a:srgbClr val="0095D5"/>
                </a:solidFill>
                <a:latin typeface="Calibri"/>
                <a:cs typeface="Calibri"/>
              </a:rPr>
              <a:t>Combine Columns</a:t>
            </a:r>
            <a:r>
              <a:rPr sz="1800" dirty="0">
                <a:solidFill>
                  <a:srgbClr val="0095D5"/>
                </a:solidFill>
                <a:latin typeface="Calibri"/>
                <a:cs typeface="Calibri"/>
              </a:rPr>
              <a:t> “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410711"/>
            <a:ext cx="4419219" cy="554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583" y="2127503"/>
            <a:ext cx="3867912" cy="1767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87415" y="977900"/>
            <a:ext cx="24923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spc="-10" dirty="0" smtClean="0">
              <a:solidFill>
                <a:srgbClr val="0095D5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 smtClean="0">
                <a:solidFill>
                  <a:srgbClr val="0095D5"/>
                </a:solidFill>
                <a:latin typeface="Calibri"/>
                <a:cs typeface="Calibri"/>
              </a:rPr>
              <a:t>Union </a:t>
            </a:r>
            <a:r>
              <a:rPr sz="1800" b="1" dirty="0">
                <a:solidFill>
                  <a:srgbClr val="0095D5"/>
                </a:solidFill>
                <a:latin typeface="Calibri"/>
                <a:cs typeface="Calibri"/>
              </a:rPr>
              <a:t>– “ </a:t>
            </a:r>
            <a:r>
              <a:rPr sz="1800" spc="-5" dirty="0">
                <a:solidFill>
                  <a:srgbClr val="0095D5"/>
                </a:solidFill>
                <a:latin typeface="Calibri"/>
                <a:cs typeface="Calibri"/>
              </a:rPr>
              <a:t>Combine </a:t>
            </a:r>
            <a:r>
              <a:rPr sz="1800" spc="-15" dirty="0">
                <a:solidFill>
                  <a:srgbClr val="0095D5"/>
                </a:solidFill>
                <a:latin typeface="Calibri"/>
                <a:cs typeface="Calibri"/>
              </a:rPr>
              <a:t>Rows</a:t>
            </a:r>
            <a:r>
              <a:rPr sz="1800" spc="-5" dirty="0">
                <a:solidFill>
                  <a:srgbClr val="0095D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95D5"/>
                </a:solidFill>
                <a:latin typeface="Calibri"/>
                <a:cs typeface="Calibri"/>
              </a:rPr>
              <a:t>“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49496" y="3745991"/>
            <a:ext cx="4794503" cy="673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7800" y="2075688"/>
            <a:ext cx="3886199" cy="2273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35" y="644651"/>
            <a:ext cx="0" cy="4178300"/>
          </a:xfrm>
          <a:custGeom>
            <a:avLst/>
            <a:gdLst/>
            <a:ahLst/>
            <a:cxnLst/>
            <a:rect l="l" t="t" r="r" b="b"/>
            <a:pathLst>
              <a:path h="4178300">
                <a:moveTo>
                  <a:pt x="0" y="0"/>
                </a:moveTo>
                <a:lnTo>
                  <a:pt x="0" y="4178109"/>
                </a:lnTo>
              </a:path>
            </a:pathLst>
          </a:custGeom>
          <a:ln w="3962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7512"/>
            <a:ext cx="40538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004A6B"/>
                </a:solidFill>
              </a:rPr>
              <a:t>What </a:t>
            </a:r>
            <a:r>
              <a:rPr sz="2800" dirty="0">
                <a:solidFill>
                  <a:srgbClr val="004A6B"/>
                </a:solidFill>
              </a:rPr>
              <a:t>is </a:t>
            </a: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105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Visualization?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3987" y="993675"/>
            <a:ext cx="3122295" cy="290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503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latin typeface="Calibri"/>
                <a:cs typeface="Calibri"/>
              </a:rPr>
              <a:t>In </a:t>
            </a:r>
            <a:r>
              <a:rPr sz="1500" spc="-5" dirty="0">
                <a:latin typeface="Calibri"/>
                <a:cs typeface="Calibri"/>
              </a:rPr>
              <a:t>simple </a:t>
            </a:r>
            <a:r>
              <a:rPr sz="1500" spc="-10" dirty="0">
                <a:latin typeface="Calibri"/>
                <a:cs typeface="Calibri"/>
              </a:rPr>
              <a:t>words, </a:t>
            </a:r>
            <a:r>
              <a:rPr sz="1500" b="1" spc="-10" dirty="0">
                <a:latin typeface="Calibri"/>
                <a:cs typeface="Calibri"/>
              </a:rPr>
              <a:t>Data </a:t>
            </a:r>
            <a:r>
              <a:rPr sz="1500" b="1" spc="-5" dirty="0">
                <a:latin typeface="Calibri"/>
                <a:cs typeface="Calibri"/>
              </a:rPr>
              <a:t>visualization </a:t>
            </a:r>
            <a:r>
              <a:rPr sz="1500" spc="-5" dirty="0">
                <a:latin typeface="Calibri"/>
                <a:cs typeface="Calibri"/>
              </a:rPr>
              <a:t>is 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presentation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b="1" spc="-10" dirty="0">
                <a:latin typeface="Calibri"/>
                <a:cs typeface="Calibri"/>
              </a:rPr>
              <a:t>data </a:t>
            </a:r>
            <a:r>
              <a:rPr sz="1500" i="1" dirty="0">
                <a:latin typeface="Calibri"/>
                <a:cs typeface="Calibri"/>
              </a:rPr>
              <a:t>(from </a:t>
            </a:r>
            <a:r>
              <a:rPr sz="1500" i="1" spc="-5" dirty="0">
                <a:latin typeface="Calibri"/>
                <a:cs typeface="Calibri"/>
              </a:rPr>
              <a:t>one  </a:t>
            </a:r>
            <a:r>
              <a:rPr sz="1500" i="1" dirty="0">
                <a:latin typeface="Calibri"/>
                <a:cs typeface="Calibri"/>
              </a:rPr>
              <a:t>or </a:t>
            </a:r>
            <a:r>
              <a:rPr sz="1500" i="1" spc="-5" dirty="0">
                <a:latin typeface="Calibri"/>
                <a:cs typeface="Calibri"/>
              </a:rPr>
              <a:t>many </a:t>
            </a:r>
            <a:r>
              <a:rPr sz="1500" i="1" dirty="0">
                <a:latin typeface="Calibri"/>
                <a:cs typeface="Calibri"/>
              </a:rPr>
              <a:t>sources) </a:t>
            </a:r>
            <a:r>
              <a:rPr sz="1500" spc="-5" dirty="0">
                <a:latin typeface="Calibri"/>
                <a:cs typeface="Calibri"/>
              </a:rPr>
              <a:t>in </a:t>
            </a:r>
            <a:r>
              <a:rPr sz="1500" spc="5" dirty="0">
                <a:latin typeface="Calibri"/>
                <a:cs typeface="Calibri"/>
              </a:rPr>
              <a:t>a </a:t>
            </a:r>
            <a:r>
              <a:rPr sz="1500" b="1" spc="-5" dirty="0">
                <a:latin typeface="Calibri"/>
                <a:cs typeface="Calibri"/>
              </a:rPr>
              <a:t>pictorial </a:t>
            </a:r>
            <a:r>
              <a:rPr sz="1500" b="1" spc="5" dirty="0">
                <a:latin typeface="Calibri"/>
                <a:cs typeface="Calibri"/>
              </a:rPr>
              <a:t>or  </a:t>
            </a:r>
            <a:r>
              <a:rPr sz="1500" b="1" spc="-5" dirty="0">
                <a:latin typeface="Calibri"/>
                <a:cs typeface="Calibri"/>
              </a:rPr>
              <a:t>graphical</a:t>
            </a:r>
            <a:r>
              <a:rPr sz="1500" b="1" spc="-7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format</a:t>
            </a:r>
            <a:r>
              <a:rPr sz="1500" spc="-5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41300" marR="117475" indent="-229235">
              <a:lnSpc>
                <a:spcPct val="1503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latin typeface="Calibri"/>
                <a:cs typeface="Calibri"/>
              </a:rPr>
              <a:t>It </a:t>
            </a:r>
            <a:r>
              <a:rPr sz="1500" spc="-5" dirty="0">
                <a:latin typeface="Calibri"/>
                <a:cs typeface="Calibri"/>
              </a:rPr>
              <a:t>enables decision </a:t>
            </a:r>
            <a:r>
              <a:rPr sz="1500" spc="-10" dirty="0">
                <a:latin typeface="Calibri"/>
                <a:cs typeface="Calibri"/>
              </a:rPr>
              <a:t>makers to </a:t>
            </a:r>
            <a:r>
              <a:rPr sz="1500" dirty="0">
                <a:latin typeface="Calibri"/>
                <a:cs typeface="Calibri"/>
              </a:rPr>
              <a:t>see  analytics </a:t>
            </a:r>
            <a:r>
              <a:rPr sz="1500" spc="-10" dirty="0">
                <a:latin typeface="Calibri"/>
                <a:cs typeface="Calibri"/>
              </a:rPr>
              <a:t>presented </a:t>
            </a:r>
            <a:r>
              <a:rPr sz="1500" spc="-15" dirty="0">
                <a:latin typeface="Calibri"/>
                <a:cs typeface="Calibri"/>
              </a:rPr>
              <a:t>visually, </a:t>
            </a:r>
            <a:r>
              <a:rPr sz="1500" spc="5" dirty="0">
                <a:latin typeface="Calibri"/>
                <a:cs typeface="Calibri"/>
              </a:rPr>
              <a:t>so</a:t>
            </a:r>
            <a:r>
              <a:rPr sz="1500" spc="-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they  can grasp </a:t>
            </a:r>
            <a:r>
              <a:rPr sz="1500" spc="-10" dirty="0">
                <a:latin typeface="Calibri"/>
                <a:cs typeface="Calibri"/>
              </a:rPr>
              <a:t>difficult </a:t>
            </a:r>
            <a:r>
              <a:rPr sz="1500" spc="-5" dirty="0">
                <a:latin typeface="Calibri"/>
                <a:cs typeface="Calibri"/>
              </a:rPr>
              <a:t>concepts </a:t>
            </a:r>
            <a:r>
              <a:rPr sz="1500" dirty="0">
                <a:latin typeface="Calibri"/>
                <a:cs typeface="Calibri"/>
              </a:rPr>
              <a:t>or  </a:t>
            </a:r>
            <a:r>
              <a:rPr sz="1500" spc="-10" dirty="0">
                <a:latin typeface="Calibri"/>
                <a:cs typeface="Calibri"/>
              </a:rPr>
              <a:t>identify </a:t>
            </a:r>
            <a:r>
              <a:rPr sz="1500" dirty="0">
                <a:latin typeface="Calibri"/>
                <a:cs typeface="Calibri"/>
              </a:rPr>
              <a:t>new</a:t>
            </a:r>
            <a:r>
              <a:rPr sz="1500" spc="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patterns.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9143" y="667511"/>
            <a:ext cx="1173479" cy="993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0144" y="1944623"/>
            <a:ext cx="4943856" cy="2804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789" y="-181897"/>
            <a:ext cx="419862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spc="-10" dirty="0" smtClean="0">
                <a:solidFill>
                  <a:srgbClr val="004A6B"/>
                </a:solidFill>
              </a:rPr>
              <a:t/>
            </a:r>
            <a:br>
              <a:rPr lang="en-US" sz="2800" spc="-10" dirty="0" smtClean="0">
                <a:solidFill>
                  <a:srgbClr val="004A6B"/>
                </a:solidFill>
              </a:rPr>
            </a:br>
            <a:r>
              <a:rPr sz="2800" spc="-10" dirty="0" smtClean="0">
                <a:solidFill>
                  <a:srgbClr val="004A6B"/>
                </a:solidFill>
              </a:rPr>
              <a:t>Perform </a:t>
            </a:r>
            <a:r>
              <a:rPr sz="2800" dirty="0">
                <a:solidFill>
                  <a:srgbClr val="004A6B"/>
                </a:solidFill>
              </a:rPr>
              <a:t>Join in </a:t>
            </a:r>
            <a:r>
              <a:rPr sz="2800" spc="-30" dirty="0">
                <a:solidFill>
                  <a:srgbClr val="004A6B"/>
                </a:solidFill>
              </a:rPr>
              <a:t>Tableau</a:t>
            </a:r>
            <a:r>
              <a:rPr sz="2800" spc="-160" dirty="0">
                <a:solidFill>
                  <a:srgbClr val="004A6B"/>
                </a:solidFill>
              </a:rPr>
              <a:t> </a:t>
            </a:r>
            <a:r>
              <a:rPr sz="2800" spc="-5" dirty="0" smtClean="0">
                <a:solidFill>
                  <a:srgbClr val="004A6B"/>
                </a:solidFill>
              </a:rPr>
              <a:t>10.0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23444" y="1127125"/>
            <a:ext cx="7630668" cy="3603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" y="1127125"/>
            <a:ext cx="7754620" cy="3608450"/>
          </a:xfrm>
          <a:custGeom>
            <a:avLst/>
            <a:gdLst/>
            <a:ahLst/>
            <a:cxnLst/>
            <a:rect l="l" t="t" r="r" b="b"/>
            <a:pathLst>
              <a:path w="7754620" h="4066540">
                <a:moveTo>
                  <a:pt x="0" y="4066032"/>
                </a:moveTo>
                <a:lnTo>
                  <a:pt x="7754111" y="4066032"/>
                </a:lnTo>
                <a:lnTo>
                  <a:pt x="7754111" y="0"/>
                </a:lnTo>
                <a:lnTo>
                  <a:pt x="0" y="0"/>
                </a:lnTo>
                <a:lnTo>
                  <a:pt x="0" y="4066032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4" y="1891283"/>
            <a:ext cx="573405" cy="167640"/>
          </a:xfrm>
          <a:custGeom>
            <a:avLst/>
            <a:gdLst/>
            <a:ahLst/>
            <a:cxnLst/>
            <a:rect l="l" t="t" r="r" b="b"/>
            <a:pathLst>
              <a:path w="573405" h="167639">
                <a:moveTo>
                  <a:pt x="0" y="167639"/>
                </a:moveTo>
                <a:lnTo>
                  <a:pt x="573024" y="167639"/>
                </a:lnTo>
                <a:lnTo>
                  <a:pt x="573024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5259" y="1342643"/>
            <a:ext cx="2392680" cy="277495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alibri"/>
                <a:cs typeface="Calibri"/>
              </a:rPr>
              <a:t>“ </a:t>
            </a:r>
            <a:r>
              <a:rPr sz="1200" spc="-10" dirty="0">
                <a:latin typeface="Calibri"/>
                <a:cs typeface="Calibri"/>
              </a:rPr>
              <a:t>Drag People </a:t>
            </a:r>
            <a:r>
              <a:rPr sz="1200" spc="-5" dirty="0">
                <a:latin typeface="Calibri"/>
                <a:cs typeface="Calibri"/>
              </a:rPr>
              <a:t>Sheet </a:t>
            </a:r>
            <a:r>
              <a:rPr sz="1200" spc="-10" dirty="0">
                <a:latin typeface="Calibri"/>
                <a:cs typeface="Calibri"/>
              </a:rPr>
              <a:t>next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Order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4944" y="1618487"/>
            <a:ext cx="4522470" cy="360045"/>
          </a:xfrm>
          <a:custGeom>
            <a:avLst/>
            <a:gdLst/>
            <a:ahLst/>
            <a:cxnLst/>
            <a:rect l="l" t="t" r="r" b="b"/>
            <a:pathLst>
              <a:path w="4522470" h="360044">
                <a:moveTo>
                  <a:pt x="4478020" y="347218"/>
                </a:moveTo>
                <a:lnTo>
                  <a:pt x="0" y="347218"/>
                </a:lnTo>
                <a:lnTo>
                  <a:pt x="0" y="359918"/>
                </a:lnTo>
                <a:lnTo>
                  <a:pt x="4487926" y="359918"/>
                </a:lnTo>
                <a:lnTo>
                  <a:pt x="4490720" y="357124"/>
                </a:lnTo>
                <a:lnTo>
                  <a:pt x="4490720" y="353568"/>
                </a:lnTo>
                <a:lnTo>
                  <a:pt x="4478020" y="353568"/>
                </a:lnTo>
                <a:lnTo>
                  <a:pt x="4478020" y="347218"/>
                </a:lnTo>
                <a:close/>
              </a:path>
              <a:path w="4522470" h="360044">
                <a:moveTo>
                  <a:pt x="4490720" y="63500"/>
                </a:moveTo>
                <a:lnTo>
                  <a:pt x="4478020" y="63500"/>
                </a:lnTo>
                <a:lnTo>
                  <a:pt x="4478020" y="353568"/>
                </a:lnTo>
                <a:lnTo>
                  <a:pt x="4484370" y="347218"/>
                </a:lnTo>
                <a:lnTo>
                  <a:pt x="4490720" y="347218"/>
                </a:lnTo>
                <a:lnTo>
                  <a:pt x="4490720" y="63500"/>
                </a:lnTo>
                <a:close/>
              </a:path>
              <a:path w="4522470" h="360044">
                <a:moveTo>
                  <a:pt x="4490720" y="347218"/>
                </a:moveTo>
                <a:lnTo>
                  <a:pt x="4484370" y="347218"/>
                </a:lnTo>
                <a:lnTo>
                  <a:pt x="4478020" y="353568"/>
                </a:lnTo>
                <a:lnTo>
                  <a:pt x="4490720" y="353568"/>
                </a:lnTo>
                <a:lnTo>
                  <a:pt x="4490720" y="347218"/>
                </a:lnTo>
                <a:close/>
              </a:path>
              <a:path w="4522470" h="360044">
                <a:moveTo>
                  <a:pt x="4484370" y="0"/>
                </a:moveTo>
                <a:lnTo>
                  <a:pt x="4446270" y="76200"/>
                </a:lnTo>
                <a:lnTo>
                  <a:pt x="4478020" y="76200"/>
                </a:lnTo>
                <a:lnTo>
                  <a:pt x="4478020" y="63500"/>
                </a:lnTo>
                <a:lnTo>
                  <a:pt x="4516120" y="63500"/>
                </a:lnTo>
                <a:lnTo>
                  <a:pt x="4484370" y="0"/>
                </a:lnTo>
                <a:close/>
              </a:path>
              <a:path w="4522470" h="360044">
                <a:moveTo>
                  <a:pt x="4516120" y="63500"/>
                </a:moveTo>
                <a:lnTo>
                  <a:pt x="4490720" y="63500"/>
                </a:lnTo>
                <a:lnTo>
                  <a:pt x="4490720" y="76200"/>
                </a:lnTo>
                <a:lnTo>
                  <a:pt x="4522470" y="76200"/>
                </a:lnTo>
                <a:lnTo>
                  <a:pt x="451612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6746" y="2133091"/>
            <a:ext cx="643890" cy="490855"/>
          </a:xfrm>
          <a:custGeom>
            <a:avLst/>
            <a:gdLst/>
            <a:ahLst/>
            <a:cxnLst/>
            <a:rect l="l" t="t" r="r" b="b"/>
            <a:pathLst>
              <a:path w="643889" h="490855">
                <a:moveTo>
                  <a:pt x="579171" y="449406"/>
                </a:moveTo>
                <a:lnTo>
                  <a:pt x="559942" y="474725"/>
                </a:lnTo>
                <a:lnTo>
                  <a:pt x="643763" y="490474"/>
                </a:lnTo>
                <a:lnTo>
                  <a:pt x="627284" y="457073"/>
                </a:lnTo>
                <a:lnTo>
                  <a:pt x="589279" y="457073"/>
                </a:lnTo>
                <a:lnTo>
                  <a:pt x="579171" y="449406"/>
                </a:lnTo>
                <a:close/>
              </a:path>
              <a:path w="643889" h="490855">
                <a:moveTo>
                  <a:pt x="586837" y="439311"/>
                </a:moveTo>
                <a:lnTo>
                  <a:pt x="579171" y="449406"/>
                </a:lnTo>
                <a:lnTo>
                  <a:pt x="589279" y="457073"/>
                </a:lnTo>
                <a:lnTo>
                  <a:pt x="597026" y="447039"/>
                </a:lnTo>
                <a:lnTo>
                  <a:pt x="586837" y="439311"/>
                </a:lnTo>
                <a:close/>
              </a:path>
              <a:path w="643889" h="490855">
                <a:moveTo>
                  <a:pt x="606043" y="414019"/>
                </a:moveTo>
                <a:lnTo>
                  <a:pt x="586837" y="439311"/>
                </a:lnTo>
                <a:lnTo>
                  <a:pt x="597026" y="447039"/>
                </a:lnTo>
                <a:lnTo>
                  <a:pt x="589279" y="457073"/>
                </a:lnTo>
                <a:lnTo>
                  <a:pt x="627284" y="457073"/>
                </a:lnTo>
                <a:lnTo>
                  <a:pt x="606043" y="414019"/>
                </a:lnTo>
                <a:close/>
              </a:path>
              <a:path w="643889" h="490855">
                <a:moveTo>
                  <a:pt x="7619" y="0"/>
                </a:moveTo>
                <a:lnTo>
                  <a:pt x="0" y="10159"/>
                </a:lnTo>
                <a:lnTo>
                  <a:pt x="579171" y="449406"/>
                </a:lnTo>
                <a:lnTo>
                  <a:pt x="586837" y="439311"/>
                </a:lnTo>
                <a:lnTo>
                  <a:pt x="76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203" y="1127125"/>
            <a:ext cx="5777483" cy="3594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" y="974725"/>
            <a:ext cx="5888990" cy="3751325"/>
          </a:xfrm>
          <a:custGeom>
            <a:avLst/>
            <a:gdLst/>
            <a:ahLst/>
            <a:cxnLst/>
            <a:rect l="l" t="t" r="r" b="b"/>
            <a:pathLst>
              <a:path w="5888990" h="4102735">
                <a:moveTo>
                  <a:pt x="0" y="4102608"/>
                </a:moveTo>
                <a:lnTo>
                  <a:pt x="5888736" y="4102608"/>
                </a:lnTo>
                <a:lnTo>
                  <a:pt x="5888736" y="0"/>
                </a:lnTo>
                <a:lnTo>
                  <a:pt x="0" y="0"/>
                </a:lnTo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242059"/>
            <a:ext cx="2974975" cy="506095"/>
          </a:xfrm>
          <a:custGeom>
            <a:avLst/>
            <a:gdLst/>
            <a:ahLst/>
            <a:cxnLst/>
            <a:rect l="l" t="t" r="r" b="b"/>
            <a:pathLst>
              <a:path w="2974975" h="506094">
                <a:moveTo>
                  <a:pt x="0" y="505968"/>
                </a:moveTo>
                <a:lnTo>
                  <a:pt x="2974848" y="505968"/>
                </a:lnTo>
                <a:lnTo>
                  <a:pt x="2974848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5880" y="1234439"/>
            <a:ext cx="448309" cy="512445"/>
          </a:xfrm>
          <a:custGeom>
            <a:avLst/>
            <a:gdLst/>
            <a:ahLst/>
            <a:cxnLst/>
            <a:rect l="l" t="t" r="r" b="b"/>
            <a:pathLst>
              <a:path w="448310" h="512444">
                <a:moveTo>
                  <a:pt x="0" y="256032"/>
                </a:moveTo>
                <a:lnTo>
                  <a:pt x="4552" y="204447"/>
                </a:lnTo>
                <a:lnTo>
                  <a:pt x="17609" y="156394"/>
                </a:lnTo>
                <a:lnTo>
                  <a:pt x="38268" y="112904"/>
                </a:lnTo>
                <a:lnTo>
                  <a:pt x="65627" y="75009"/>
                </a:lnTo>
                <a:lnTo>
                  <a:pt x="98784" y="43739"/>
                </a:lnTo>
                <a:lnTo>
                  <a:pt x="136838" y="20127"/>
                </a:lnTo>
                <a:lnTo>
                  <a:pt x="178886" y="5203"/>
                </a:lnTo>
                <a:lnTo>
                  <a:pt x="224028" y="0"/>
                </a:lnTo>
                <a:lnTo>
                  <a:pt x="269169" y="5203"/>
                </a:lnTo>
                <a:lnTo>
                  <a:pt x="311217" y="20127"/>
                </a:lnTo>
                <a:lnTo>
                  <a:pt x="349271" y="43739"/>
                </a:lnTo>
                <a:lnTo>
                  <a:pt x="382428" y="75009"/>
                </a:lnTo>
                <a:lnTo>
                  <a:pt x="409787" y="112904"/>
                </a:lnTo>
                <a:lnTo>
                  <a:pt x="430446" y="156394"/>
                </a:lnTo>
                <a:lnTo>
                  <a:pt x="443503" y="204447"/>
                </a:lnTo>
                <a:lnTo>
                  <a:pt x="448056" y="256032"/>
                </a:lnTo>
                <a:lnTo>
                  <a:pt x="443503" y="307616"/>
                </a:lnTo>
                <a:lnTo>
                  <a:pt x="430446" y="355669"/>
                </a:lnTo>
                <a:lnTo>
                  <a:pt x="409787" y="399159"/>
                </a:lnTo>
                <a:lnTo>
                  <a:pt x="382428" y="437054"/>
                </a:lnTo>
                <a:lnTo>
                  <a:pt x="349271" y="468324"/>
                </a:lnTo>
                <a:lnTo>
                  <a:pt x="311217" y="491936"/>
                </a:lnTo>
                <a:lnTo>
                  <a:pt x="269169" y="506860"/>
                </a:lnTo>
                <a:lnTo>
                  <a:pt x="224028" y="512063"/>
                </a:lnTo>
                <a:lnTo>
                  <a:pt x="178886" y="506860"/>
                </a:lnTo>
                <a:lnTo>
                  <a:pt x="136838" y="491936"/>
                </a:lnTo>
                <a:lnTo>
                  <a:pt x="98784" y="468324"/>
                </a:lnTo>
                <a:lnTo>
                  <a:pt x="65627" y="437054"/>
                </a:lnTo>
                <a:lnTo>
                  <a:pt x="38268" y="399159"/>
                </a:lnTo>
                <a:lnTo>
                  <a:pt x="17609" y="355669"/>
                </a:lnTo>
                <a:lnTo>
                  <a:pt x="4552" y="307616"/>
                </a:lnTo>
                <a:lnTo>
                  <a:pt x="0" y="256032"/>
                </a:lnTo>
                <a:close/>
              </a:path>
            </a:pathLst>
          </a:custGeom>
          <a:ln w="2438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01667" y="1760219"/>
            <a:ext cx="3237230" cy="460375"/>
          </a:xfrm>
          <a:custGeom>
            <a:avLst/>
            <a:gdLst/>
            <a:ahLst/>
            <a:cxnLst/>
            <a:rect l="l" t="t" r="r" b="b"/>
            <a:pathLst>
              <a:path w="3237229" h="460375">
                <a:moveTo>
                  <a:pt x="0" y="460247"/>
                </a:moveTo>
                <a:lnTo>
                  <a:pt x="3236976" y="460247"/>
                </a:lnTo>
                <a:lnTo>
                  <a:pt x="3236976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3962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59604" y="1782572"/>
            <a:ext cx="272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This </a:t>
            </a:r>
            <a:r>
              <a:rPr sz="1200" spc="-5" dirty="0">
                <a:latin typeface="Calibri"/>
                <a:cs typeface="Calibri"/>
              </a:rPr>
              <a:t>shows </a:t>
            </a:r>
            <a:r>
              <a:rPr sz="1200" spc="-10" dirty="0">
                <a:latin typeface="Calibri"/>
                <a:cs typeface="Calibri"/>
              </a:rPr>
              <a:t>joins </a:t>
            </a:r>
            <a:r>
              <a:rPr sz="1200" dirty="0">
                <a:latin typeface="Calibri"/>
                <a:cs typeface="Calibri"/>
              </a:rPr>
              <a:t>between </a:t>
            </a:r>
            <a:r>
              <a:rPr sz="1200" spc="-15" dirty="0">
                <a:latin typeface="Calibri"/>
                <a:cs typeface="Calibri"/>
              </a:rPr>
              <a:t>Order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People  </a:t>
            </a:r>
            <a:r>
              <a:rPr sz="1200" dirty="0">
                <a:latin typeface="Calibri"/>
                <a:cs typeface="Calibri"/>
              </a:rPr>
              <a:t>( </a:t>
            </a:r>
            <a:r>
              <a:rPr sz="1200" spc="-10" dirty="0">
                <a:latin typeface="Calibri"/>
                <a:cs typeface="Calibri"/>
              </a:rPr>
              <a:t>Click </a:t>
            </a:r>
            <a:r>
              <a:rPr sz="1200" spc="-15" dirty="0">
                <a:latin typeface="Calibri"/>
                <a:cs typeface="Calibri"/>
              </a:rPr>
              <a:t>here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view other </a:t>
            </a:r>
            <a:r>
              <a:rPr sz="1200" spc="-10" dirty="0">
                <a:latin typeface="Calibri"/>
                <a:cs typeface="Calibri"/>
              </a:rPr>
              <a:t>join option</a:t>
            </a:r>
            <a:r>
              <a:rPr sz="1200" spc="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1152" y="-181897"/>
            <a:ext cx="423354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Joins </a:t>
            </a:r>
            <a:r>
              <a:rPr sz="2800" dirty="0">
                <a:solidFill>
                  <a:srgbClr val="004A6B"/>
                </a:solidFill>
              </a:rPr>
              <a:t>in </a:t>
            </a:r>
            <a:r>
              <a:rPr sz="2800" spc="-30" dirty="0">
                <a:solidFill>
                  <a:srgbClr val="004A6B"/>
                </a:solidFill>
              </a:rPr>
              <a:t>Tableau </a:t>
            </a:r>
            <a:r>
              <a:rPr sz="2800" spc="-5" dirty="0">
                <a:solidFill>
                  <a:srgbClr val="004A6B"/>
                </a:solidFill>
              </a:rPr>
              <a:t>10.0</a:t>
            </a:r>
            <a:r>
              <a:rPr sz="2800" spc="-75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1542033" y="1746503"/>
            <a:ext cx="2656205" cy="280670"/>
          </a:xfrm>
          <a:custGeom>
            <a:avLst/>
            <a:gdLst/>
            <a:ahLst/>
            <a:cxnLst/>
            <a:rect l="l" t="t" r="r" b="b"/>
            <a:pathLst>
              <a:path w="2656204" h="280669">
                <a:moveTo>
                  <a:pt x="2579624" y="204089"/>
                </a:moveTo>
                <a:lnTo>
                  <a:pt x="2579624" y="280289"/>
                </a:lnTo>
                <a:lnTo>
                  <a:pt x="2643124" y="248539"/>
                </a:lnTo>
                <a:lnTo>
                  <a:pt x="2592324" y="248539"/>
                </a:lnTo>
                <a:lnTo>
                  <a:pt x="2592324" y="235839"/>
                </a:lnTo>
                <a:lnTo>
                  <a:pt x="2643124" y="235839"/>
                </a:lnTo>
                <a:lnTo>
                  <a:pt x="2579624" y="204089"/>
                </a:lnTo>
                <a:close/>
              </a:path>
              <a:path w="2656204" h="280669">
                <a:moveTo>
                  <a:pt x="12700" y="0"/>
                </a:moveTo>
                <a:lnTo>
                  <a:pt x="0" y="0"/>
                </a:lnTo>
                <a:lnTo>
                  <a:pt x="0" y="245745"/>
                </a:lnTo>
                <a:lnTo>
                  <a:pt x="2793" y="248539"/>
                </a:lnTo>
                <a:lnTo>
                  <a:pt x="2579624" y="248539"/>
                </a:lnTo>
                <a:lnTo>
                  <a:pt x="2579624" y="242189"/>
                </a:lnTo>
                <a:lnTo>
                  <a:pt x="12700" y="242189"/>
                </a:lnTo>
                <a:lnTo>
                  <a:pt x="6350" y="235839"/>
                </a:lnTo>
                <a:lnTo>
                  <a:pt x="12700" y="235839"/>
                </a:lnTo>
                <a:lnTo>
                  <a:pt x="12700" y="0"/>
                </a:lnTo>
                <a:close/>
              </a:path>
              <a:path w="2656204" h="280669">
                <a:moveTo>
                  <a:pt x="2643124" y="235839"/>
                </a:moveTo>
                <a:lnTo>
                  <a:pt x="2592324" y="235839"/>
                </a:lnTo>
                <a:lnTo>
                  <a:pt x="2592324" y="248539"/>
                </a:lnTo>
                <a:lnTo>
                  <a:pt x="2643124" y="248539"/>
                </a:lnTo>
                <a:lnTo>
                  <a:pt x="2655824" y="242189"/>
                </a:lnTo>
                <a:lnTo>
                  <a:pt x="2643124" y="235839"/>
                </a:lnTo>
                <a:close/>
              </a:path>
              <a:path w="2656204" h="280669">
                <a:moveTo>
                  <a:pt x="12700" y="235839"/>
                </a:moveTo>
                <a:lnTo>
                  <a:pt x="6350" y="235839"/>
                </a:lnTo>
                <a:lnTo>
                  <a:pt x="12700" y="242189"/>
                </a:lnTo>
                <a:lnTo>
                  <a:pt x="12700" y="235839"/>
                </a:lnTo>
                <a:close/>
              </a:path>
              <a:path w="2656204" h="280669">
                <a:moveTo>
                  <a:pt x="2579624" y="235839"/>
                </a:moveTo>
                <a:lnTo>
                  <a:pt x="12700" y="235839"/>
                </a:lnTo>
                <a:lnTo>
                  <a:pt x="12700" y="242189"/>
                </a:lnTo>
                <a:lnTo>
                  <a:pt x="2579624" y="242189"/>
                </a:lnTo>
                <a:lnTo>
                  <a:pt x="2579624" y="235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28" y="-200185"/>
            <a:ext cx="330327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Join </a:t>
            </a:r>
            <a:r>
              <a:rPr sz="2800" spc="5" dirty="0">
                <a:solidFill>
                  <a:srgbClr val="004A6B"/>
                </a:solidFill>
              </a:rPr>
              <a:t>Options</a:t>
            </a:r>
            <a:r>
              <a:rPr sz="2800" spc="-110" dirty="0">
                <a:solidFill>
                  <a:srgbClr val="004A6B"/>
                </a:solidFill>
              </a:rPr>
              <a:t> </a:t>
            </a:r>
            <a:r>
              <a:rPr sz="2800" spc="-10" dirty="0">
                <a:solidFill>
                  <a:srgbClr val="004A6B"/>
                </a:solidFill>
              </a:rPr>
              <a:t>Available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789431" y="1279525"/>
            <a:ext cx="7154672" cy="3528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279525"/>
            <a:ext cx="6839711" cy="3219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4524" y="1279525"/>
            <a:ext cx="6849109" cy="3224148"/>
          </a:xfrm>
          <a:custGeom>
            <a:avLst/>
            <a:gdLst/>
            <a:ahLst/>
            <a:cxnLst/>
            <a:rect l="l" t="t" r="r" b="b"/>
            <a:pathLst>
              <a:path w="6849109" h="3816350">
                <a:moveTo>
                  <a:pt x="0" y="3816096"/>
                </a:moveTo>
                <a:lnTo>
                  <a:pt x="6848856" y="3816096"/>
                </a:lnTo>
                <a:lnTo>
                  <a:pt x="6848856" y="0"/>
                </a:lnTo>
                <a:lnTo>
                  <a:pt x="0" y="0"/>
                </a:lnTo>
                <a:lnTo>
                  <a:pt x="0" y="3816096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460" y="1672843"/>
            <a:ext cx="2722245" cy="902081"/>
          </a:xfrm>
          <a:custGeom>
            <a:avLst/>
            <a:gdLst/>
            <a:ahLst/>
            <a:cxnLst/>
            <a:rect l="l" t="t" r="r" b="b"/>
            <a:pathLst>
              <a:path w="2722245" h="707389">
                <a:moveTo>
                  <a:pt x="0" y="707135"/>
                </a:moveTo>
                <a:lnTo>
                  <a:pt x="2721864" y="707135"/>
                </a:lnTo>
                <a:lnTo>
                  <a:pt x="2721864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7323" y="1841372"/>
            <a:ext cx="1340485" cy="76200"/>
          </a:xfrm>
          <a:custGeom>
            <a:avLst/>
            <a:gdLst/>
            <a:ahLst/>
            <a:cxnLst/>
            <a:rect l="l" t="t" r="r" b="b"/>
            <a:pathLst>
              <a:path w="1340485" h="76200">
                <a:moveTo>
                  <a:pt x="1327620" y="31623"/>
                </a:moveTo>
                <a:lnTo>
                  <a:pt x="1276477" y="31623"/>
                </a:lnTo>
                <a:lnTo>
                  <a:pt x="1276477" y="44323"/>
                </a:lnTo>
                <a:lnTo>
                  <a:pt x="1263744" y="44376"/>
                </a:lnTo>
                <a:lnTo>
                  <a:pt x="1263903" y="76200"/>
                </a:lnTo>
                <a:lnTo>
                  <a:pt x="1339977" y="37718"/>
                </a:lnTo>
                <a:lnTo>
                  <a:pt x="1327620" y="31623"/>
                </a:lnTo>
                <a:close/>
              </a:path>
              <a:path w="1340485" h="76200">
                <a:moveTo>
                  <a:pt x="1263681" y="31676"/>
                </a:moveTo>
                <a:lnTo>
                  <a:pt x="0" y="36956"/>
                </a:lnTo>
                <a:lnTo>
                  <a:pt x="0" y="49656"/>
                </a:lnTo>
                <a:lnTo>
                  <a:pt x="1263744" y="44376"/>
                </a:lnTo>
                <a:lnTo>
                  <a:pt x="1263681" y="31676"/>
                </a:lnTo>
                <a:close/>
              </a:path>
              <a:path w="1340485" h="76200">
                <a:moveTo>
                  <a:pt x="1276477" y="31623"/>
                </a:moveTo>
                <a:lnTo>
                  <a:pt x="1263681" y="31676"/>
                </a:lnTo>
                <a:lnTo>
                  <a:pt x="1263744" y="44376"/>
                </a:lnTo>
                <a:lnTo>
                  <a:pt x="1276477" y="44323"/>
                </a:lnTo>
                <a:lnTo>
                  <a:pt x="1276477" y="31623"/>
                </a:lnTo>
                <a:close/>
              </a:path>
              <a:path w="1340485" h="76200">
                <a:moveTo>
                  <a:pt x="1263523" y="0"/>
                </a:moveTo>
                <a:lnTo>
                  <a:pt x="1263681" y="31676"/>
                </a:lnTo>
                <a:lnTo>
                  <a:pt x="1327620" y="31623"/>
                </a:lnTo>
                <a:lnTo>
                  <a:pt x="12635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5396" y="1650491"/>
            <a:ext cx="2155190" cy="460375"/>
          </a:xfrm>
          <a:custGeom>
            <a:avLst/>
            <a:gdLst/>
            <a:ahLst/>
            <a:cxnLst/>
            <a:rect l="l" t="t" r="r" b="b"/>
            <a:pathLst>
              <a:path w="2155190" h="460375">
                <a:moveTo>
                  <a:pt x="0" y="460247"/>
                </a:moveTo>
                <a:lnTo>
                  <a:pt x="2154936" y="460247"/>
                </a:lnTo>
                <a:lnTo>
                  <a:pt x="2154936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2743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55029" y="1672844"/>
            <a:ext cx="19145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libri"/>
                <a:cs typeface="Calibri"/>
              </a:rPr>
              <a:t>Different </a:t>
            </a:r>
            <a:r>
              <a:rPr sz="1200" spc="-10" dirty="0">
                <a:latin typeface="Calibri"/>
                <a:cs typeface="Calibri"/>
              </a:rPr>
              <a:t>joins option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available</a:t>
            </a:r>
            <a:endParaRPr sz="12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Tableau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38727"/>
            <a:ext cx="4407027" cy="959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4568" y="1214881"/>
            <a:ext cx="3593591" cy="3204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995" y="1185925"/>
            <a:ext cx="3602990" cy="3238246"/>
          </a:xfrm>
          <a:custGeom>
            <a:avLst/>
            <a:gdLst/>
            <a:ahLst/>
            <a:cxnLst/>
            <a:rect l="l" t="t" r="r" b="b"/>
            <a:pathLst>
              <a:path w="3602990" h="3520440">
                <a:moveTo>
                  <a:pt x="0" y="3520440"/>
                </a:moveTo>
                <a:lnTo>
                  <a:pt x="3602736" y="3520440"/>
                </a:lnTo>
                <a:lnTo>
                  <a:pt x="3602736" y="0"/>
                </a:lnTo>
                <a:lnTo>
                  <a:pt x="0" y="0"/>
                </a:lnTo>
                <a:lnTo>
                  <a:pt x="0" y="3520440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3176" y="3785615"/>
            <a:ext cx="5513451" cy="10329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1214881"/>
            <a:ext cx="3947159" cy="3524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6028" y="1139951"/>
            <a:ext cx="3956685" cy="3604259"/>
          </a:xfrm>
          <a:custGeom>
            <a:avLst/>
            <a:gdLst/>
            <a:ahLst/>
            <a:cxnLst/>
            <a:rect l="l" t="t" r="r" b="b"/>
            <a:pathLst>
              <a:path w="3956684" h="3840479">
                <a:moveTo>
                  <a:pt x="0" y="3840479"/>
                </a:moveTo>
                <a:lnTo>
                  <a:pt x="3956304" y="3840479"/>
                </a:lnTo>
                <a:lnTo>
                  <a:pt x="3956304" y="0"/>
                </a:lnTo>
                <a:lnTo>
                  <a:pt x="0" y="0"/>
                </a:lnTo>
                <a:lnTo>
                  <a:pt x="0" y="3840479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58948" y="706069"/>
            <a:ext cx="80264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Calibri"/>
                <a:cs typeface="Calibri"/>
              </a:rPr>
              <a:t>Sales </a:t>
            </a:r>
            <a:r>
              <a:rPr sz="950" spc="15" dirty="0">
                <a:latin typeface="Calibri"/>
                <a:cs typeface="Calibri"/>
              </a:rPr>
              <a:t>Data </a:t>
            </a:r>
            <a:r>
              <a:rPr sz="950" spc="10" dirty="0">
                <a:latin typeface="Calibri"/>
                <a:cs typeface="Calibri"/>
              </a:rPr>
              <a:t>-</a:t>
            </a:r>
            <a:r>
              <a:rPr sz="950" spc="-105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Set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7005" y="688670"/>
            <a:ext cx="93980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Calibri"/>
                <a:cs typeface="Calibri"/>
              </a:rPr>
              <a:t>Product </a:t>
            </a:r>
            <a:r>
              <a:rPr sz="950" spc="15" dirty="0">
                <a:latin typeface="Calibri"/>
                <a:cs typeface="Calibri"/>
              </a:rPr>
              <a:t>Data </a:t>
            </a:r>
            <a:r>
              <a:rPr sz="950" spc="10" dirty="0">
                <a:latin typeface="Calibri"/>
                <a:cs typeface="Calibri"/>
              </a:rPr>
              <a:t>-</a:t>
            </a:r>
            <a:r>
              <a:rPr sz="950" spc="-140" dirty="0">
                <a:latin typeface="Calibri"/>
                <a:cs typeface="Calibri"/>
              </a:rPr>
              <a:t> </a:t>
            </a:r>
            <a:r>
              <a:rPr sz="950" spc="10" dirty="0">
                <a:latin typeface="Calibri"/>
                <a:cs typeface="Calibri"/>
              </a:rPr>
              <a:t>Set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7858" y="-152887"/>
            <a:ext cx="4612742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5" dirty="0" smtClean="0">
                <a:solidFill>
                  <a:srgbClr val="004A6B"/>
                </a:solidFill>
              </a:rPr>
              <a:t/>
            </a:r>
            <a:br>
              <a:rPr lang="en-US" sz="2800" spc="-5" dirty="0" smtClean="0">
                <a:solidFill>
                  <a:srgbClr val="004A6B"/>
                </a:solidFill>
              </a:rPr>
            </a:br>
            <a:r>
              <a:rPr sz="2800" spc="-5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 IN </a:t>
            </a:r>
            <a:r>
              <a:rPr sz="2800" spc="-40" dirty="0">
                <a:solidFill>
                  <a:srgbClr val="004A6B"/>
                </a:solidFill>
              </a:rPr>
              <a:t>TABLEAU</a:t>
            </a:r>
            <a:r>
              <a:rPr sz="2800" spc="-12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10.0</a:t>
            </a:r>
            <a:endParaRPr sz="2800" dirty="0"/>
          </a:p>
        </p:txBody>
      </p:sp>
      <p:sp>
        <p:nvSpPr>
          <p:cNvPr id="11" name="object 11"/>
          <p:cNvSpPr/>
          <p:nvPr/>
        </p:nvSpPr>
        <p:spPr>
          <a:xfrm>
            <a:off x="893063" y="1082039"/>
            <a:ext cx="3420110" cy="207772"/>
          </a:xfrm>
          <a:custGeom>
            <a:avLst/>
            <a:gdLst/>
            <a:ahLst/>
            <a:cxnLst/>
            <a:rect l="l" t="t" r="r" b="b"/>
            <a:pathLst>
              <a:path w="3420110" h="119380">
                <a:moveTo>
                  <a:pt x="0" y="118872"/>
                </a:moveTo>
                <a:lnTo>
                  <a:pt x="3419855" y="118872"/>
                </a:lnTo>
                <a:lnTo>
                  <a:pt x="3419855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6047" y="1139951"/>
            <a:ext cx="2536190" cy="149860"/>
          </a:xfrm>
          <a:custGeom>
            <a:avLst/>
            <a:gdLst/>
            <a:ahLst/>
            <a:cxnLst/>
            <a:rect l="l" t="t" r="r" b="b"/>
            <a:pathLst>
              <a:path w="2536190" h="149859">
                <a:moveTo>
                  <a:pt x="0" y="149351"/>
                </a:moveTo>
                <a:lnTo>
                  <a:pt x="2535936" y="149351"/>
                </a:lnTo>
                <a:lnTo>
                  <a:pt x="2535936" y="0"/>
                </a:lnTo>
                <a:lnTo>
                  <a:pt x="0" y="0"/>
                </a:lnTo>
                <a:lnTo>
                  <a:pt x="0" y="149351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39" y="1796795"/>
            <a:ext cx="2298700" cy="737870"/>
          </a:xfrm>
          <a:custGeom>
            <a:avLst/>
            <a:gdLst/>
            <a:ahLst/>
            <a:cxnLst/>
            <a:rect l="l" t="t" r="r" b="b"/>
            <a:pathLst>
              <a:path w="2298700" h="737869">
                <a:moveTo>
                  <a:pt x="0" y="737615"/>
                </a:moveTo>
                <a:lnTo>
                  <a:pt x="2298192" y="737615"/>
                </a:lnTo>
                <a:lnTo>
                  <a:pt x="2298192" y="0"/>
                </a:lnTo>
                <a:lnTo>
                  <a:pt x="0" y="0"/>
                </a:lnTo>
                <a:lnTo>
                  <a:pt x="0" y="7376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539" y="1796795"/>
            <a:ext cx="2298700" cy="737870"/>
          </a:xfrm>
          <a:custGeom>
            <a:avLst/>
            <a:gdLst/>
            <a:ahLst/>
            <a:cxnLst/>
            <a:rect l="l" t="t" r="r" b="b"/>
            <a:pathLst>
              <a:path w="2298700" h="737869">
                <a:moveTo>
                  <a:pt x="0" y="737615"/>
                </a:moveTo>
                <a:lnTo>
                  <a:pt x="2298192" y="737615"/>
                </a:lnTo>
                <a:lnTo>
                  <a:pt x="2298192" y="0"/>
                </a:lnTo>
                <a:lnTo>
                  <a:pt x="0" y="0"/>
                </a:lnTo>
                <a:lnTo>
                  <a:pt x="0" y="737615"/>
                </a:lnTo>
                <a:close/>
              </a:path>
            </a:pathLst>
          </a:custGeom>
          <a:ln w="3962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6743" y="1820417"/>
            <a:ext cx="204216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Cross </a:t>
            </a:r>
            <a:r>
              <a:rPr sz="1400" spc="-5" dirty="0">
                <a:latin typeface="Calibri"/>
                <a:cs typeface="Calibri"/>
              </a:rPr>
              <a:t>Join </a:t>
            </a:r>
            <a:r>
              <a:rPr sz="1400" spc="-15" dirty="0">
                <a:latin typeface="Calibri"/>
                <a:cs typeface="Calibri"/>
              </a:rPr>
              <a:t>return </a:t>
            </a:r>
            <a:r>
              <a:rPr sz="1400" spc="-5" dirty="0">
                <a:latin typeface="Calibri"/>
                <a:cs typeface="Calibri"/>
              </a:rPr>
              <a:t>all </a:t>
            </a:r>
            <a:r>
              <a:rPr sz="1400" spc="-20" dirty="0">
                <a:latin typeface="Calibri"/>
                <a:cs typeface="Calibri"/>
              </a:rPr>
              <a:t>rows </a:t>
            </a:r>
            <a:r>
              <a:rPr sz="1400" spc="-10" dirty="0">
                <a:latin typeface="Calibri"/>
                <a:cs typeface="Calibri"/>
              </a:rPr>
              <a:t>by  </a:t>
            </a:r>
            <a:r>
              <a:rPr sz="1400" spc="-15" dirty="0">
                <a:latin typeface="Calibri"/>
                <a:cs typeface="Calibri"/>
              </a:rPr>
              <a:t>applying </a:t>
            </a:r>
            <a:r>
              <a:rPr sz="1400" spc="-10" dirty="0">
                <a:latin typeface="Calibri"/>
                <a:cs typeface="Calibri"/>
              </a:rPr>
              <a:t>Cartesian </a:t>
            </a:r>
            <a:r>
              <a:rPr sz="1400" spc="-15" dirty="0">
                <a:latin typeface="Calibri"/>
                <a:cs typeface="Calibri"/>
              </a:rPr>
              <a:t>product 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spc="-25" dirty="0">
                <a:latin typeface="Calibri"/>
                <a:cs typeface="Calibri"/>
              </a:rPr>
              <a:t>BOTH </a:t>
            </a:r>
            <a:r>
              <a:rPr sz="1400" spc="-15" dirty="0">
                <a:latin typeface="Calibri"/>
                <a:cs typeface="Calibri"/>
              </a:rPr>
              <a:t>the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tables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1050925"/>
            <a:ext cx="7063232" cy="3814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2272" y="1203325"/>
            <a:ext cx="6766559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5244" y="1772411"/>
            <a:ext cx="1009015" cy="140335"/>
          </a:xfrm>
          <a:custGeom>
            <a:avLst/>
            <a:gdLst/>
            <a:ahLst/>
            <a:cxnLst/>
            <a:rect l="l" t="t" r="r" b="b"/>
            <a:pathLst>
              <a:path w="1009014" h="140335">
                <a:moveTo>
                  <a:pt x="0" y="140207"/>
                </a:moveTo>
                <a:lnTo>
                  <a:pt x="1008887" y="140207"/>
                </a:lnTo>
                <a:lnTo>
                  <a:pt x="1008887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9140" y="1604771"/>
            <a:ext cx="460375" cy="167640"/>
          </a:xfrm>
          <a:custGeom>
            <a:avLst/>
            <a:gdLst/>
            <a:ahLst/>
            <a:cxnLst/>
            <a:rect l="l" t="t" r="r" b="b"/>
            <a:pathLst>
              <a:path w="460375" h="167639">
                <a:moveTo>
                  <a:pt x="0" y="167639"/>
                </a:moveTo>
                <a:lnTo>
                  <a:pt x="460247" y="167639"/>
                </a:lnTo>
                <a:lnTo>
                  <a:pt x="460247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265" y="-152560"/>
            <a:ext cx="269557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7" name="object 7"/>
          <p:cNvSpPr/>
          <p:nvPr/>
        </p:nvSpPr>
        <p:spPr>
          <a:xfrm>
            <a:off x="6143244" y="3464052"/>
            <a:ext cx="530860" cy="158750"/>
          </a:xfrm>
          <a:custGeom>
            <a:avLst/>
            <a:gdLst/>
            <a:ahLst/>
            <a:cxnLst/>
            <a:rect l="l" t="t" r="r" b="b"/>
            <a:pathLst>
              <a:path w="530859" h="158750">
                <a:moveTo>
                  <a:pt x="0" y="158496"/>
                </a:moveTo>
                <a:lnTo>
                  <a:pt x="530351" y="158496"/>
                </a:lnTo>
                <a:lnTo>
                  <a:pt x="530351" y="0"/>
                </a:lnTo>
                <a:lnTo>
                  <a:pt x="0" y="0"/>
                </a:lnTo>
                <a:lnTo>
                  <a:pt x="0" y="15849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822325"/>
            <a:ext cx="7598664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563" y="822325"/>
            <a:ext cx="5855335" cy="3901058"/>
          </a:xfrm>
          <a:custGeom>
            <a:avLst/>
            <a:gdLst/>
            <a:ahLst/>
            <a:cxnLst/>
            <a:rect l="l" t="t" r="r" b="b"/>
            <a:pathLst>
              <a:path w="5855334" h="4051300">
                <a:moveTo>
                  <a:pt x="0" y="4050791"/>
                </a:moveTo>
                <a:lnTo>
                  <a:pt x="5855208" y="4050791"/>
                </a:lnTo>
                <a:lnTo>
                  <a:pt x="5855208" y="0"/>
                </a:lnTo>
                <a:lnTo>
                  <a:pt x="0" y="0"/>
                </a:lnTo>
                <a:lnTo>
                  <a:pt x="0" y="4050791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8235" y="1120139"/>
            <a:ext cx="445134" cy="216535"/>
          </a:xfrm>
          <a:custGeom>
            <a:avLst/>
            <a:gdLst/>
            <a:ahLst/>
            <a:cxnLst/>
            <a:rect l="l" t="t" r="r" b="b"/>
            <a:pathLst>
              <a:path w="445135" h="216534">
                <a:moveTo>
                  <a:pt x="0" y="216408"/>
                </a:moveTo>
                <a:lnTo>
                  <a:pt x="445007" y="216408"/>
                </a:lnTo>
                <a:lnTo>
                  <a:pt x="445007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3244" y="1185925"/>
            <a:ext cx="1629410" cy="76200"/>
          </a:xfrm>
          <a:custGeom>
            <a:avLst/>
            <a:gdLst/>
            <a:ahLst/>
            <a:cxnLst/>
            <a:rect l="l" t="t" r="r" b="b"/>
            <a:pathLst>
              <a:path w="1629410" h="76200">
                <a:moveTo>
                  <a:pt x="1616861" y="31750"/>
                </a:moveTo>
                <a:lnTo>
                  <a:pt x="1565529" y="31750"/>
                </a:lnTo>
                <a:lnTo>
                  <a:pt x="1565656" y="44450"/>
                </a:lnTo>
                <a:lnTo>
                  <a:pt x="1552977" y="44493"/>
                </a:lnTo>
                <a:lnTo>
                  <a:pt x="1553083" y="76200"/>
                </a:lnTo>
                <a:lnTo>
                  <a:pt x="1629156" y="37846"/>
                </a:lnTo>
                <a:lnTo>
                  <a:pt x="1616861" y="31750"/>
                </a:lnTo>
                <a:close/>
              </a:path>
              <a:path w="1629410" h="76200">
                <a:moveTo>
                  <a:pt x="1552934" y="31792"/>
                </a:moveTo>
                <a:lnTo>
                  <a:pt x="0" y="37084"/>
                </a:lnTo>
                <a:lnTo>
                  <a:pt x="0" y="49784"/>
                </a:lnTo>
                <a:lnTo>
                  <a:pt x="1552977" y="44493"/>
                </a:lnTo>
                <a:lnTo>
                  <a:pt x="1552934" y="31792"/>
                </a:lnTo>
                <a:close/>
              </a:path>
              <a:path w="1629410" h="76200">
                <a:moveTo>
                  <a:pt x="1565529" y="31750"/>
                </a:moveTo>
                <a:lnTo>
                  <a:pt x="1552934" y="31792"/>
                </a:lnTo>
                <a:lnTo>
                  <a:pt x="1552977" y="44493"/>
                </a:lnTo>
                <a:lnTo>
                  <a:pt x="1565656" y="44450"/>
                </a:lnTo>
                <a:lnTo>
                  <a:pt x="1565529" y="31750"/>
                </a:lnTo>
                <a:close/>
              </a:path>
              <a:path w="1629410" h="76200">
                <a:moveTo>
                  <a:pt x="1552829" y="0"/>
                </a:moveTo>
                <a:lnTo>
                  <a:pt x="1552934" y="31792"/>
                </a:lnTo>
                <a:lnTo>
                  <a:pt x="1616861" y="31750"/>
                </a:lnTo>
                <a:lnTo>
                  <a:pt x="1552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60876" y="1086611"/>
            <a:ext cx="1978660" cy="274320"/>
          </a:xfrm>
          <a:prstGeom prst="rect">
            <a:avLst/>
          </a:prstGeom>
          <a:ln w="27431">
            <a:solidFill>
              <a:srgbClr val="92D05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latin typeface="Calibri"/>
                <a:cs typeface="Calibri"/>
              </a:rPr>
              <a:t>Click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add 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Connection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9265" y="-152560"/>
            <a:ext cx="269557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599" y="1127125"/>
            <a:ext cx="8686801" cy="3585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4" y="1127125"/>
            <a:ext cx="9107805" cy="3589908"/>
          </a:xfrm>
          <a:custGeom>
            <a:avLst/>
            <a:gdLst/>
            <a:ahLst/>
            <a:cxnLst/>
            <a:rect l="l" t="t" r="r" b="b"/>
            <a:pathLst>
              <a:path w="9107805" h="4014470">
                <a:moveTo>
                  <a:pt x="0" y="4014215"/>
                </a:moveTo>
                <a:lnTo>
                  <a:pt x="9107424" y="4014215"/>
                </a:lnTo>
                <a:lnTo>
                  <a:pt x="9107424" y="0"/>
                </a:lnTo>
                <a:lnTo>
                  <a:pt x="0" y="0"/>
                </a:lnTo>
                <a:lnTo>
                  <a:pt x="0" y="4014215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0260" y="1857755"/>
            <a:ext cx="527685" cy="180340"/>
          </a:xfrm>
          <a:custGeom>
            <a:avLst/>
            <a:gdLst/>
            <a:ahLst/>
            <a:cxnLst/>
            <a:rect l="l" t="t" r="r" b="b"/>
            <a:pathLst>
              <a:path w="527685" h="180339">
                <a:moveTo>
                  <a:pt x="0" y="179832"/>
                </a:moveTo>
                <a:lnTo>
                  <a:pt x="527304" y="179832"/>
                </a:lnTo>
                <a:lnTo>
                  <a:pt x="527304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265" y="-152560"/>
            <a:ext cx="269557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6" name="object 6"/>
          <p:cNvSpPr/>
          <p:nvPr/>
        </p:nvSpPr>
        <p:spPr>
          <a:xfrm>
            <a:off x="1533144" y="1383791"/>
            <a:ext cx="547370" cy="601980"/>
          </a:xfrm>
          <a:custGeom>
            <a:avLst/>
            <a:gdLst/>
            <a:ahLst/>
            <a:cxnLst/>
            <a:rect l="l" t="t" r="r" b="b"/>
            <a:pathLst>
              <a:path w="547369" h="601980">
                <a:moveTo>
                  <a:pt x="471043" y="525526"/>
                </a:moveTo>
                <a:lnTo>
                  <a:pt x="471043" y="601726"/>
                </a:lnTo>
                <a:lnTo>
                  <a:pt x="534543" y="569976"/>
                </a:lnTo>
                <a:lnTo>
                  <a:pt x="483743" y="569976"/>
                </a:lnTo>
                <a:lnTo>
                  <a:pt x="483743" y="557276"/>
                </a:lnTo>
                <a:lnTo>
                  <a:pt x="534543" y="557276"/>
                </a:lnTo>
                <a:lnTo>
                  <a:pt x="471043" y="525526"/>
                </a:lnTo>
                <a:close/>
              </a:path>
              <a:path w="547369" h="601980">
                <a:moveTo>
                  <a:pt x="31750" y="74921"/>
                </a:moveTo>
                <a:lnTo>
                  <a:pt x="31750" y="567182"/>
                </a:lnTo>
                <a:lnTo>
                  <a:pt x="34543" y="569976"/>
                </a:lnTo>
                <a:lnTo>
                  <a:pt x="471043" y="569976"/>
                </a:lnTo>
                <a:lnTo>
                  <a:pt x="471043" y="563626"/>
                </a:lnTo>
                <a:lnTo>
                  <a:pt x="44450" y="563626"/>
                </a:lnTo>
                <a:lnTo>
                  <a:pt x="38100" y="557276"/>
                </a:lnTo>
                <a:lnTo>
                  <a:pt x="44450" y="557276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547369" h="601980">
                <a:moveTo>
                  <a:pt x="534543" y="557276"/>
                </a:moveTo>
                <a:lnTo>
                  <a:pt x="483743" y="557276"/>
                </a:lnTo>
                <a:lnTo>
                  <a:pt x="483743" y="569976"/>
                </a:lnTo>
                <a:lnTo>
                  <a:pt x="534543" y="569976"/>
                </a:lnTo>
                <a:lnTo>
                  <a:pt x="547243" y="563626"/>
                </a:lnTo>
                <a:lnTo>
                  <a:pt x="534543" y="557276"/>
                </a:lnTo>
                <a:close/>
              </a:path>
              <a:path w="547369" h="601980">
                <a:moveTo>
                  <a:pt x="44450" y="557276"/>
                </a:moveTo>
                <a:lnTo>
                  <a:pt x="38100" y="557276"/>
                </a:lnTo>
                <a:lnTo>
                  <a:pt x="44450" y="563626"/>
                </a:lnTo>
                <a:lnTo>
                  <a:pt x="44450" y="557276"/>
                </a:lnTo>
                <a:close/>
              </a:path>
              <a:path w="547369" h="601980">
                <a:moveTo>
                  <a:pt x="471043" y="557276"/>
                </a:moveTo>
                <a:lnTo>
                  <a:pt x="44450" y="557276"/>
                </a:lnTo>
                <a:lnTo>
                  <a:pt x="44450" y="563626"/>
                </a:lnTo>
                <a:lnTo>
                  <a:pt x="471043" y="563626"/>
                </a:lnTo>
                <a:lnTo>
                  <a:pt x="471043" y="557276"/>
                </a:lnTo>
                <a:close/>
              </a:path>
              <a:path w="547369" h="601980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547369" h="601980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547369" h="60198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547369" h="601980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696" y="1127125"/>
            <a:ext cx="8260080" cy="35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387" y="1050924"/>
            <a:ext cx="8269605" cy="3653789"/>
          </a:xfrm>
          <a:custGeom>
            <a:avLst/>
            <a:gdLst/>
            <a:ahLst/>
            <a:cxnLst/>
            <a:rect l="l" t="t" r="r" b="b"/>
            <a:pathLst>
              <a:path w="8269605" h="4026535">
                <a:moveTo>
                  <a:pt x="0" y="4026408"/>
                </a:moveTo>
                <a:lnTo>
                  <a:pt x="8269223" y="4026408"/>
                </a:lnTo>
                <a:lnTo>
                  <a:pt x="8269223" y="0"/>
                </a:lnTo>
                <a:lnTo>
                  <a:pt x="0" y="0"/>
                </a:lnTo>
                <a:lnTo>
                  <a:pt x="0" y="4026408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5108" y="1741931"/>
            <a:ext cx="497205" cy="210820"/>
          </a:xfrm>
          <a:custGeom>
            <a:avLst/>
            <a:gdLst/>
            <a:ahLst/>
            <a:cxnLst/>
            <a:rect l="l" t="t" r="r" b="b"/>
            <a:pathLst>
              <a:path w="497205" h="210819">
                <a:moveTo>
                  <a:pt x="0" y="210311"/>
                </a:moveTo>
                <a:lnTo>
                  <a:pt x="496823" y="210311"/>
                </a:lnTo>
                <a:lnTo>
                  <a:pt x="496823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38144" y="2078735"/>
            <a:ext cx="1743710" cy="210820"/>
          </a:xfrm>
          <a:custGeom>
            <a:avLst/>
            <a:gdLst/>
            <a:ahLst/>
            <a:cxnLst/>
            <a:rect l="l" t="t" r="r" b="b"/>
            <a:pathLst>
              <a:path w="1743710" h="210819">
                <a:moveTo>
                  <a:pt x="0" y="210312"/>
                </a:moveTo>
                <a:lnTo>
                  <a:pt x="1743455" y="210312"/>
                </a:lnTo>
                <a:lnTo>
                  <a:pt x="1743455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ln w="2438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265" y="-152560"/>
            <a:ext cx="269557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7" name="object 7"/>
          <p:cNvSpPr/>
          <p:nvPr/>
        </p:nvSpPr>
        <p:spPr>
          <a:xfrm>
            <a:off x="1741932" y="1842261"/>
            <a:ext cx="2607310" cy="238760"/>
          </a:xfrm>
          <a:custGeom>
            <a:avLst/>
            <a:gdLst/>
            <a:ahLst/>
            <a:cxnLst/>
            <a:rect l="l" t="t" r="r" b="b"/>
            <a:pathLst>
              <a:path w="2607310" h="238760">
                <a:moveTo>
                  <a:pt x="2562733" y="162306"/>
                </a:moveTo>
                <a:lnTo>
                  <a:pt x="2530983" y="162306"/>
                </a:lnTo>
                <a:lnTo>
                  <a:pt x="2569083" y="238506"/>
                </a:lnTo>
                <a:lnTo>
                  <a:pt x="2600833" y="175006"/>
                </a:lnTo>
                <a:lnTo>
                  <a:pt x="2562733" y="175006"/>
                </a:lnTo>
                <a:lnTo>
                  <a:pt x="2562733" y="162306"/>
                </a:lnTo>
                <a:close/>
              </a:path>
              <a:path w="2607310" h="238760">
                <a:moveTo>
                  <a:pt x="2562733" y="6350"/>
                </a:moveTo>
                <a:lnTo>
                  <a:pt x="2562733" y="175006"/>
                </a:lnTo>
                <a:lnTo>
                  <a:pt x="2575433" y="175006"/>
                </a:lnTo>
                <a:lnTo>
                  <a:pt x="2575433" y="12700"/>
                </a:lnTo>
                <a:lnTo>
                  <a:pt x="2569083" y="12700"/>
                </a:lnTo>
                <a:lnTo>
                  <a:pt x="2562733" y="6350"/>
                </a:lnTo>
                <a:close/>
              </a:path>
              <a:path w="2607310" h="238760">
                <a:moveTo>
                  <a:pt x="2607183" y="162306"/>
                </a:moveTo>
                <a:lnTo>
                  <a:pt x="2575433" y="162306"/>
                </a:lnTo>
                <a:lnTo>
                  <a:pt x="2575433" y="175006"/>
                </a:lnTo>
                <a:lnTo>
                  <a:pt x="2600833" y="175006"/>
                </a:lnTo>
                <a:lnTo>
                  <a:pt x="2607183" y="162306"/>
                </a:lnTo>
                <a:close/>
              </a:path>
              <a:path w="2607310" h="238760">
                <a:moveTo>
                  <a:pt x="2572639" y="0"/>
                </a:moveTo>
                <a:lnTo>
                  <a:pt x="0" y="0"/>
                </a:lnTo>
                <a:lnTo>
                  <a:pt x="0" y="12700"/>
                </a:lnTo>
                <a:lnTo>
                  <a:pt x="2562733" y="12700"/>
                </a:lnTo>
                <a:lnTo>
                  <a:pt x="2562733" y="6350"/>
                </a:lnTo>
                <a:lnTo>
                  <a:pt x="2575433" y="6350"/>
                </a:lnTo>
                <a:lnTo>
                  <a:pt x="2575433" y="2794"/>
                </a:lnTo>
                <a:lnTo>
                  <a:pt x="2572639" y="0"/>
                </a:lnTo>
                <a:close/>
              </a:path>
              <a:path w="2607310" h="238760">
                <a:moveTo>
                  <a:pt x="2575433" y="6350"/>
                </a:moveTo>
                <a:lnTo>
                  <a:pt x="2562733" y="6350"/>
                </a:lnTo>
                <a:lnTo>
                  <a:pt x="2569083" y="12700"/>
                </a:lnTo>
                <a:lnTo>
                  <a:pt x="2575433" y="12700"/>
                </a:lnTo>
                <a:lnTo>
                  <a:pt x="2575433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8416" y="4306823"/>
            <a:ext cx="637540" cy="201295"/>
          </a:xfrm>
          <a:custGeom>
            <a:avLst/>
            <a:gdLst/>
            <a:ahLst/>
            <a:cxnLst/>
            <a:rect l="l" t="t" r="r" b="b"/>
            <a:pathLst>
              <a:path w="637540" h="201295">
                <a:moveTo>
                  <a:pt x="0" y="201168"/>
                </a:moveTo>
                <a:lnTo>
                  <a:pt x="637031" y="201168"/>
                </a:lnTo>
                <a:lnTo>
                  <a:pt x="637031" y="0"/>
                </a:lnTo>
                <a:lnTo>
                  <a:pt x="0" y="0"/>
                </a:lnTo>
                <a:lnTo>
                  <a:pt x="0" y="201168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101851"/>
            <a:ext cx="7851648" cy="3637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3" y="898525"/>
            <a:ext cx="8159750" cy="3846193"/>
          </a:xfrm>
          <a:custGeom>
            <a:avLst/>
            <a:gdLst/>
            <a:ahLst/>
            <a:cxnLst/>
            <a:rect l="l" t="t" r="r" b="b"/>
            <a:pathLst>
              <a:path w="8159750" h="4081779">
                <a:moveTo>
                  <a:pt x="0" y="4081272"/>
                </a:moveTo>
                <a:lnTo>
                  <a:pt x="8159496" y="4081272"/>
                </a:lnTo>
                <a:lnTo>
                  <a:pt x="8159496" y="0"/>
                </a:lnTo>
                <a:lnTo>
                  <a:pt x="0" y="0"/>
                </a:lnTo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9265" y="-152560"/>
            <a:ext cx="269557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Cross </a:t>
            </a:r>
            <a:r>
              <a:rPr sz="2800" dirty="0">
                <a:solidFill>
                  <a:srgbClr val="004A6B"/>
                </a:solidFill>
              </a:rPr>
              <a:t>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 dirty="0"/>
          </a:p>
        </p:txBody>
      </p:sp>
      <p:sp>
        <p:nvSpPr>
          <p:cNvPr id="5" name="object 5"/>
          <p:cNvSpPr/>
          <p:nvPr/>
        </p:nvSpPr>
        <p:spPr>
          <a:xfrm>
            <a:off x="381000" y="1101851"/>
            <a:ext cx="1205611" cy="658495"/>
          </a:xfrm>
          <a:custGeom>
            <a:avLst/>
            <a:gdLst/>
            <a:ahLst/>
            <a:cxnLst/>
            <a:rect l="l" t="t" r="r" b="b"/>
            <a:pathLst>
              <a:path w="1572895" h="658494">
                <a:moveTo>
                  <a:pt x="0" y="658368"/>
                </a:moveTo>
                <a:lnTo>
                  <a:pt x="1572768" y="658368"/>
                </a:lnTo>
                <a:lnTo>
                  <a:pt x="1572768" y="0"/>
                </a:lnTo>
                <a:lnTo>
                  <a:pt x="0" y="0"/>
                </a:lnTo>
                <a:lnTo>
                  <a:pt x="0" y="65836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38" y="1120139"/>
            <a:ext cx="8840725" cy="362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" y="1120139"/>
            <a:ext cx="8894445" cy="3633597"/>
          </a:xfrm>
          <a:custGeom>
            <a:avLst/>
            <a:gdLst/>
            <a:ahLst/>
            <a:cxnLst/>
            <a:rect l="l" t="t" r="r" b="b"/>
            <a:pathLst>
              <a:path w="8894445" h="4093845">
                <a:moveTo>
                  <a:pt x="0" y="4093464"/>
                </a:moveTo>
                <a:lnTo>
                  <a:pt x="8894064" y="4093464"/>
                </a:lnTo>
                <a:lnTo>
                  <a:pt x="8894064" y="0"/>
                </a:lnTo>
                <a:lnTo>
                  <a:pt x="0" y="0"/>
                </a:lnTo>
                <a:lnTo>
                  <a:pt x="0" y="4093464"/>
                </a:lnTo>
                <a:close/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1283" y="1120139"/>
            <a:ext cx="3489960" cy="579120"/>
          </a:xfrm>
          <a:custGeom>
            <a:avLst/>
            <a:gdLst/>
            <a:ahLst/>
            <a:cxnLst/>
            <a:rect l="l" t="t" r="r" b="b"/>
            <a:pathLst>
              <a:path w="3489960" h="579119">
                <a:moveTo>
                  <a:pt x="0" y="579120"/>
                </a:moveTo>
                <a:lnTo>
                  <a:pt x="3489960" y="579120"/>
                </a:lnTo>
                <a:lnTo>
                  <a:pt x="3489960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39" y="970787"/>
            <a:ext cx="1740535" cy="728980"/>
          </a:xfrm>
          <a:custGeom>
            <a:avLst/>
            <a:gdLst/>
            <a:ahLst/>
            <a:cxnLst/>
            <a:rect l="l" t="t" r="r" b="b"/>
            <a:pathLst>
              <a:path w="1740535" h="728980">
                <a:moveTo>
                  <a:pt x="0" y="728472"/>
                </a:moveTo>
                <a:lnTo>
                  <a:pt x="1740408" y="728472"/>
                </a:lnTo>
                <a:lnTo>
                  <a:pt x="1740408" y="0"/>
                </a:lnTo>
                <a:lnTo>
                  <a:pt x="0" y="0"/>
                </a:lnTo>
                <a:lnTo>
                  <a:pt x="0" y="7284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7828" y="2988563"/>
            <a:ext cx="1521460" cy="485140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200" spc="-5" dirty="0">
                <a:latin typeface="Calibri"/>
                <a:cs typeface="Calibri"/>
              </a:rPr>
              <a:t>Connection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showing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Both the</a:t>
            </a:r>
            <a:r>
              <a:rPr sz="1200" spc="-10" dirty="0">
                <a:latin typeface="Calibri"/>
                <a:cs typeface="Calibri"/>
              </a:rPr>
              <a:t> files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5463" y="1699259"/>
            <a:ext cx="76200" cy="1287145"/>
          </a:xfrm>
          <a:custGeom>
            <a:avLst/>
            <a:gdLst/>
            <a:ahLst/>
            <a:cxnLst/>
            <a:rect l="l" t="t" r="r" b="b"/>
            <a:pathLst>
              <a:path w="76200" h="1287145">
                <a:moveTo>
                  <a:pt x="31750" y="1210945"/>
                </a:moveTo>
                <a:lnTo>
                  <a:pt x="0" y="1210945"/>
                </a:lnTo>
                <a:lnTo>
                  <a:pt x="38100" y="1287145"/>
                </a:lnTo>
                <a:lnTo>
                  <a:pt x="69850" y="1223645"/>
                </a:lnTo>
                <a:lnTo>
                  <a:pt x="31750" y="1223645"/>
                </a:lnTo>
                <a:lnTo>
                  <a:pt x="31750" y="1210945"/>
                </a:lnTo>
                <a:close/>
              </a:path>
              <a:path w="76200" h="1287145">
                <a:moveTo>
                  <a:pt x="44450" y="0"/>
                </a:moveTo>
                <a:lnTo>
                  <a:pt x="31750" y="0"/>
                </a:lnTo>
                <a:lnTo>
                  <a:pt x="31750" y="1223645"/>
                </a:lnTo>
                <a:lnTo>
                  <a:pt x="44450" y="1223645"/>
                </a:lnTo>
                <a:lnTo>
                  <a:pt x="44450" y="0"/>
                </a:lnTo>
                <a:close/>
              </a:path>
              <a:path w="76200" h="1287145">
                <a:moveTo>
                  <a:pt x="76200" y="1210945"/>
                </a:moveTo>
                <a:lnTo>
                  <a:pt x="44450" y="1210945"/>
                </a:lnTo>
                <a:lnTo>
                  <a:pt x="44450" y="1223645"/>
                </a:lnTo>
                <a:lnTo>
                  <a:pt x="69850" y="1223645"/>
                </a:lnTo>
                <a:lnTo>
                  <a:pt x="76200" y="1210945"/>
                </a:lnTo>
                <a:close/>
              </a:path>
            </a:pathLst>
          </a:custGeom>
          <a:solidFill>
            <a:srgbClr val="009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4291" y="1371726"/>
            <a:ext cx="760730" cy="76200"/>
          </a:xfrm>
          <a:custGeom>
            <a:avLst/>
            <a:gdLst/>
            <a:ahLst/>
            <a:cxnLst/>
            <a:rect l="l" t="t" r="r" b="b"/>
            <a:pathLst>
              <a:path w="760729" h="76200">
                <a:moveTo>
                  <a:pt x="747713" y="31750"/>
                </a:moveTo>
                <a:lnTo>
                  <a:pt x="696722" y="31750"/>
                </a:lnTo>
                <a:lnTo>
                  <a:pt x="696722" y="44450"/>
                </a:lnTo>
                <a:lnTo>
                  <a:pt x="684043" y="44480"/>
                </a:lnTo>
                <a:lnTo>
                  <a:pt x="684149" y="76200"/>
                </a:lnTo>
                <a:lnTo>
                  <a:pt x="760222" y="37973"/>
                </a:lnTo>
                <a:lnTo>
                  <a:pt x="747713" y="31750"/>
                </a:lnTo>
                <a:close/>
              </a:path>
              <a:path w="760729" h="76200">
                <a:moveTo>
                  <a:pt x="684000" y="31780"/>
                </a:moveTo>
                <a:lnTo>
                  <a:pt x="0" y="33400"/>
                </a:lnTo>
                <a:lnTo>
                  <a:pt x="0" y="46100"/>
                </a:lnTo>
                <a:lnTo>
                  <a:pt x="684043" y="44480"/>
                </a:lnTo>
                <a:lnTo>
                  <a:pt x="684000" y="31780"/>
                </a:lnTo>
                <a:close/>
              </a:path>
              <a:path w="760729" h="76200">
                <a:moveTo>
                  <a:pt x="696722" y="31750"/>
                </a:moveTo>
                <a:lnTo>
                  <a:pt x="684000" y="31780"/>
                </a:lnTo>
                <a:lnTo>
                  <a:pt x="684043" y="44480"/>
                </a:lnTo>
                <a:lnTo>
                  <a:pt x="696722" y="44450"/>
                </a:lnTo>
                <a:lnTo>
                  <a:pt x="696722" y="31750"/>
                </a:lnTo>
                <a:close/>
              </a:path>
              <a:path w="760729" h="76200">
                <a:moveTo>
                  <a:pt x="683895" y="0"/>
                </a:moveTo>
                <a:lnTo>
                  <a:pt x="684000" y="31780"/>
                </a:lnTo>
                <a:lnTo>
                  <a:pt x="747713" y="31750"/>
                </a:lnTo>
                <a:lnTo>
                  <a:pt x="683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8632" y="1286255"/>
            <a:ext cx="2387473" cy="583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4352" y="1286243"/>
            <a:ext cx="2293111" cy="616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73723" y="1287779"/>
            <a:ext cx="2082164" cy="277495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75"/>
              </a:spcBef>
            </a:pPr>
            <a:r>
              <a:rPr sz="1200" spc="-10" dirty="0">
                <a:latin typeface="Calibri"/>
                <a:cs typeface="Calibri"/>
              </a:rPr>
              <a:t>Join </a:t>
            </a:r>
            <a:r>
              <a:rPr sz="1200" dirty="0">
                <a:latin typeface="Calibri"/>
                <a:cs typeface="Calibri"/>
              </a:rPr>
              <a:t>between .xls </a:t>
            </a:r>
            <a:r>
              <a:rPr sz="1200" spc="-5" dirty="0">
                <a:latin typeface="Calibri"/>
                <a:cs typeface="Calibri"/>
              </a:rPr>
              <a:t>and .csv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0239" y="1322831"/>
            <a:ext cx="1463039" cy="225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5083" y="2174747"/>
            <a:ext cx="3599815" cy="475615"/>
          </a:xfrm>
          <a:custGeom>
            <a:avLst/>
            <a:gdLst/>
            <a:ahLst/>
            <a:cxnLst/>
            <a:rect l="l" t="t" r="r" b="b"/>
            <a:pathLst>
              <a:path w="3599815" h="475614">
                <a:moveTo>
                  <a:pt x="0" y="475488"/>
                </a:moveTo>
                <a:lnTo>
                  <a:pt x="4407" y="436920"/>
                </a:lnTo>
                <a:lnTo>
                  <a:pt x="17166" y="400336"/>
                </a:lnTo>
                <a:lnTo>
                  <a:pt x="37585" y="366224"/>
                </a:lnTo>
                <a:lnTo>
                  <a:pt x="64971" y="335072"/>
                </a:lnTo>
                <a:lnTo>
                  <a:pt x="98631" y="307371"/>
                </a:lnTo>
                <a:lnTo>
                  <a:pt x="137873" y="283610"/>
                </a:lnTo>
                <a:lnTo>
                  <a:pt x="182004" y="264277"/>
                </a:lnTo>
                <a:lnTo>
                  <a:pt x="230331" y="249862"/>
                </a:lnTo>
                <a:lnTo>
                  <a:pt x="282162" y="240855"/>
                </a:lnTo>
                <a:lnTo>
                  <a:pt x="336804" y="237744"/>
                </a:lnTo>
                <a:lnTo>
                  <a:pt x="1366139" y="237744"/>
                </a:lnTo>
                <a:lnTo>
                  <a:pt x="1420780" y="234632"/>
                </a:lnTo>
                <a:lnTo>
                  <a:pt x="1472611" y="225625"/>
                </a:lnTo>
                <a:lnTo>
                  <a:pt x="1520938" y="211210"/>
                </a:lnTo>
                <a:lnTo>
                  <a:pt x="1565069" y="191877"/>
                </a:lnTo>
                <a:lnTo>
                  <a:pt x="1604311" y="168116"/>
                </a:lnTo>
                <a:lnTo>
                  <a:pt x="1637971" y="140415"/>
                </a:lnTo>
                <a:lnTo>
                  <a:pt x="1665357" y="109263"/>
                </a:lnTo>
                <a:lnTo>
                  <a:pt x="1685776" y="75151"/>
                </a:lnTo>
                <a:lnTo>
                  <a:pt x="1698535" y="38567"/>
                </a:lnTo>
                <a:lnTo>
                  <a:pt x="1702943" y="0"/>
                </a:lnTo>
                <a:lnTo>
                  <a:pt x="1707349" y="38567"/>
                </a:lnTo>
                <a:lnTo>
                  <a:pt x="1720108" y="75151"/>
                </a:lnTo>
                <a:lnTo>
                  <a:pt x="1740524" y="109263"/>
                </a:lnTo>
                <a:lnTo>
                  <a:pt x="1767906" y="140415"/>
                </a:lnTo>
                <a:lnTo>
                  <a:pt x="1801558" y="168116"/>
                </a:lnTo>
                <a:lnTo>
                  <a:pt x="1840788" y="191877"/>
                </a:lnTo>
                <a:lnTo>
                  <a:pt x="1884903" y="211210"/>
                </a:lnTo>
                <a:lnTo>
                  <a:pt x="1933209" y="225625"/>
                </a:lnTo>
                <a:lnTo>
                  <a:pt x="1985012" y="234632"/>
                </a:lnTo>
                <a:lnTo>
                  <a:pt x="2039620" y="237744"/>
                </a:lnTo>
                <a:lnTo>
                  <a:pt x="3262883" y="237744"/>
                </a:lnTo>
                <a:lnTo>
                  <a:pt x="3317525" y="240855"/>
                </a:lnTo>
                <a:lnTo>
                  <a:pt x="3369356" y="249862"/>
                </a:lnTo>
                <a:lnTo>
                  <a:pt x="3417683" y="264277"/>
                </a:lnTo>
                <a:lnTo>
                  <a:pt x="3461814" y="283610"/>
                </a:lnTo>
                <a:lnTo>
                  <a:pt x="3501056" y="307371"/>
                </a:lnTo>
                <a:lnTo>
                  <a:pt x="3534716" y="335072"/>
                </a:lnTo>
                <a:lnTo>
                  <a:pt x="3562102" y="366224"/>
                </a:lnTo>
                <a:lnTo>
                  <a:pt x="3582521" y="400336"/>
                </a:lnTo>
                <a:lnTo>
                  <a:pt x="3595280" y="436920"/>
                </a:lnTo>
                <a:lnTo>
                  <a:pt x="3599688" y="475488"/>
                </a:lnTo>
              </a:path>
            </a:pathLst>
          </a:custGeom>
          <a:ln w="9144">
            <a:solidFill>
              <a:srgbClr val="EF52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9523" y="1845563"/>
            <a:ext cx="1051560" cy="277495"/>
          </a:xfrm>
          <a:prstGeom prst="rect">
            <a:avLst/>
          </a:prstGeom>
          <a:ln w="9144">
            <a:solidFill>
              <a:srgbClr val="EF5231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280"/>
              </a:spcBef>
            </a:pPr>
            <a:r>
              <a:rPr sz="1200" spc="-10" dirty="0">
                <a:latin typeface="Calibri"/>
                <a:cs typeface="Calibri"/>
              </a:rPr>
              <a:t>Product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45252" y="2153411"/>
            <a:ext cx="3416935" cy="475615"/>
          </a:xfrm>
          <a:custGeom>
            <a:avLst/>
            <a:gdLst/>
            <a:ahLst/>
            <a:cxnLst/>
            <a:rect l="l" t="t" r="r" b="b"/>
            <a:pathLst>
              <a:path w="3416934" h="475614">
                <a:moveTo>
                  <a:pt x="0" y="475488"/>
                </a:moveTo>
                <a:lnTo>
                  <a:pt x="4407" y="436920"/>
                </a:lnTo>
                <a:lnTo>
                  <a:pt x="17166" y="400336"/>
                </a:lnTo>
                <a:lnTo>
                  <a:pt x="37585" y="366224"/>
                </a:lnTo>
                <a:lnTo>
                  <a:pt x="64971" y="335072"/>
                </a:lnTo>
                <a:lnTo>
                  <a:pt x="98631" y="307371"/>
                </a:lnTo>
                <a:lnTo>
                  <a:pt x="137873" y="283610"/>
                </a:lnTo>
                <a:lnTo>
                  <a:pt x="182004" y="264277"/>
                </a:lnTo>
                <a:lnTo>
                  <a:pt x="230331" y="249862"/>
                </a:lnTo>
                <a:lnTo>
                  <a:pt x="282162" y="240855"/>
                </a:lnTo>
                <a:lnTo>
                  <a:pt x="336803" y="237744"/>
                </a:lnTo>
                <a:lnTo>
                  <a:pt x="1279652" y="237744"/>
                </a:lnTo>
                <a:lnTo>
                  <a:pt x="1334259" y="234632"/>
                </a:lnTo>
                <a:lnTo>
                  <a:pt x="1386062" y="225625"/>
                </a:lnTo>
                <a:lnTo>
                  <a:pt x="1434368" y="211210"/>
                </a:lnTo>
                <a:lnTo>
                  <a:pt x="1478483" y="191877"/>
                </a:lnTo>
                <a:lnTo>
                  <a:pt x="1517713" y="168116"/>
                </a:lnTo>
                <a:lnTo>
                  <a:pt x="1551365" y="140415"/>
                </a:lnTo>
                <a:lnTo>
                  <a:pt x="1578747" y="109263"/>
                </a:lnTo>
                <a:lnTo>
                  <a:pt x="1599163" y="75151"/>
                </a:lnTo>
                <a:lnTo>
                  <a:pt x="1611922" y="38567"/>
                </a:lnTo>
                <a:lnTo>
                  <a:pt x="1616328" y="0"/>
                </a:lnTo>
                <a:lnTo>
                  <a:pt x="1620739" y="38567"/>
                </a:lnTo>
                <a:lnTo>
                  <a:pt x="1633507" y="75151"/>
                </a:lnTo>
                <a:lnTo>
                  <a:pt x="1653938" y="109263"/>
                </a:lnTo>
                <a:lnTo>
                  <a:pt x="1681336" y="140415"/>
                </a:lnTo>
                <a:lnTo>
                  <a:pt x="1715007" y="168116"/>
                </a:lnTo>
                <a:lnTo>
                  <a:pt x="1754257" y="191877"/>
                </a:lnTo>
                <a:lnTo>
                  <a:pt x="1798389" y="211210"/>
                </a:lnTo>
                <a:lnTo>
                  <a:pt x="1846709" y="225625"/>
                </a:lnTo>
                <a:lnTo>
                  <a:pt x="1898521" y="234632"/>
                </a:lnTo>
                <a:lnTo>
                  <a:pt x="1953132" y="237744"/>
                </a:lnTo>
                <a:lnTo>
                  <a:pt x="3080004" y="237744"/>
                </a:lnTo>
                <a:lnTo>
                  <a:pt x="3134645" y="240855"/>
                </a:lnTo>
                <a:lnTo>
                  <a:pt x="3186476" y="249862"/>
                </a:lnTo>
                <a:lnTo>
                  <a:pt x="3234803" y="264277"/>
                </a:lnTo>
                <a:lnTo>
                  <a:pt x="3278934" y="283610"/>
                </a:lnTo>
                <a:lnTo>
                  <a:pt x="3318176" y="307371"/>
                </a:lnTo>
                <a:lnTo>
                  <a:pt x="3351836" y="335072"/>
                </a:lnTo>
                <a:lnTo>
                  <a:pt x="3379222" y="366224"/>
                </a:lnTo>
                <a:lnTo>
                  <a:pt x="3399641" y="400336"/>
                </a:lnTo>
                <a:lnTo>
                  <a:pt x="3412400" y="436920"/>
                </a:lnTo>
                <a:lnTo>
                  <a:pt x="3416807" y="475488"/>
                </a:lnTo>
              </a:path>
            </a:pathLst>
          </a:custGeom>
          <a:ln w="914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0923" y="1824227"/>
            <a:ext cx="990600" cy="27749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Sales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9265" y="62883"/>
            <a:ext cx="269557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 smtClean="0">
                <a:solidFill>
                  <a:srgbClr val="004A6B"/>
                </a:solidFill>
              </a:rPr>
              <a:t>Cross Join</a:t>
            </a:r>
            <a:r>
              <a:rPr sz="2800" spc="-140" dirty="0" smtClean="0">
                <a:solidFill>
                  <a:srgbClr val="004A6B"/>
                </a:solidFill>
              </a:rPr>
              <a:t> </a:t>
            </a:r>
            <a:r>
              <a:rPr sz="2800" spc="-5" dirty="0" err="1" smtClean="0">
                <a:solidFill>
                  <a:srgbClr val="004A6B"/>
                </a:solidFill>
              </a:rPr>
              <a:t>Contd</a:t>
            </a:r>
            <a:r>
              <a:rPr sz="2800" spc="-5" dirty="0" smtClean="0">
                <a:solidFill>
                  <a:srgbClr val="004A6B"/>
                </a:solidFill>
              </a:rPr>
              <a:t>…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28" y="53797"/>
            <a:ext cx="52832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004A6B"/>
                </a:solidFill>
              </a:rPr>
              <a:t>How </a:t>
            </a:r>
            <a:r>
              <a:rPr sz="2800" spc="-5" dirty="0">
                <a:solidFill>
                  <a:srgbClr val="004A6B"/>
                </a:solidFill>
              </a:rPr>
              <a:t>to achieve Data Visualization</a:t>
            </a:r>
            <a:r>
              <a:rPr sz="2800" spc="-210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957186" y="915746"/>
            <a:ext cx="7366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alibri"/>
                <a:cs typeface="Calibri"/>
              </a:rPr>
              <a:t>V</a:t>
            </a:r>
            <a:r>
              <a:rPr sz="1600" spc="-15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su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60" dirty="0">
                <a:latin typeface="Calibri"/>
                <a:cs typeface="Calibri"/>
              </a:rPr>
              <a:t>z</a:t>
            </a:r>
            <a:r>
              <a:rPr sz="1600" spc="5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2089" y="887679"/>
            <a:ext cx="6584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5" dirty="0">
                <a:latin typeface="Calibri"/>
                <a:cs typeface="Calibri"/>
              </a:rPr>
              <a:t>Analyze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831" y="887679"/>
            <a:ext cx="23698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latin typeface="Calibri"/>
                <a:cs typeface="Calibri"/>
              </a:rPr>
              <a:t>Integrate Different </a:t>
            </a: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4972" y="711707"/>
            <a:ext cx="0" cy="4433570"/>
          </a:xfrm>
          <a:custGeom>
            <a:avLst/>
            <a:gdLst/>
            <a:ahLst/>
            <a:cxnLst/>
            <a:rect l="l" t="t" r="r" b="b"/>
            <a:pathLst>
              <a:path h="4433570">
                <a:moveTo>
                  <a:pt x="0" y="0"/>
                </a:moveTo>
                <a:lnTo>
                  <a:pt x="0" y="4433314"/>
                </a:lnTo>
              </a:path>
            </a:pathLst>
          </a:custGeom>
          <a:ln w="27432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500" y="711707"/>
            <a:ext cx="0" cy="4433570"/>
          </a:xfrm>
          <a:custGeom>
            <a:avLst/>
            <a:gdLst/>
            <a:ahLst/>
            <a:cxnLst/>
            <a:rect l="l" t="t" r="r" b="b"/>
            <a:pathLst>
              <a:path h="4433570">
                <a:moveTo>
                  <a:pt x="0" y="0"/>
                </a:moveTo>
                <a:lnTo>
                  <a:pt x="0" y="4433314"/>
                </a:lnTo>
              </a:path>
            </a:pathLst>
          </a:custGeom>
          <a:ln w="27432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231" y="1487449"/>
            <a:ext cx="7416673" cy="3509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3752" y="1484375"/>
            <a:ext cx="7120128" cy="3212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667511"/>
            <a:ext cx="7799832" cy="407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0804" y="842771"/>
            <a:ext cx="1271270" cy="204470"/>
          </a:xfrm>
          <a:custGeom>
            <a:avLst/>
            <a:gdLst/>
            <a:ahLst/>
            <a:cxnLst/>
            <a:rect l="l" t="t" r="r" b="b"/>
            <a:pathLst>
              <a:path w="1271270" h="204469">
                <a:moveTo>
                  <a:pt x="0" y="204215"/>
                </a:moveTo>
                <a:lnTo>
                  <a:pt x="1271016" y="204215"/>
                </a:lnTo>
                <a:lnTo>
                  <a:pt x="1271016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1820" y="905255"/>
            <a:ext cx="805815" cy="76200"/>
          </a:xfrm>
          <a:custGeom>
            <a:avLst/>
            <a:gdLst/>
            <a:ahLst/>
            <a:cxnLst/>
            <a:rect l="l" t="t" r="r" b="b"/>
            <a:pathLst>
              <a:path w="805814" h="76200">
                <a:moveTo>
                  <a:pt x="729615" y="0"/>
                </a:moveTo>
                <a:lnTo>
                  <a:pt x="729615" y="76200"/>
                </a:lnTo>
                <a:lnTo>
                  <a:pt x="793115" y="44450"/>
                </a:lnTo>
                <a:lnTo>
                  <a:pt x="742315" y="44450"/>
                </a:lnTo>
                <a:lnTo>
                  <a:pt x="742315" y="31750"/>
                </a:lnTo>
                <a:lnTo>
                  <a:pt x="793115" y="31750"/>
                </a:lnTo>
                <a:lnTo>
                  <a:pt x="729615" y="0"/>
                </a:lnTo>
                <a:close/>
              </a:path>
              <a:path w="805814" h="76200">
                <a:moveTo>
                  <a:pt x="7296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9615" y="44450"/>
                </a:lnTo>
                <a:lnTo>
                  <a:pt x="729615" y="31750"/>
                </a:lnTo>
                <a:close/>
              </a:path>
              <a:path w="805814" h="76200">
                <a:moveTo>
                  <a:pt x="793115" y="31750"/>
                </a:moveTo>
                <a:lnTo>
                  <a:pt x="742315" y="31750"/>
                </a:lnTo>
                <a:lnTo>
                  <a:pt x="742315" y="44450"/>
                </a:lnTo>
                <a:lnTo>
                  <a:pt x="793115" y="44450"/>
                </a:lnTo>
                <a:lnTo>
                  <a:pt x="805815" y="38100"/>
                </a:lnTo>
                <a:lnTo>
                  <a:pt x="79311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4967" y="804671"/>
            <a:ext cx="2371725" cy="277495"/>
          </a:xfrm>
          <a:prstGeom prst="rect">
            <a:avLst/>
          </a:prstGeom>
          <a:solidFill>
            <a:srgbClr val="FFFFFF"/>
          </a:solidFill>
          <a:ln w="18288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Calibri"/>
                <a:cs typeface="Calibri"/>
              </a:rPr>
              <a:t>Integrated </a:t>
            </a:r>
            <a:r>
              <a:rPr sz="1200" spc="-5" dirty="0">
                <a:latin typeface="Calibri"/>
                <a:cs typeface="Calibri"/>
              </a:rPr>
              <a:t>Data </a:t>
            </a:r>
            <a:r>
              <a:rPr sz="1200" spc="-15" dirty="0">
                <a:latin typeface="Calibri"/>
                <a:cs typeface="Calibri"/>
              </a:rPr>
              <a:t>Source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renamed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9420" y="1275587"/>
            <a:ext cx="454659" cy="393700"/>
          </a:xfrm>
          <a:custGeom>
            <a:avLst/>
            <a:gdLst/>
            <a:ahLst/>
            <a:cxnLst/>
            <a:rect l="l" t="t" r="r" b="b"/>
            <a:pathLst>
              <a:path w="454660" h="393700">
                <a:moveTo>
                  <a:pt x="0" y="196596"/>
                </a:moveTo>
                <a:lnTo>
                  <a:pt x="6000" y="151515"/>
                </a:lnTo>
                <a:lnTo>
                  <a:pt x="23091" y="110134"/>
                </a:lnTo>
                <a:lnTo>
                  <a:pt x="49905" y="73631"/>
                </a:lnTo>
                <a:lnTo>
                  <a:pt x="85077" y="43187"/>
                </a:lnTo>
                <a:lnTo>
                  <a:pt x="127240" y="19980"/>
                </a:lnTo>
                <a:lnTo>
                  <a:pt x="175028" y="5191"/>
                </a:lnTo>
                <a:lnTo>
                  <a:pt x="227075" y="0"/>
                </a:lnTo>
                <a:lnTo>
                  <a:pt x="279123" y="5191"/>
                </a:lnTo>
                <a:lnTo>
                  <a:pt x="326911" y="19980"/>
                </a:lnTo>
                <a:lnTo>
                  <a:pt x="369074" y="43187"/>
                </a:lnTo>
                <a:lnTo>
                  <a:pt x="404246" y="73631"/>
                </a:lnTo>
                <a:lnTo>
                  <a:pt x="431060" y="110134"/>
                </a:lnTo>
                <a:lnTo>
                  <a:pt x="448151" y="151515"/>
                </a:lnTo>
                <a:lnTo>
                  <a:pt x="454152" y="196596"/>
                </a:lnTo>
                <a:lnTo>
                  <a:pt x="448151" y="241676"/>
                </a:lnTo>
                <a:lnTo>
                  <a:pt x="431060" y="283057"/>
                </a:lnTo>
                <a:lnTo>
                  <a:pt x="404246" y="319560"/>
                </a:lnTo>
                <a:lnTo>
                  <a:pt x="369074" y="350004"/>
                </a:lnTo>
                <a:lnTo>
                  <a:pt x="326911" y="373211"/>
                </a:lnTo>
                <a:lnTo>
                  <a:pt x="279123" y="388000"/>
                </a:lnTo>
                <a:lnTo>
                  <a:pt x="227075" y="393191"/>
                </a:lnTo>
                <a:lnTo>
                  <a:pt x="175028" y="388000"/>
                </a:lnTo>
                <a:lnTo>
                  <a:pt x="127240" y="373211"/>
                </a:lnTo>
                <a:lnTo>
                  <a:pt x="85077" y="350004"/>
                </a:lnTo>
                <a:lnTo>
                  <a:pt x="49905" y="319560"/>
                </a:lnTo>
                <a:lnTo>
                  <a:pt x="23091" y="283057"/>
                </a:lnTo>
                <a:lnTo>
                  <a:pt x="6000" y="241676"/>
                </a:lnTo>
                <a:lnTo>
                  <a:pt x="0" y="19659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7928" y="1289303"/>
            <a:ext cx="2024380" cy="277495"/>
          </a:xfrm>
          <a:prstGeom prst="rect">
            <a:avLst/>
          </a:prstGeom>
          <a:ln w="18288">
            <a:solidFill>
              <a:srgbClr val="92D05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latin typeface="Calibri"/>
                <a:cs typeface="Calibri"/>
              </a:rPr>
              <a:t>Change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join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join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3571" y="1380743"/>
            <a:ext cx="1326515" cy="76200"/>
          </a:xfrm>
          <a:custGeom>
            <a:avLst/>
            <a:gdLst/>
            <a:ahLst/>
            <a:cxnLst/>
            <a:rect l="l" t="t" r="r" b="b"/>
            <a:pathLst>
              <a:path w="1326514" h="76200">
                <a:moveTo>
                  <a:pt x="1250188" y="0"/>
                </a:moveTo>
                <a:lnTo>
                  <a:pt x="1250188" y="76200"/>
                </a:lnTo>
                <a:lnTo>
                  <a:pt x="1313688" y="44450"/>
                </a:lnTo>
                <a:lnTo>
                  <a:pt x="1262888" y="44450"/>
                </a:lnTo>
                <a:lnTo>
                  <a:pt x="1262888" y="31750"/>
                </a:lnTo>
                <a:lnTo>
                  <a:pt x="1313688" y="31750"/>
                </a:lnTo>
                <a:lnTo>
                  <a:pt x="1250188" y="0"/>
                </a:lnTo>
                <a:close/>
              </a:path>
              <a:path w="1326514" h="76200">
                <a:moveTo>
                  <a:pt x="125018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50188" y="44450"/>
                </a:lnTo>
                <a:lnTo>
                  <a:pt x="1250188" y="31750"/>
                </a:lnTo>
                <a:close/>
              </a:path>
              <a:path w="1326514" h="76200">
                <a:moveTo>
                  <a:pt x="1313688" y="31750"/>
                </a:moveTo>
                <a:lnTo>
                  <a:pt x="1262888" y="31750"/>
                </a:lnTo>
                <a:lnTo>
                  <a:pt x="1262888" y="44450"/>
                </a:lnTo>
                <a:lnTo>
                  <a:pt x="1313688" y="44450"/>
                </a:lnTo>
                <a:lnTo>
                  <a:pt x="1326388" y="38100"/>
                </a:lnTo>
                <a:lnTo>
                  <a:pt x="13136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9265" y="58368"/>
            <a:ext cx="26955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4A6B"/>
                </a:solidFill>
              </a:rPr>
              <a:t>Cross 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3" y="661415"/>
            <a:ext cx="4678680" cy="407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1" y="656843"/>
            <a:ext cx="4688205" cy="4087495"/>
          </a:xfrm>
          <a:custGeom>
            <a:avLst/>
            <a:gdLst/>
            <a:ahLst/>
            <a:cxnLst/>
            <a:rect l="l" t="t" r="r" b="b"/>
            <a:pathLst>
              <a:path w="4688205" h="4087495">
                <a:moveTo>
                  <a:pt x="0" y="4087367"/>
                </a:moveTo>
                <a:lnTo>
                  <a:pt x="4687824" y="4087367"/>
                </a:lnTo>
                <a:lnTo>
                  <a:pt x="4687824" y="0"/>
                </a:lnTo>
                <a:lnTo>
                  <a:pt x="0" y="0"/>
                </a:lnTo>
                <a:lnTo>
                  <a:pt x="0" y="4087367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88" y="1173479"/>
            <a:ext cx="1073150" cy="180340"/>
          </a:xfrm>
          <a:custGeom>
            <a:avLst/>
            <a:gdLst/>
            <a:ahLst/>
            <a:cxnLst/>
            <a:rect l="l" t="t" r="r" b="b"/>
            <a:pathLst>
              <a:path w="1073150" h="180340">
                <a:moveTo>
                  <a:pt x="0" y="179832"/>
                </a:moveTo>
                <a:lnTo>
                  <a:pt x="1072896" y="179832"/>
                </a:lnTo>
                <a:lnTo>
                  <a:pt x="1072896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895" y="1219453"/>
            <a:ext cx="3956685" cy="76200"/>
          </a:xfrm>
          <a:custGeom>
            <a:avLst/>
            <a:gdLst/>
            <a:ahLst/>
            <a:cxnLst/>
            <a:rect l="l" t="t" r="r" b="b"/>
            <a:pathLst>
              <a:path w="3956685" h="76200">
                <a:moveTo>
                  <a:pt x="3944020" y="31623"/>
                </a:moveTo>
                <a:lnTo>
                  <a:pt x="3893070" y="31623"/>
                </a:lnTo>
                <a:lnTo>
                  <a:pt x="3893070" y="44323"/>
                </a:lnTo>
                <a:lnTo>
                  <a:pt x="3880391" y="44354"/>
                </a:lnTo>
                <a:lnTo>
                  <a:pt x="3880497" y="76200"/>
                </a:lnTo>
                <a:lnTo>
                  <a:pt x="3956570" y="37846"/>
                </a:lnTo>
                <a:lnTo>
                  <a:pt x="3944020" y="31623"/>
                </a:lnTo>
                <a:close/>
              </a:path>
              <a:path w="3956685" h="76200">
                <a:moveTo>
                  <a:pt x="3880349" y="31654"/>
                </a:moveTo>
                <a:lnTo>
                  <a:pt x="0" y="41402"/>
                </a:lnTo>
                <a:lnTo>
                  <a:pt x="25" y="54102"/>
                </a:lnTo>
                <a:lnTo>
                  <a:pt x="3880391" y="44354"/>
                </a:lnTo>
                <a:lnTo>
                  <a:pt x="3880349" y="31654"/>
                </a:lnTo>
                <a:close/>
              </a:path>
              <a:path w="3956685" h="76200">
                <a:moveTo>
                  <a:pt x="3893070" y="31623"/>
                </a:moveTo>
                <a:lnTo>
                  <a:pt x="3880349" y="31654"/>
                </a:lnTo>
                <a:lnTo>
                  <a:pt x="3880391" y="44354"/>
                </a:lnTo>
                <a:lnTo>
                  <a:pt x="3893070" y="44323"/>
                </a:lnTo>
                <a:lnTo>
                  <a:pt x="3893070" y="31623"/>
                </a:lnTo>
                <a:close/>
              </a:path>
              <a:path w="3956685" h="76200">
                <a:moveTo>
                  <a:pt x="3880243" y="0"/>
                </a:moveTo>
                <a:lnTo>
                  <a:pt x="3880349" y="31654"/>
                </a:lnTo>
                <a:lnTo>
                  <a:pt x="3944020" y="31623"/>
                </a:lnTo>
                <a:lnTo>
                  <a:pt x="38802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25211" y="1117091"/>
            <a:ext cx="2828925" cy="27749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Calibri"/>
                <a:cs typeface="Calibri"/>
              </a:rPr>
              <a:t>Single </a:t>
            </a:r>
            <a:r>
              <a:rPr sz="1200" spc="-5" dirty="0">
                <a:latin typeface="Calibri"/>
                <a:cs typeface="Calibri"/>
              </a:rPr>
              <a:t>Data </a:t>
            </a:r>
            <a:r>
              <a:rPr sz="1200" spc="-15" dirty="0">
                <a:latin typeface="Calibri"/>
                <a:cs typeface="Calibri"/>
              </a:rPr>
              <a:t>Source from </a:t>
            </a:r>
            <a:r>
              <a:rPr sz="1200" dirty="0">
                <a:latin typeface="Calibri"/>
                <a:cs typeface="Calibri"/>
              </a:rPr>
              <a:t>two </a:t>
            </a:r>
            <a:r>
              <a:rPr sz="1200" spc="-15" dirty="0">
                <a:latin typeface="Calibri"/>
                <a:cs typeface="Calibri"/>
              </a:rPr>
              <a:t>different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15" y="1392935"/>
            <a:ext cx="1457325" cy="1868805"/>
          </a:xfrm>
          <a:custGeom>
            <a:avLst/>
            <a:gdLst/>
            <a:ahLst/>
            <a:cxnLst/>
            <a:rect l="l" t="t" r="r" b="b"/>
            <a:pathLst>
              <a:path w="1457325" h="1868804">
                <a:moveTo>
                  <a:pt x="0" y="1868424"/>
                </a:moveTo>
                <a:lnTo>
                  <a:pt x="1456944" y="1868424"/>
                </a:lnTo>
                <a:lnTo>
                  <a:pt x="1456944" y="0"/>
                </a:lnTo>
                <a:lnTo>
                  <a:pt x="0" y="0"/>
                </a:lnTo>
                <a:lnTo>
                  <a:pt x="0" y="1868424"/>
                </a:lnTo>
                <a:close/>
              </a:path>
            </a:pathLst>
          </a:custGeom>
          <a:ln w="18288">
            <a:solidFill>
              <a:srgbClr val="FC0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0283" y="2292603"/>
            <a:ext cx="3613785" cy="76200"/>
          </a:xfrm>
          <a:custGeom>
            <a:avLst/>
            <a:gdLst/>
            <a:ahLst/>
            <a:cxnLst/>
            <a:rect l="l" t="t" r="r" b="b"/>
            <a:pathLst>
              <a:path w="3613785" h="76200">
                <a:moveTo>
                  <a:pt x="3537457" y="44448"/>
                </a:moveTo>
                <a:lnTo>
                  <a:pt x="3537457" y="76200"/>
                </a:lnTo>
                <a:lnTo>
                  <a:pt x="3601170" y="44450"/>
                </a:lnTo>
                <a:lnTo>
                  <a:pt x="3537457" y="44448"/>
                </a:lnTo>
                <a:close/>
              </a:path>
              <a:path w="3613785" h="76200">
                <a:moveTo>
                  <a:pt x="3537457" y="31748"/>
                </a:moveTo>
                <a:lnTo>
                  <a:pt x="3537457" y="44448"/>
                </a:lnTo>
                <a:lnTo>
                  <a:pt x="3550157" y="44450"/>
                </a:lnTo>
                <a:lnTo>
                  <a:pt x="3550157" y="31750"/>
                </a:lnTo>
                <a:lnTo>
                  <a:pt x="3537457" y="31748"/>
                </a:lnTo>
                <a:close/>
              </a:path>
              <a:path w="3613785" h="76200">
                <a:moveTo>
                  <a:pt x="3537457" y="0"/>
                </a:moveTo>
                <a:lnTo>
                  <a:pt x="3537457" y="31748"/>
                </a:lnTo>
                <a:lnTo>
                  <a:pt x="3550157" y="31750"/>
                </a:lnTo>
                <a:lnTo>
                  <a:pt x="3550157" y="44450"/>
                </a:lnTo>
                <a:lnTo>
                  <a:pt x="3601174" y="44448"/>
                </a:lnTo>
                <a:lnTo>
                  <a:pt x="3613657" y="38226"/>
                </a:lnTo>
                <a:lnTo>
                  <a:pt x="3537457" y="0"/>
                </a:lnTo>
                <a:close/>
              </a:path>
              <a:path w="3613785" h="76200">
                <a:moveTo>
                  <a:pt x="0" y="31242"/>
                </a:moveTo>
                <a:lnTo>
                  <a:pt x="0" y="43942"/>
                </a:lnTo>
                <a:lnTo>
                  <a:pt x="3537457" y="44448"/>
                </a:lnTo>
                <a:lnTo>
                  <a:pt x="3537457" y="31748"/>
                </a:lnTo>
                <a:lnTo>
                  <a:pt x="0" y="31242"/>
                </a:lnTo>
                <a:close/>
              </a:path>
            </a:pathLst>
          </a:custGeom>
          <a:solidFill>
            <a:srgbClr val="FC00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5211" y="1821179"/>
            <a:ext cx="2828925" cy="1015365"/>
          </a:xfrm>
          <a:prstGeom prst="rect">
            <a:avLst/>
          </a:prstGeom>
          <a:ln w="27432">
            <a:solidFill>
              <a:srgbClr val="92D05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03530" marR="215265" indent="-21336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dirty="0"/>
              <a:t>	</a:t>
            </a:r>
            <a:r>
              <a:rPr sz="1200" spc="-10" dirty="0">
                <a:latin typeface="Calibri"/>
                <a:cs typeface="Calibri"/>
              </a:rPr>
              <a:t>Fields </a:t>
            </a:r>
            <a:r>
              <a:rPr sz="1200" spc="-15" dirty="0">
                <a:latin typeface="Calibri"/>
                <a:cs typeface="Calibri"/>
              </a:rPr>
              <a:t>are </a:t>
            </a:r>
            <a:r>
              <a:rPr sz="1200" spc="-20" dirty="0">
                <a:latin typeface="Calibri"/>
                <a:cs typeface="Calibri"/>
              </a:rPr>
              <a:t>broken </a:t>
            </a:r>
            <a:r>
              <a:rPr sz="1200" spc="-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tables (Products 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250">
              <a:latin typeface="Times New Roman"/>
              <a:cs typeface="Times New Roman"/>
            </a:endParaRPr>
          </a:p>
          <a:p>
            <a:pPr marL="303530" marR="364490" indent="-213360">
              <a:lnSpc>
                <a:spcPct val="100000"/>
              </a:lnSpc>
              <a:buFont typeface="Arial"/>
              <a:buChar char="•"/>
              <a:tabLst>
                <a:tab pos="303530" algn="l"/>
                <a:tab pos="304165" algn="l"/>
              </a:tabLst>
            </a:pPr>
            <a:r>
              <a:rPr sz="1200" dirty="0">
                <a:latin typeface="Calibri"/>
                <a:cs typeface="Calibri"/>
              </a:rPr>
              <a:t>Do a </a:t>
            </a:r>
            <a:r>
              <a:rPr sz="1200" spc="-10" dirty="0">
                <a:latin typeface="Calibri"/>
                <a:cs typeface="Calibri"/>
              </a:rPr>
              <a:t>right click </a:t>
            </a:r>
            <a:r>
              <a:rPr sz="1200" spc="-5" dirty="0">
                <a:latin typeface="Calibri"/>
                <a:cs typeface="Calibri"/>
              </a:rPr>
              <a:t>and select </a:t>
            </a:r>
            <a:r>
              <a:rPr sz="1200" spc="-10" dirty="0">
                <a:latin typeface="Calibri"/>
                <a:cs typeface="Calibri"/>
              </a:rPr>
              <a:t>group </a:t>
            </a:r>
            <a:r>
              <a:rPr sz="1200" spc="-5" dirty="0">
                <a:latin typeface="Calibri"/>
                <a:cs typeface="Calibri"/>
              </a:rPr>
              <a:t>by  </a:t>
            </a:r>
            <a:r>
              <a:rPr sz="1200" spc="-15" dirty="0">
                <a:latin typeface="Calibri"/>
                <a:cs typeface="Calibri"/>
              </a:rPr>
              <a:t>folders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265" y="58368"/>
            <a:ext cx="26955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4A6B"/>
                </a:solidFill>
              </a:rPr>
              <a:t>Cross 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3" y="697991"/>
            <a:ext cx="7787640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1" y="693419"/>
            <a:ext cx="7797165" cy="4032885"/>
          </a:xfrm>
          <a:custGeom>
            <a:avLst/>
            <a:gdLst/>
            <a:ahLst/>
            <a:cxnLst/>
            <a:rect l="l" t="t" r="r" b="b"/>
            <a:pathLst>
              <a:path w="7797165" h="4032885">
                <a:moveTo>
                  <a:pt x="0" y="4032504"/>
                </a:moveTo>
                <a:lnTo>
                  <a:pt x="7796783" y="4032504"/>
                </a:lnTo>
                <a:lnTo>
                  <a:pt x="7796783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88" y="1368551"/>
            <a:ext cx="1487805" cy="1426845"/>
          </a:xfrm>
          <a:custGeom>
            <a:avLst/>
            <a:gdLst/>
            <a:ahLst/>
            <a:cxnLst/>
            <a:rect l="l" t="t" r="r" b="b"/>
            <a:pathLst>
              <a:path w="1487805" h="1426845">
                <a:moveTo>
                  <a:pt x="0" y="1426464"/>
                </a:moveTo>
                <a:lnTo>
                  <a:pt x="1487424" y="1426464"/>
                </a:lnTo>
                <a:lnTo>
                  <a:pt x="1487424" y="0"/>
                </a:lnTo>
                <a:lnTo>
                  <a:pt x="0" y="0"/>
                </a:lnTo>
                <a:lnTo>
                  <a:pt x="0" y="1426464"/>
                </a:lnTo>
                <a:close/>
              </a:path>
            </a:pathLst>
          </a:custGeom>
          <a:ln w="18288">
            <a:solidFill>
              <a:srgbClr val="FC0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8404" y="3195827"/>
            <a:ext cx="1411605" cy="463550"/>
          </a:xfrm>
          <a:prstGeom prst="rect">
            <a:avLst/>
          </a:prstGeom>
          <a:solidFill>
            <a:srgbClr val="FFFFFF"/>
          </a:solidFill>
          <a:ln w="27432">
            <a:solidFill>
              <a:srgbClr val="92D05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Calibri"/>
                <a:cs typeface="Calibri"/>
              </a:rPr>
              <a:t>View after </a:t>
            </a:r>
            <a:r>
              <a:rPr sz="1200" spc="-5" dirty="0">
                <a:latin typeface="Calibri"/>
                <a:cs typeface="Calibri"/>
              </a:rPr>
              <a:t>selecting</a:t>
            </a:r>
            <a:endParaRPr sz="12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group </a:t>
            </a:r>
            <a:r>
              <a:rPr sz="1200" spc="-5" dirty="0">
                <a:latin typeface="Calibri"/>
                <a:cs typeface="Calibri"/>
              </a:rPr>
              <a:t>by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folders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6488" y="2788666"/>
            <a:ext cx="848360" cy="676275"/>
          </a:xfrm>
          <a:custGeom>
            <a:avLst/>
            <a:gdLst/>
            <a:ahLst/>
            <a:cxnLst/>
            <a:rect l="l" t="t" r="r" b="b"/>
            <a:pathLst>
              <a:path w="848360" h="676275">
                <a:moveTo>
                  <a:pt x="772032" y="599947"/>
                </a:moveTo>
                <a:lnTo>
                  <a:pt x="772032" y="676147"/>
                </a:lnTo>
                <a:lnTo>
                  <a:pt x="835532" y="644397"/>
                </a:lnTo>
                <a:lnTo>
                  <a:pt x="784732" y="644397"/>
                </a:lnTo>
                <a:lnTo>
                  <a:pt x="784732" y="631697"/>
                </a:lnTo>
                <a:lnTo>
                  <a:pt x="835532" y="631697"/>
                </a:lnTo>
                <a:lnTo>
                  <a:pt x="772032" y="599947"/>
                </a:lnTo>
                <a:close/>
              </a:path>
              <a:path w="848360" h="676275">
                <a:moveTo>
                  <a:pt x="11696" y="6350"/>
                </a:moveTo>
                <a:lnTo>
                  <a:pt x="11696" y="641476"/>
                </a:lnTo>
                <a:lnTo>
                  <a:pt x="14541" y="644397"/>
                </a:lnTo>
                <a:lnTo>
                  <a:pt x="772032" y="644397"/>
                </a:lnTo>
                <a:lnTo>
                  <a:pt x="772032" y="638047"/>
                </a:lnTo>
                <a:lnTo>
                  <a:pt x="24396" y="638047"/>
                </a:lnTo>
                <a:lnTo>
                  <a:pt x="18046" y="631697"/>
                </a:lnTo>
                <a:lnTo>
                  <a:pt x="24396" y="631697"/>
                </a:lnTo>
                <a:lnTo>
                  <a:pt x="24396" y="12700"/>
                </a:lnTo>
                <a:lnTo>
                  <a:pt x="18046" y="12700"/>
                </a:lnTo>
                <a:lnTo>
                  <a:pt x="11696" y="6350"/>
                </a:lnTo>
                <a:close/>
              </a:path>
              <a:path w="848360" h="676275">
                <a:moveTo>
                  <a:pt x="835532" y="631697"/>
                </a:moveTo>
                <a:lnTo>
                  <a:pt x="784732" y="631697"/>
                </a:lnTo>
                <a:lnTo>
                  <a:pt x="784732" y="644397"/>
                </a:lnTo>
                <a:lnTo>
                  <a:pt x="835532" y="644397"/>
                </a:lnTo>
                <a:lnTo>
                  <a:pt x="848232" y="638047"/>
                </a:lnTo>
                <a:lnTo>
                  <a:pt x="835532" y="631697"/>
                </a:lnTo>
                <a:close/>
              </a:path>
              <a:path w="848360" h="676275">
                <a:moveTo>
                  <a:pt x="24396" y="631697"/>
                </a:moveTo>
                <a:lnTo>
                  <a:pt x="18046" y="631697"/>
                </a:lnTo>
                <a:lnTo>
                  <a:pt x="24396" y="638047"/>
                </a:lnTo>
                <a:lnTo>
                  <a:pt x="24396" y="631697"/>
                </a:lnTo>
                <a:close/>
              </a:path>
              <a:path w="848360" h="676275">
                <a:moveTo>
                  <a:pt x="772032" y="631697"/>
                </a:moveTo>
                <a:lnTo>
                  <a:pt x="24396" y="631697"/>
                </a:lnTo>
                <a:lnTo>
                  <a:pt x="24396" y="638047"/>
                </a:lnTo>
                <a:lnTo>
                  <a:pt x="772032" y="638047"/>
                </a:lnTo>
                <a:lnTo>
                  <a:pt x="772032" y="631697"/>
                </a:lnTo>
                <a:close/>
              </a:path>
              <a:path w="848360" h="676275">
                <a:moveTo>
                  <a:pt x="21551" y="0"/>
                </a:moveTo>
                <a:lnTo>
                  <a:pt x="0" y="0"/>
                </a:lnTo>
                <a:lnTo>
                  <a:pt x="0" y="12700"/>
                </a:lnTo>
                <a:lnTo>
                  <a:pt x="11696" y="12700"/>
                </a:lnTo>
                <a:lnTo>
                  <a:pt x="11696" y="6350"/>
                </a:lnTo>
                <a:lnTo>
                  <a:pt x="24396" y="6350"/>
                </a:lnTo>
                <a:lnTo>
                  <a:pt x="24396" y="2793"/>
                </a:lnTo>
                <a:lnTo>
                  <a:pt x="21551" y="0"/>
                </a:lnTo>
                <a:close/>
              </a:path>
              <a:path w="848360" h="676275">
                <a:moveTo>
                  <a:pt x="24396" y="6350"/>
                </a:moveTo>
                <a:lnTo>
                  <a:pt x="11696" y="6350"/>
                </a:lnTo>
                <a:lnTo>
                  <a:pt x="18046" y="12700"/>
                </a:lnTo>
                <a:lnTo>
                  <a:pt x="24396" y="12700"/>
                </a:lnTo>
                <a:lnTo>
                  <a:pt x="24396" y="6350"/>
                </a:lnTo>
                <a:close/>
              </a:path>
            </a:pathLst>
          </a:custGeom>
          <a:solidFill>
            <a:srgbClr val="FC00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9265" y="58368"/>
            <a:ext cx="26955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4A6B"/>
                </a:solidFill>
              </a:rPr>
              <a:t>Cross Join</a:t>
            </a:r>
            <a:r>
              <a:rPr sz="2800" spc="-140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Contd…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5" y="716279"/>
            <a:ext cx="7818120" cy="397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3" y="696467"/>
            <a:ext cx="7858125" cy="4011295"/>
          </a:xfrm>
          <a:custGeom>
            <a:avLst/>
            <a:gdLst/>
            <a:ahLst/>
            <a:cxnLst/>
            <a:rect l="l" t="t" r="r" b="b"/>
            <a:pathLst>
              <a:path w="7858125" h="4011295">
                <a:moveTo>
                  <a:pt x="0" y="4011167"/>
                </a:moveTo>
                <a:lnTo>
                  <a:pt x="7857744" y="4011167"/>
                </a:lnTo>
                <a:lnTo>
                  <a:pt x="7857744" y="0"/>
                </a:lnTo>
                <a:lnTo>
                  <a:pt x="0" y="0"/>
                </a:lnTo>
                <a:lnTo>
                  <a:pt x="0" y="4011167"/>
                </a:lnTo>
                <a:close/>
              </a:path>
            </a:pathLst>
          </a:custGeom>
          <a:ln w="39623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3244" y="4186427"/>
            <a:ext cx="3977640" cy="460375"/>
          </a:xfrm>
          <a:prstGeom prst="rect">
            <a:avLst/>
          </a:prstGeom>
          <a:solidFill>
            <a:srgbClr val="FFFFFF"/>
          </a:solidFill>
          <a:ln w="39624">
            <a:solidFill>
              <a:srgbClr val="92D05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130935" marR="97790" indent="-103378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Calibri"/>
                <a:cs typeface="Calibri"/>
              </a:rPr>
              <a:t>Here, Integrated </a:t>
            </a:r>
            <a:r>
              <a:rPr sz="1200" spc="-5" dirty="0">
                <a:latin typeface="Calibri"/>
                <a:cs typeface="Calibri"/>
              </a:rPr>
              <a:t>Data </a:t>
            </a:r>
            <a:r>
              <a:rPr sz="1200" spc="-15" dirty="0">
                <a:latin typeface="Calibri"/>
                <a:cs typeface="Calibri"/>
              </a:rPr>
              <a:t>Source </a:t>
            </a:r>
            <a:r>
              <a:rPr sz="1200" dirty="0">
                <a:latin typeface="Calibri"/>
                <a:cs typeface="Calibri"/>
              </a:rPr>
              <a:t>acts </a:t>
            </a:r>
            <a:r>
              <a:rPr sz="1200" spc="-10" dirty="0">
                <a:latin typeface="Calibri"/>
                <a:cs typeface="Calibri"/>
              </a:rPr>
              <a:t>just </a:t>
            </a:r>
            <a:r>
              <a:rPr sz="1200" dirty="0">
                <a:latin typeface="Calibri"/>
                <a:cs typeface="Calibri"/>
              </a:rPr>
              <a:t>as a </a:t>
            </a:r>
            <a:r>
              <a:rPr sz="1200" spc="-5" dirty="0">
                <a:latin typeface="Calibri"/>
                <a:cs typeface="Calibri"/>
              </a:rPr>
              <a:t>single Data </a:t>
            </a:r>
            <a:r>
              <a:rPr sz="1200" spc="-15" dirty="0">
                <a:latin typeface="Calibri"/>
                <a:cs typeface="Calibri"/>
              </a:rPr>
              <a:t>Source  </a:t>
            </a:r>
            <a:r>
              <a:rPr sz="1200" spc="-10" dirty="0">
                <a:latin typeface="Calibri"/>
                <a:cs typeface="Calibri"/>
              </a:rPr>
              <a:t>(normally </a:t>
            </a:r>
            <a:r>
              <a:rPr sz="1200" dirty="0">
                <a:latin typeface="Calibri"/>
                <a:cs typeface="Calibri"/>
              </a:rPr>
              <a:t>as we used to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do)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265" y="58368"/>
            <a:ext cx="30778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004A6B"/>
                </a:solidFill>
              </a:rPr>
              <a:t>Cross Join </a:t>
            </a:r>
            <a:r>
              <a:rPr sz="2800" spc="5" dirty="0">
                <a:solidFill>
                  <a:srgbClr val="004A6B"/>
                </a:solidFill>
              </a:rPr>
              <a:t>–</a:t>
            </a:r>
            <a:r>
              <a:rPr sz="2800" spc="-114" dirty="0">
                <a:solidFill>
                  <a:srgbClr val="004A6B"/>
                </a:solidFill>
              </a:rPr>
              <a:t> </a:t>
            </a:r>
            <a:r>
              <a:rPr sz="2800" spc="-5" dirty="0">
                <a:solidFill>
                  <a:srgbClr val="004A6B"/>
                </a:solidFill>
              </a:rPr>
              <a:t>Example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32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-1155587"/>
            <a:ext cx="815340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lang="en-US" spc="-100" dirty="0" smtClean="0"/>
              <a:t/>
            </a:r>
            <a:br>
              <a:rPr lang="en-US" spc="-100" dirty="0" smtClean="0"/>
            </a:br>
            <a:r>
              <a:rPr lang="en-US" spc="-100" dirty="0"/>
              <a:t/>
            </a:r>
            <a:br>
              <a:rPr lang="en-US" spc="-100" dirty="0"/>
            </a:br>
            <a:r>
              <a:rPr lang="en-US" spc="-100" dirty="0" smtClean="0"/>
              <a:t/>
            </a:r>
            <a:br>
              <a:rPr lang="en-US" spc="-100" dirty="0" smtClean="0"/>
            </a:br>
            <a:r>
              <a:rPr lang="en-US" spc="-100" dirty="0"/>
              <a:t/>
            </a:r>
            <a:br>
              <a:rPr lang="en-US" spc="-100" dirty="0"/>
            </a:br>
            <a:r>
              <a:rPr spc="-100" dirty="0" smtClean="0"/>
              <a:t>Data</a:t>
            </a:r>
            <a:r>
              <a:rPr spc="-254" dirty="0" smtClean="0"/>
              <a:t> </a:t>
            </a:r>
            <a:r>
              <a:rPr spc="-90" dirty="0"/>
              <a:t>Blending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17591" y="3517366"/>
            <a:ext cx="3811396" cy="1403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3" y="3517366"/>
            <a:ext cx="3793109" cy="1403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3583" y="2572562"/>
            <a:ext cx="1583309" cy="565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8447" y="2663951"/>
            <a:ext cx="1478280" cy="463550"/>
          </a:xfrm>
          <a:custGeom>
            <a:avLst/>
            <a:gdLst/>
            <a:ahLst/>
            <a:cxnLst/>
            <a:rect l="l" t="t" r="r" b="b"/>
            <a:pathLst>
              <a:path w="1478280" h="463550">
                <a:moveTo>
                  <a:pt x="0" y="463295"/>
                </a:moveTo>
                <a:lnTo>
                  <a:pt x="1478280" y="463295"/>
                </a:lnTo>
                <a:lnTo>
                  <a:pt x="1478280" y="0"/>
                </a:lnTo>
                <a:lnTo>
                  <a:pt x="0" y="0"/>
                </a:lnTo>
                <a:lnTo>
                  <a:pt x="0" y="463295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5528" y="1773961"/>
            <a:ext cx="745058" cy="543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0391" y="1865375"/>
            <a:ext cx="640080" cy="441959"/>
          </a:xfrm>
          <a:custGeom>
            <a:avLst/>
            <a:gdLst/>
            <a:ahLst/>
            <a:cxnLst/>
            <a:rect l="l" t="t" r="r" b="b"/>
            <a:pathLst>
              <a:path w="640079" h="441960">
                <a:moveTo>
                  <a:pt x="0" y="441960"/>
                </a:moveTo>
                <a:lnTo>
                  <a:pt x="640079" y="441960"/>
                </a:lnTo>
                <a:lnTo>
                  <a:pt x="640079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solidFill>
            <a:srgbClr val="EF5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2400" y="1773961"/>
            <a:ext cx="748093" cy="543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17264" y="1989785"/>
            <a:ext cx="128333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35"/>
              </a:spcBef>
            </a:pPr>
            <a:r>
              <a:rPr sz="950" b="1" spc="20" dirty="0">
                <a:solidFill>
                  <a:srgbClr val="FFFFFF"/>
                </a:solidFill>
                <a:latin typeface="Calibri"/>
                <a:cs typeface="Calibri"/>
              </a:rPr>
              <a:t>B </a:t>
            </a:r>
            <a:r>
              <a:rPr sz="950" b="1" spc="5" dirty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950" b="1" spc="15" dirty="0">
                <a:solidFill>
                  <a:srgbClr val="FFFFFF"/>
                </a:solidFill>
                <a:latin typeface="Calibri"/>
                <a:cs typeface="Calibri"/>
              </a:rPr>
              <a:t>e n d e</a:t>
            </a:r>
            <a:r>
              <a:rPr sz="9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b="1" spc="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8447" y="2789047"/>
            <a:ext cx="147828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6623" y="2572549"/>
            <a:ext cx="1586229" cy="525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1488" y="2663951"/>
            <a:ext cx="1481455" cy="424180"/>
          </a:xfrm>
          <a:custGeom>
            <a:avLst/>
            <a:gdLst/>
            <a:ahLst/>
            <a:cxnLst/>
            <a:rect l="l" t="t" r="r" b="b"/>
            <a:pathLst>
              <a:path w="1481454" h="424180">
                <a:moveTo>
                  <a:pt x="0" y="423672"/>
                </a:moveTo>
                <a:lnTo>
                  <a:pt x="1481327" y="423672"/>
                </a:lnTo>
                <a:lnTo>
                  <a:pt x="1481327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EF5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71488" y="2781376"/>
            <a:ext cx="148145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848" y="4008120"/>
            <a:ext cx="600456" cy="603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5775" y="3901439"/>
            <a:ext cx="633984" cy="7467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167" y="3813047"/>
            <a:ext cx="573024" cy="6035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4288" y="4169664"/>
            <a:ext cx="710184" cy="335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7776" y="4309871"/>
            <a:ext cx="710184" cy="335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6016" y="4026408"/>
            <a:ext cx="387095" cy="3870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1576" y="4026408"/>
            <a:ext cx="603503" cy="603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18503" y="3919727"/>
            <a:ext cx="637031" cy="743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65520" y="3904488"/>
            <a:ext cx="573024" cy="6035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67016" y="4160520"/>
            <a:ext cx="713231" cy="335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0504" y="4291583"/>
            <a:ext cx="713231" cy="335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96656" y="4069079"/>
            <a:ext cx="387096" cy="3870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4527" y="3589146"/>
            <a:ext cx="87376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latin typeface="Calibri"/>
                <a:cs typeface="Calibri"/>
              </a:rPr>
              <a:t>Data</a:t>
            </a:r>
            <a:r>
              <a:rPr sz="950" spc="-90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Warehouse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18105" y="3935069"/>
            <a:ext cx="58864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latin typeface="Calibri"/>
                <a:cs typeface="Calibri"/>
              </a:rPr>
              <a:t>Data</a:t>
            </a:r>
            <a:r>
              <a:rPr sz="950" spc="-95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Marts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4185" y="3715258"/>
            <a:ext cx="70231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Calibri"/>
                <a:cs typeface="Calibri"/>
              </a:rPr>
              <a:t>Multiple</a:t>
            </a:r>
            <a:r>
              <a:rPr sz="950" spc="-55" dirty="0">
                <a:latin typeface="Calibri"/>
                <a:cs typeface="Calibri"/>
              </a:rPr>
              <a:t> </a:t>
            </a:r>
            <a:r>
              <a:rPr sz="950" spc="5" dirty="0">
                <a:latin typeface="Calibri"/>
                <a:cs typeface="Calibri"/>
              </a:rPr>
              <a:t>Files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10250" y="3597909"/>
            <a:ext cx="87376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latin typeface="Calibri"/>
                <a:cs typeface="Calibri"/>
              </a:rPr>
              <a:t>Data</a:t>
            </a:r>
            <a:r>
              <a:rPr sz="950" spc="-90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Warehouse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3778" y="3943908"/>
            <a:ext cx="58864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5" dirty="0">
                <a:latin typeface="Calibri"/>
                <a:cs typeface="Calibri"/>
              </a:rPr>
              <a:t>Data</a:t>
            </a:r>
            <a:r>
              <a:rPr sz="950" spc="-95" dirty="0">
                <a:latin typeface="Calibri"/>
                <a:cs typeface="Calibri"/>
              </a:rPr>
              <a:t> </a:t>
            </a:r>
            <a:r>
              <a:rPr sz="950" spc="15" dirty="0">
                <a:latin typeface="Calibri"/>
                <a:cs typeface="Calibri"/>
              </a:rPr>
              <a:t>Marts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58404" y="3745483"/>
            <a:ext cx="70231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Calibri"/>
                <a:cs typeface="Calibri"/>
              </a:rPr>
              <a:t>Multiple</a:t>
            </a:r>
            <a:r>
              <a:rPr sz="950" spc="-55" dirty="0">
                <a:latin typeface="Calibri"/>
                <a:cs typeface="Calibri"/>
              </a:rPr>
              <a:t> </a:t>
            </a:r>
            <a:r>
              <a:rPr sz="950" spc="5" dirty="0">
                <a:latin typeface="Calibri"/>
                <a:cs typeface="Calibri"/>
              </a:rPr>
              <a:t>Files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9423" y="3456177"/>
            <a:ext cx="344805" cy="295275"/>
          </a:xfrm>
          <a:custGeom>
            <a:avLst/>
            <a:gdLst/>
            <a:ahLst/>
            <a:cxnLst/>
            <a:rect l="l" t="t" r="r" b="b"/>
            <a:pathLst>
              <a:path w="344805" h="295275">
                <a:moveTo>
                  <a:pt x="86106" y="122936"/>
                </a:moveTo>
                <a:lnTo>
                  <a:pt x="0" y="215900"/>
                </a:lnTo>
                <a:lnTo>
                  <a:pt x="86106" y="295148"/>
                </a:lnTo>
                <a:lnTo>
                  <a:pt x="86106" y="252095"/>
                </a:lnTo>
                <a:lnTo>
                  <a:pt x="142656" y="239599"/>
                </a:lnTo>
                <a:lnTo>
                  <a:pt x="193590" y="221685"/>
                </a:lnTo>
                <a:lnTo>
                  <a:pt x="238247" y="199013"/>
                </a:lnTo>
                <a:lnTo>
                  <a:pt x="275967" y="172243"/>
                </a:lnTo>
                <a:lnTo>
                  <a:pt x="282204" y="165989"/>
                </a:lnTo>
                <a:lnTo>
                  <a:pt x="86106" y="165989"/>
                </a:lnTo>
                <a:lnTo>
                  <a:pt x="86106" y="122936"/>
                </a:lnTo>
                <a:close/>
              </a:path>
              <a:path w="344805" h="295275">
                <a:moveTo>
                  <a:pt x="337438" y="0"/>
                </a:moveTo>
                <a:lnTo>
                  <a:pt x="298475" y="64687"/>
                </a:lnTo>
                <a:lnTo>
                  <a:pt x="267682" y="92816"/>
                </a:lnTo>
                <a:lnTo>
                  <a:pt x="230320" y="117493"/>
                </a:lnTo>
                <a:lnTo>
                  <a:pt x="187118" y="138235"/>
                </a:lnTo>
                <a:lnTo>
                  <a:pt x="138803" y="154561"/>
                </a:lnTo>
                <a:lnTo>
                  <a:pt x="86106" y="165989"/>
                </a:lnTo>
                <a:lnTo>
                  <a:pt x="282204" y="165989"/>
                </a:lnTo>
                <a:lnTo>
                  <a:pt x="306092" y="142034"/>
                </a:lnTo>
                <a:lnTo>
                  <a:pt x="327961" y="109045"/>
                </a:lnTo>
                <a:lnTo>
                  <a:pt x="340914" y="73937"/>
                </a:lnTo>
                <a:lnTo>
                  <a:pt x="344294" y="37369"/>
                </a:lnTo>
                <a:lnTo>
                  <a:pt x="337438" y="0"/>
                </a:lnTo>
                <a:close/>
              </a:path>
            </a:pathLst>
          </a:custGeom>
          <a:solidFill>
            <a:srgbClr val="FF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9423" y="3197351"/>
            <a:ext cx="344805" cy="302260"/>
          </a:xfrm>
          <a:custGeom>
            <a:avLst/>
            <a:gdLst/>
            <a:ahLst/>
            <a:cxnLst/>
            <a:rect l="l" t="t" r="r" b="b"/>
            <a:pathLst>
              <a:path w="344805" h="302260">
                <a:moveTo>
                  <a:pt x="0" y="0"/>
                </a:moveTo>
                <a:lnTo>
                  <a:pt x="0" y="86106"/>
                </a:lnTo>
                <a:lnTo>
                  <a:pt x="55873" y="88931"/>
                </a:lnTo>
                <a:lnTo>
                  <a:pt x="108874" y="97111"/>
                </a:lnTo>
                <a:lnTo>
                  <a:pt x="158294" y="110201"/>
                </a:lnTo>
                <a:lnTo>
                  <a:pt x="203423" y="127757"/>
                </a:lnTo>
                <a:lnTo>
                  <a:pt x="243554" y="149336"/>
                </a:lnTo>
                <a:lnTo>
                  <a:pt x="277977" y="174491"/>
                </a:lnTo>
                <a:lnTo>
                  <a:pt x="305984" y="202781"/>
                </a:lnTo>
                <a:lnTo>
                  <a:pt x="339916" y="266982"/>
                </a:lnTo>
                <a:lnTo>
                  <a:pt x="344424" y="302006"/>
                </a:lnTo>
                <a:lnTo>
                  <a:pt x="344424" y="215900"/>
                </a:lnTo>
                <a:lnTo>
                  <a:pt x="326867" y="147653"/>
                </a:lnTo>
                <a:lnTo>
                  <a:pt x="277977" y="88385"/>
                </a:lnTo>
                <a:lnTo>
                  <a:pt x="243554" y="63230"/>
                </a:lnTo>
                <a:lnTo>
                  <a:pt x="203423" y="41651"/>
                </a:lnTo>
                <a:lnTo>
                  <a:pt x="158294" y="24095"/>
                </a:lnTo>
                <a:lnTo>
                  <a:pt x="108874" y="11005"/>
                </a:lnTo>
                <a:lnTo>
                  <a:pt x="55873" y="2825"/>
                </a:lnTo>
                <a:lnTo>
                  <a:pt x="0" y="0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83590" y="3093847"/>
            <a:ext cx="359410" cy="278765"/>
          </a:xfrm>
          <a:custGeom>
            <a:avLst/>
            <a:gdLst/>
            <a:ahLst/>
            <a:cxnLst/>
            <a:rect l="l" t="t" r="r" b="b"/>
            <a:pathLst>
              <a:path w="359410" h="278764">
                <a:moveTo>
                  <a:pt x="269237" y="0"/>
                </a:moveTo>
                <a:lnTo>
                  <a:pt x="269237" y="44957"/>
                </a:lnTo>
                <a:lnTo>
                  <a:pt x="208890" y="56525"/>
                </a:lnTo>
                <a:lnTo>
                  <a:pt x="154736" y="73187"/>
                </a:lnTo>
                <a:lnTo>
                  <a:pt x="107490" y="94299"/>
                </a:lnTo>
                <a:lnTo>
                  <a:pt x="67872" y="119219"/>
                </a:lnTo>
                <a:lnTo>
                  <a:pt x="36596" y="147301"/>
                </a:lnTo>
                <a:lnTo>
                  <a:pt x="1943" y="210380"/>
                </a:lnTo>
                <a:lnTo>
                  <a:pt x="0" y="244088"/>
                </a:lnTo>
                <a:lnTo>
                  <a:pt x="9268" y="278383"/>
                </a:lnTo>
                <a:lnTo>
                  <a:pt x="30227" y="244620"/>
                </a:lnTo>
                <a:lnTo>
                  <a:pt x="61625" y="213971"/>
                </a:lnTo>
                <a:lnTo>
                  <a:pt x="102343" y="187055"/>
                </a:lnTo>
                <a:lnTo>
                  <a:pt x="151263" y="164488"/>
                </a:lnTo>
                <a:lnTo>
                  <a:pt x="207267" y="146889"/>
                </a:lnTo>
                <a:lnTo>
                  <a:pt x="269237" y="134874"/>
                </a:lnTo>
                <a:lnTo>
                  <a:pt x="311285" y="134874"/>
                </a:lnTo>
                <a:lnTo>
                  <a:pt x="359153" y="83693"/>
                </a:lnTo>
                <a:lnTo>
                  <a:pt x="269237" y="0"/>
                </a:lnTo>
                <a:close/>
              </a:path>
              <a:path w="359410" h="278764">
                <a:moveTo>
                  <a:pt x="311285" y="134874"/>
                </a:moveTo>
                <a:lnTo>
                  <a:pt x="269237" y="134874"/>
                </a:lnTo>
                <a:lnTo>
                  <a:pt x="269237" y="179831"/>
                </a:lnTo>
                <a:lnTo>
                  <a:pt x="311285" y="134874"/>
                </a:lnTo>
                <a:close/>
              </a:path>
            </a:pathLst>
          </a:custGeom>
          <a:solidFill>
            <a:srgbClr val="FFB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83079" y="3327272"/>
            <a:ext cx="360045" cy="285115"/>
          </a:xfrm>
          <a:custGeom>
            <a:avLst/>
            <a:gdLst/>
            <a:ahLst/>
            <a:cxnLst/>
            <a:rect l="l" t="t" r="r" b="b"/>
            <a:pathLst>
              <a:path w="360044" h="285114">
                <a:moveTo>
                  <a:pt x="0" y="0"/>
                </a:moveTo>
                <a:lnTo>
                  <a:pt x="0" y="89915"/>
                </a:lnTo>
                <a:lnTo>
                  <a:pt x="4707" y="121506"/>
                </a:lnTo>
                <a:lnTo>
                  <a:pt x="40146" y="179407"/>
                </a:lnTo>
                <a:lnTo>
                  <a:pt x="69396" y="204917"/>
                </a:lnTo>
                <a:lnTo>
                  <a:pt x="105346" y="227599"/>
                </a:lnTo>
                <a:lnTo>
                  <a:pt x="147254" y="247055"/>
                </a:lnTo>
                <a:lnTo>
                  <a:pt x="194381" y="262884"/>
                </a:lnTo>
                <a:lnTo>
                  <a:pt x="245985" y="274685"/>
                </a:lnTo>
                <a:lnTo>
                  <a:pt x="301326" y="282060"/>
                </a:lnTo>
                <a:lnTo>
                  <a:pt x="359663" y="284606"/>
                </a:lnTo>
                <a:lnTo>
                  <a:pt x="359663" y="194690"/>
                </a:lnTo>
                <a:lnTo>
                  <a:pt x="301326" y="192144"/>
                </a:lnTo>
                <a:lnTo>
                  <a:pt x="245985" y="184769"/>
                </a:lnTo>
                <a:lnTo>
                  <a:pt x="194381" y="172968"/>
                </a:lnTo>
                <a:lnTo>
                  <a:pt x="147254" y="157139"/>
                </a:lnTo>
                <a:lnTo>
                  <a:pt x="105346" y="137683"/>
                </a:lnTo>
                <a:lnTo>
                  <a:pt x="69396" y="115001"/>
                </a:lnTo>
                <a:lnTo>
                  <a:pt x="40146" y="89491"/>
                </a:lnTo>
                <a:lnTo>
                  <a:pt x="4707" y="31590"/>
                </a:lnTo>
                <a:lnTo>
                  <a:pt x="0" y="0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79792" y="3405885"/>
            <a:ext cx="344805" cy="297180"/>
          </a:xfrm>
          <a:custGeom>
            <a:avLst/>
            <a:gdLst/>
            <a:ahLst/>
            <a:cxnLst/>
            <a:rect l="l" t="t" r="r" b="b"/>
            <a:pathLst>
              <a:path w="344804" h="297179">
                <a:moveTo>
                  <a:pt x="86105" y="124459"/>
                </a:moveTo>
                <a:lnTo>
                  <a:pt x="0" y="217424"/>
                </a:lnTo>
                <a:lnTo>
                  <a:pt x="86105" y="296672"/>
                </a:lnTo>
                <a:lnTo>
                  <a:pt x="86105" y="253619"/>
                </a:lnTo>
                <a:lnTo>
                  <a:pt x="142619" y="241024"/>
                </a:lnTo>
                <a:lnTo>
                  <a:pt x="193526" y="222987"/>
                </a:lnTo>
                <a:lnTo>
                  <a:pt x="238167" y="200170"/>
                </a:lnTo>
                <a:lnTo>
                  <a:pt x="275884" y="173236"/>
                </a:lnTo>
                <a:lnTo>
                  <a:pt x="281560" y="167512"/>
                </a:lnTo>
                <a:lnTo>
                  <a:pt x="86105" y="167512"/>
                </a:lnTo>
                <a:lnTo>
                  <a:pt x="86105" y="124459"/>
                </a:lnTo>
                <a:close/>
              </a:path>
              <a:path w="344804" h="297179">
                <a:moveTo>
                  <a:pt x="337565" y="0"/>
                </a:moveTo>
                <a:lnTo>
                  <a:pt x="298677" y="65278"/>
                </a:lnTo>
                <a:lnTo>
                  <a:pt x="267892" y="93656"/>
                </a:lnTo>
                <a:lnTo>
                  <a:pt x="230517" y="118550"/>
                </a:lnTo>
                <a:lnTo>
                  <a:pt x="187276" y="139479"/>
                </a:lnTo>
                <a:lnTo>
                  <a:pt x="138897" y="155961"/>
                </a:lnTo>
                <a:lnTo>
                  <a:pt x="86105" y="167512"/>
                </a:lnTo>
                <a:lnTo>
                  <a:pt x="281560" y="167512"/>
                </a:lnTo>
                <a:lnTo>
                  <a:pt x="306019" y="142847"/>
                </a:lnTo>
                <a:lnTo>
                  <a:pt x="327913" y="109666"/>
                </a:lnTo>
                <a:lnTo>
                  <a:pt x="340908" y="74356"/>
                </a:lnTo>
                <a:lnTo>
                  <a:pt x="344345" y="37580"/>
                </a:lnTo>
                <a:lnTo>
                  <a:pt x="33756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79792" y="3145535"/>
            <a:ext cx="344805" cy="303530"/>
          </a:xfrm>
          <a:custGeom>
            <a:avLst/>
            <a:gdLst/>
            <a:ahLst/>
            <a:cxnLst/>
            <a:rect l="l" t="t" r="r" b="b"/>
            <a:pathLst>
              <a:path w="344804" h="303529">
                <a:moveTo>
                  <a:pt x="0" y="0"/>
                </a:moveTo>
                <a:lnTo>
                  <a:pt x="0" y="86106"/>
                </a:lnTo>
                <a:lnTo>
                  <a:pt x="55873" y="88950"/>
                </a:lnTo>
                <a:lnTo>
                  <a:pt x="108874" y="97184"/>
                </a:lnTo>
                <a:lnTo>
                  <a:pt x="158294" y="110362"/>
                </a:lnTo>
                <a:lnTo>
                  <a:pt x="203423" y="128038"/>
                </a:lnTo>
                <a:lnTo>
                  <a:pt x="243554" y="149764"/>
                </a:lnTo>
                <a:lnTo>
                  <a:pt x="277977" y="175095"/>
                </a:lnTo>
                <a:lnTo>
                  <a:pt x="305984" y="203583"/>
                </a:lnTo>
                <a:lnTo>
                  <a:pt x="339916" y="268247"/>
                </a:lnTo>
                <a:lnTo>
                  <a:pt x="344424" y="303530"/>
                </a:lnTo>
                <a:lnTo>
                  <a:pt x="344424" y="217424"/>
                </a:lnTo>
                <a:lnTo>
                  <a:pt x="326867" y="148677"/>
                </a:lnTo>
                <a:lnTo>
                  <a:pt x="277924" y="88950"/>
                </a:lnTo>
                <a:lnTo>
                  <a:pt x="243554" y="63658"/>
                </a:lnTo>
                <a:lnTo>
                  <a:pt x="203423" y="41932"/>
                </a:lnTo>
                <a:lnTo>
                  <a:pt x="158294" y="24256"/>
                </a:lnTo>
                <a:lnTo>
                  <a:pt x="108874" y="11078"/>
                </a:lnTo>
                <a:lnTo>
                  <a:pt x="55873" y="2844"/>
                </a:lnTo>
                <a:lnTo>
                  <a:pt x="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07862" y="3042030"/>
            <a:ext cx="359410" cy="278765"/>
          </a:xfrm>
          <a:custGeom>
            <a:avLst/>
            <a:gdLst/>
            <a:ahLst/>
            <a:cxnLst/>
            <a:rect l="l" t="t" r="r" b="b"/>
            <a:pathLst>
              <a:path w="359409" h="278764">
                <a:moveTo>
                  <a:pt x="269237" y="0"/>
                </a:moveTo>
                <a:lnTo>
                  <a:pt x="269237" y="44957"/>
                </a:lnTo>
                <a:lnTo>
                  <a:pt x="208890" y="56525"/>
                </a:lnTo>
                <a:lnTo>
                  <a:pt x="154736" y="73187"/>
                </a:lnTo>
                <a:lnTo>
                  <a:pt x="107490" y="94299"/>
                </a:lnTo>
                <a:lnTo>
                  <a:pt x="67872" y="119219"/>
                </a:lnTo>
                <a:lnTo>
                  <a:pt x="36596" y="147301"/>
                </a:lnTo>
                <a:lnTo>
                  <a:pt x="1943" y="210380"/>
                </a:lnTo>
                <a:lnTo>
                  <a:pt x="0" y="244088"/>
                </a:lnTo>
                <a:lnTo>
                  <a:pt x="9268" y="278384"/>
                </a:lnTo>
                <a:lnTo>
                  <a:pt x="30227" y="244620"/>
                </a:lnTo>
                <a:lnTo>
                  <a:pt x="61625" y="213971"/>
                </a:lnTo>
                <a:lnTo>
                  <a:pt x="102343" y="187055"/>
                </a:lnTo>
                <a:lnTo>
                  <a:pt x="151263" y="164488"/>
                </a:lnTo>
                <a:lnTo>
                  <a:pt x="207267" y="146889"/>
                </a:lnTo>
                <a:lnTo>
                  <a:pt x="269237" y="134874"/>
                </a:lnTo>
                <a:lnTo>
                  <a:pt x="311285" y="134874"/>
                </a:lnTo>
                <a:lnTo>
                  <a:pt x="359153" y="83693"/>
                </a:lnTo>
                <a:lnTo>
                  <a:pt x="269237" y="0"/>
                </a:lnTo>
                <a:close/>
              </a:path>
              <a:path w="359409" h="278764">
                <a:moveTo>
                  <a:pt x="311285" y="134874"/>
                </a:moveTo>
                <a:lnTo>
                  <a:pt x="269237" y="134874"/>
                </a:lnTo>
                <a:lnTo>
                  <a:pt x="269237" y="179831"/>
                </a:lnTo>
                <a:lnTo>
                  <a:pt x="311285" y="13487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7352" y="3275457"/>
            <a:ext cx="360045" cy="285115"/>
          </a:xfrm>
          <a:custGeom>
            <a:avLst/>
            <a:gdLst/>
            <a:ahLst/>
            <a:cxnLst/>
            <a:rect l="l" t="t" r="r" b="b"/>
            <a:pathLst>
              <a:path w="360045" h="285114">
                <a:moveTo>
                  <a:pt x="0" y="0"/>
                </a:moveTo>
                <a:lnTo>
                  <a:pt x="0" y="89916"/>
                </a:lnTo>
                <a:lnTo>
                  <a:pt x="4707" y="121506"/>
                </a:lnTo>
                <a:lnTo>
                  <a:pt x="40146" y="179407"/>
                </a:lnTo>
                <a:lnTo>
                  <a:pt x="69396" y="204917"/>
                </a:lnTo>
                <a:lnTo>
                  <a:pt x="105346" y="227599"/>
                </a:lnTo>
                <a:lnTo>
                  <a:pt x="147254" y="247055"/>
                </a:lnTo>
                <a:lnTo>
                  <a:pt x="194381" y="262884"/>
                </a:lnTo>
                <a:lnTo>
                  <a:pt x="245985" y="274685"/>
                </a:lnTo>
                <a:lnTo>
                  <a:pt x="301326" y="282060"/>
                </a:lnTo>
                <a:lnTo>
                  <a:pt x="359664" y="284607"/>
                </a:lnTo>
                <a:lnTo>
                  <a:pt x="359664" y="194691"/>
                </a:lnTo>
                <a:lnTo>
                  <a:pt x="301326" y="192144"/>
                </a:lnTo>
                <a:lnTo>
                  <a:pt x="245985" y="184769"/>
                </a:lnTo>
                <a:lnTo>
                  <a:pt x="194381" y="172968"/>
                </a:lnTo>
                <a:lnTo>
                  <a:pt x="147254" y="157139"/>
                </a:lnTo>
                <a:lnTo>
                  <a:pt x="105346" y="137683"/>
                </a:lnTo>
                <a:lnTo>
                  <a:pt x="69396" y="115001"/>
                </a:lnTo>
                <a:lnTo>
                  <a:pt x="40146" y="89491"/>
                </a:lnTo>
                <a:lnTo>
                  <a:pt x="4707" y="31590"/>
                </a:lnTo>
                <a:lnTo>
                  <a:pt x="0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73552" y="2298445"/>
            <a:ext cx="1564640" cy="604520"/>
          </a:xfrm>
          <a:custGeom>
            <a:avLst/>
            <a:gdLst/>
            <a:ahLst/>
            <a:cxnLst/>
            <a:rect l="l" t="t" r="r" b="b"/>
            <a:pathLst>
              <a:path w="1564639" h="604519">
                <a:moveTo>
                  <a:pt x="1489889" y="27200"/>
                </a:moveTo>
                <a:lnTo>
                  <a:pt x="0" y="587247"/>
                </a:lnTo>
                <a:lnTo>
                  <a:pt x="6350" y="604392"/>
                </a:lnTo>
                <a:lnTo>
                  <a:pt x="1496274" y="44206"/>
                </a:lnTo>
                <a:lnTo>
                  <a:pt x="1489889" y="27200"/>
                </a:lnTo>
                <a:close/>
              </a:path>
              <a:path w="1564639" h="604519">
                <a:moveTo>
                  <a:pt x="1551555" y="22732"/>
                </a:moveTo>
                <a:lnTo>
                  <a:pt x="1501775" y="22732"/>
                </a:lnTo>
                <a:lnTo>
                  <a:pt x="1508125" y="39750"/>
                </a:lnTo>
                <a:lnTo>
                  <a:pt x="1496274" y="44206"/>
                </a:lnTo>
                <a:lnTo>
                  <a:pt x="1506474" y="71373"/>
                </a:lnTo>
                <a:lnTo>
                  <a:pt x="1551555" y="22732"/>
                </a:lnTo>
                <a:close/>
              </a:path>
              <a:path w="1564639" h="604519">
                <a:moveTo>
                  <a:pt x="1501775" y="22732"/>
                </a:moveTo>
                <a:lnTo>
                  <a:pt x="1489889" y="27200"/>
                </a:lnTo>
                <a:lnTo>
                  <a:pt x="1496274" y="44206"/>
                </a:lnTo>
                <a:lnTo>
                  <a:pt x="1508125" y="39750"/>
                </a:lnTo>
                <a:lnTo>
                  <a:pt x="1501775" y="22732"/>
                </a:lnTo>
                <a:close/>
              </a:path>
              <a:path w="1564639" h="604519">
                <a:moveTo>
                  <a:pt x="1479677" y="0"/>
                </a:moveTo>
                <a:lnTo>
                  <a:pt x="1489889" y="27200"/>
                </a:lnTo>
                <a:lnTo>
                  <a:pt x="1501775" y="22732"/>
                </a:lnTo>
                <a:lnTo>
                  <a:pt x="1551555" y="22732"/>
                </a:lnTo>
                <a:lnTo>
                  <a:pt x="1564386" y="8889"/>
                </a:lnTo>
                <a:lnTo>
                  <a:pt x="1479677" y="0"/>
                </a:lnTo>
                <a:close/>
              </a:path>
            </a:pathLst>
          </a:custGeom>
          <a:solidFill>
            <a:srgbClr val="009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81955" y="2297683"/>
            <a:ext cx="1597660" cy="591820"/>
          </a:xfrm>
          <a:custGeom>
            <a:avLst/>
            <a:gdLst/>
            <a:ahLst/>
            <a:cxnLst/>
            <a:rect l="l" t="t" r="r" b="b"/>
            <a:pathLst>
              <a:path w="1597659" h="591819">
                <a:moveTo>
                  <a:pt x="82104" y="25928"/>
                </a:moveTo>
                <a:lnTo>
                  <a:pt x="72935" y="51745"/>
                </a:lnTo>
                <a:lnTo>
                  <a:pt x="1588008" y="591565"/>
                </a:lnTo>
                <a:lnTo>
                  <a:pt x="1597152" y="565784"/>
                </a:lnTo>
                <a:lnTo>
                  <a:pt x="82104" y="25928"/>
                </a:lnTo>
                <a:close/>
              </a:path>
              <a:path w="1597659" h="591819">
                <a:moveTo>
                  <a:pt x="91313" y="0"/>
                </a:moveTo>
                <a:lnTo>
                  <a:pt x="0" y="11175"/>
                </a:lnTo>
                <a:lnTo>
                  <a:pt x="63754" y="77596"/>
                </a:lnTo>
                <a:lnTo>
                  <a:pt x="72935" y="51745"/>
                </a:lnTo>
                <a:lnTo>
                  <a:pt x="59944" y="47116"/>
                </a:lnTo>
                <a:lnTo>
                  <a:pt x="69215" y="21335"/>
                </a:lnTo>
                <a:lnTo>
                  <a:pt x="83735" y="21335"/>
                </a:lnTo>
                <a:lnTo>
                  <a:pt x="91313" y="0"/>
                </a:lnTo>
                <a:close/>
              </a:path>
              <a:path w="1597659" h="591819">
                <a:moveTo>
                  <a:pt x="69215" y="21335"/>
                </a:moveTo>
                <a:lnTo>
                  <a:pt x="59944" y="47116"/>
                </a:lnTo>
                <a:lnTo>
                  <a:pt x="72935" y="51745"/>
                </a:lnTo>
                <a:lnTo>
                  <a:pt x="82104" y="25928"/>
                </a:lnTo>
                <a:lnTo>
                  <a:pt x="69215" y="21335"/>
                </a:lnTo>
                <a:close/>
              </a:path>
              <a:path w="1597659" h="591819">
                <a:moveTo>
                  <a:pt x="83735" y="21335"/>
                </a:moveTo>
                <a:lnTo>
                  <a:pt x="69215" y="21335"/>
                </a:lnTo>
                <a:lnTo>
                  <a:pt x="82104" y="25928"/>
                </a:lnTo>
                <a:lnTo>
                  <a:pt x="83735" y="21335"/>
                </a:lnTo>
                <a:close/>
              </a:path>
            </a:pathLst>
          </a:custGeom>
          <a:solidFill>
            <a:srgbClr val="EF5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20440" y="752894"/>
            <a:ext cx="1902840" cy="10129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0959" y="749807"/>
            <a:ext cx="1606296" cy="7162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75047" y="1495043"/>
            <a:ext cx="173990" cy="309245"/>
          </a:xfrm>
          <a:custGeom>
            <a:avLst/>
            <a:gdLst/>
            <a:ahLst/>
            <a:cxnLst/>
            <a:rect l="l" t="t" r="r" b="b"/>
            <a:pathLst>
              <a:path w="173989" h="309244">
                <a:moveTo>
                  <a:pt x="115824" y="144779"/>
                </a:moveTo>
                <a:lnTo>
                  <a:pt x="57912" y="144779"/>
                </a:lnTo>
                <a:lnTo>
                  <a:pt x="57912" y="308863"/>
                </a:lnTo>
                <a:lnTo>
                  <a:pt x="115824" y="308863"/>
                </a:lnTo>
                <a:lnTo>
                  <a:pt x="115824" y="144779"/>
                </a:lnTo>
                <a:close/>
              </a:path>
              <a:path w="173989" h="30924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30924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E4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868804" y="3291281"/>
            <a:ext cx="6146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SOURCE</a:t>
            </a:r>
            <a:r>
              <a:rPr sz="1200" b="1" spc="-7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I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81773" y="3234893"/>
            <a:ext cx="654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SOURCE</a:t>
            </a:r>
            <a:r>
              <a:rPr sz="1200" b="1" spc="-7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II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21018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105" dirty="0">
                <a:solidFill>
                  <a:srgbClr val="004A6B"/>
                </a:solidFill>
              </a:rPr>
              <a:t> </a:t>
            </a:r>
            <a:r>
              <a:rPr sz="2800" spc="5" dirty="0">
                <a:solidFill>
                  <a:srgbClr val="004A6B"/>
                </a:solidFill>
              </a:rPr>
              <a:t>Blending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20367"/>
            <a:ext cx="9090152" cy="2604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17319"/>
            <a:ext cx="9144000" cy="2307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21018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105" dirty="0">
                <a:solidFill>
                  <a:srgbClr val="004A6B"/>
                </a:solidFill>
              </a:rPr>
              <a:t> </a:t>
            </a:r>
            <a:r>
              <a:rPr sz="2800" spc="5" dirty="0">
                <a:solidFill>
                  <a:srgbClr val="004A6B"/>
                </a:solidFill>
              </a:rPr>
              <a:t>Blending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6868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004A6B"/>
                </a:solidFill>
              </a:rPr>
              <a:t>Data </a:t>
            </a:r>
            <a:r>
              <a:rPr sz="2800" spc="5" dirty="0">
                <a:solidFill>
                  <a:srgbClr val="004A6B"/>
                </a:solidFill>
              </a:rPr>
              <a:t>Blending </a:t>
            </a:r>
            <a:r>
              <a:rPr sz="2800" dirty="0">
                <a:solidFill>
                  <a:srgbClr val="004A6B"/>
                </a:solidFill>
              </a:rPr>
              <a:t>in</a:t>
            </a:r>
            <a:r>
              <a:rPr sz="2800" spc="-150" dirty="0">
                <a:solidFill>
                  <a:srgbClr val="004A6B"/>
                </a:solidFill>
              </a:rPr>
              <a:t> </a:t>
            </a:r>
            <a:r>
              <a:rPr sz="2800" spc="-30" dirty="0">
                <a:solidFill>
                  <a:srgbClr val="004A6B"/>
                </a:solidFill>
              </a:rPr>
              <a:t>Tableau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1335" y="685799"/>
            <a:ext cx="911352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" y="1042415"/>
            <a:ext cx="701040" cy="119380"/>
          </a:xfrm>
          <a:custGeom>
            <a:avLst/>
            <a:gdLst/>
            <a:ahLst/>
            <a:cxnLst/>
            <a:rect l="l" t="t" r="r" b="b"/>
            <a:pathLst>
              <a:path w="701040" h="119380">
                <a:moveTo>
                  <a:pt x="0" y="118872"/>
                </a:moveTo>
                <a:lnTo>
                  <a:pt x="701040" y="118872"/>
                </a:lnTo>
                <a:lnTo>
                  <a:pt x="701040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ln w="18288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1071371"/>
            <a:ext cx="621030" cy="76200"/>
          </a:xfrm>
          <a:custGeom>
            <a:avLst/>
            <a:gdLst/>
            <a:ahLst/>
            <a:cxnLst/>
            <a:rect l="l" t="t" r="r" b="b"/>
            <a:pathLst>
              <a:path w="621030" h="76200">
                <a:moveTo>
                  <a:pt x="544576" y="0"/>
                </a:moveTo>
                <a:lnTo>
                  <a:pt x="544576" y="76200"/>
                </a:lnTo>
                <a:lnTo>
                  <a:pt x="608076" y="44450"/>
                </a:lnTo>
                <a:lnTo>
                  <a:pt x="557276" y="44450"/>
                </a:lnTo>
                <a:lnTo>
                  <a:pt x="557276" y="31750"/>
                </a:lnTo>
                <a:lnTo>
                  <a:pt x="608076" y="31750"/>
                </a:lnTo>
                <a:lnTo>
                  <a:pt x="544576" y="0"/>
                </a:lnTo>
                <a:close/>
              </a:path>
              <a:path w="621030" h="76200">
                <a:moveTo>
                  <a:pt x="54457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44576" y="44450"/>
                </a:lnTo>
                <a:lnTo>
                  <a:pt x="544576" y="31750"/>
                </a:lnTo>
                <a:close/>
              </a:path>
              <a:path w="621030" h="76200">
                <a:moveTo>
                  <a:pt x="608076" y="31750"/>
                </a:moveTo>
                <a:lnTo>
                  <a:pt x="557276" y="31750"/>
                </a:lnTo>
                <a:lnTo>
                  <a:pt x="557276" y="44450"/>
                </a:lnTo>
                <a:lnTo>
                  <a:pt x="608076" y="44450"/>
                </a:lnTo>
                <a:lnTo>
                  <a:pt x="620776" y="38100"/>
                </a:lnTo>
                <a:lnTo>
                  <a:pt x="60807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80" y="957071"/>
            <a:ext cx="2006600" cy="622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272" y="960119"/>
            <a:ext cx="1982215" cy="668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0744" y="963167"/>
            <a:ext cx="1691639" cy="307975"/>
          </a:xfrm>
          <a:prstGeom prst="rect">
            <a:avLst/>
          </a:prstGeom>
          <a:solidFill>
            <a:srgbClr val="FFFFFF"/>
          </a:solidFill>
          <a:ln w="18287">
            <a:solidFill>
              <a:srgbClr val="0095D5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latin typeface="Calibri"/>
                <a:cs typeface="Calibri"/>
              </a:rPr>
              <a:t>Primary </a:t>
            </a:r>
            <a:r>
              <a:rPr sz="1400" spc="-20" dirty="0">
                <a:latin typeface="Calibri"/>
                <a:cs typeface="Calibri"/>
              </a:rPr>
              <a:t>Data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2247" y="2112263"/>
            <a:ext cx="192405" cy="195580"/>
          </a:xfrm>
          <a:custGeom>
            <a:avLst/>
            <a:gdLst/>
            <a:ahLst/>
            <a:cxnLst/>
            <a:rect l="l" t="t" r="r" b="b"/>
            <a:pathLst>
              <a:path w="192405" h="195580">
                <a:moveTo>
                  <a:pt x="0" y="195072"/>
                </a:moveTo>
                <a:lnTo>
                  <a:pt x="192024" y="195072"/>
                </a:lnTo>
                <a:lnTo>
                  <a:pt x="192024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883357"/>
            <a:ext cx="2646679" cy="836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886430"/>
            <a:ext cx="2594863" cy="881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" y="2889503"/>
            <a:ext cx="2554605" cy="521334"/>
          </a:xfrm>
          <a:prstGeom prst="rect">
            <a:avLst/>
          </a:prstGeom>
          <a:solidFill>
            <a:srgbClr val="FFFFFF"/>
          </a:solidFill>
          <a:ln w="18287">
            <a:solidFill>
              <a:srgbClr val="0095D5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1400" spc="-10" dirty="0">
                <a:latin typeface="Calibri"/>
                <a:cs typeface="Calibri"/>
              </a:rPr>
              <a:t>Denotes </a:t>
            </a:r>
            <a:r>
              <a:rPr sz="1400" spc="-15" dirty="0">
                <a:latin typeface="Calibri"/>
                <a:cs typeface="Calibri"/>
              </a:rPr>
              <a:t>automatic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Blending </a:t>
            </a:r>
            <a:r>
              <a:rPr sz="1400" spc="-10" dirty="0">
                <a:latin typeface="Calibri"/>
                <a:cs typeface="Calibri"/>
              </a:rPr>
              <a:t>performed </a:t>
            </a:r>
            <a:r>
              <a:rPr sz="1400" spc="-15" dirty="0">
                <a:latin typeface="Calibri"/>
                <a:cs typeface="Calibri"/>
              </a:rPr>
              <a:t>by</a:t>
            </a:r>
            <a:r>
              <a:rPr sz="1400" spc="-16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Tableau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1683" y="2307335"/>
            <a:ext cx="76200" cy="582930"/>
          </a:xfrm>
          <a:custGeom>
            <a:avLst/>
            <a:gdLst/>
            <a:ahLst/>
            <a:cxnLst/>
            <a:rect l="l" t="t" r="r" b="b"/>
            <a:pathLst>
              <a:path w="76200" h="582930">
                <a:moveTo>
                  <a:pt x="31750" y="506349"/>
                </a:moveTo>
                <a:lnTo>
                  <a:pt x="0" y="506349"/>
                </a:lnTo>
                <a:lnTo>
                  <a:pt x="38100" y="582549"/>
                </a:lnTo>
                <a:lnTo>
                  <a:pt x="69850" y="519049"/>
                </a:lnTo>
                <a:lnTo>
                  <a:pt x="31750" y="519049"/>
                </a:lnTo>
                <a:lnTo>
                  <a:pt x="31750" y="506349"/>
                </a:lnTo>
                <a:close/>
              </a:path>
              <a:path w="76200" h="582930">
                <a:moveTo>
                  <a:pt x="44450" y="0"/>
                </a:moveTo>
                <a:lnTo>
                  <a:pt x="31750" y="0"/>
                </a:lnTo>
                <a:lnTo>
                  <a:pt x="31750" y="519049"/>
                </a:lnTo>
                <a:lnTo>
                  <a:pt x="44450" y="519049"/>
                </a:lnTo>
                <a:lnTo>
                  <a:pt x="44450" y="0"/>
                </a:lnTo>
                <a:close/>
              </a:path>
              <a:path w="76200" h="582930">
                <a:moveTo>
                  <a:pt x="76200" y="506349"/>
                </a:moveTo>
                <a:lnTo>
                  <a:pt x="44450" y="506349"/>
                </a:lnTo>
                <a:lnTo>
                  <a:pt x="44450" y="519049"/>
                </a:lnTo>
                <a:lnTo>
                  <a:pt x="69850" y="519049"/>
                </a:lnTo>
                <a:lnTo>
                  <a:pt x="76200" y="50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6868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004A6B"/>
                </a:solidFill>
              </a:rPr>
              <a:t>Data </a:t>
            </a:r>
            <a:r>
              <a:rPr sz="2800" spc="5" dirty="0">
                <a:solidFill>
                  <a:srgbClr val="004A6B"/>
                </a:solidFill>
              </a:rPr>
              <a:t>Blending </a:t>
            </a:r>
            <a:r>
              <a:rPr sz="2800" dirty="0">
                <a:solidFill>
                  <a:srgbClr val="004A6B"/>
                </a:solidFill>
              </a:rPr>
              <a:t>in</a:t>
            </a:r>
            <a:r>
              <a:rPr sz="2800" spc="-150" dirty="0">
                <a:solidFill>
                  <a:srgbClr val="004A6B"/>
                </a:solidFill>
              </a:rPr>
              <a:t> </a:t>
            </a:r>
            <a:r>
              <a:rPr sz="2800" spc="-30" dirty="0">
                <a:solidFill>
                  <a:srgbClr val="004A6B"/>
                </a:solidFill>
              </a:rPr>
              <a:t>Tableau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5719" y="777239"/>
            <a:ext cx="9052560" cy="397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" y="772667"/>
            <a:ext cx="9062085" cy="3980815"/>
          </a:xfrm>
          <a:custGeom>
            <a:avLst/>
            <a:gdLst/>
            <a:ahLst/>
            <a:cxnLst/>
            <a:rect l="l" t="t" r="r" b="b"/>
            <a:pathLst>
              <a:path w="9062085" h="3980815">
                <a:moveTo>
                  <a:pt x="0" y="3980688"/>
                </a:moveTo>
                <a:lnTo>
                  <a:pt x="9061704" y="3980688"/>
                </a:lnTo>
                <a:lnTo>
                  <a:pt x="9061704" y="0"/>
                </a:lnTo>
                <a:lnTo>
                  <a:pt x="0" y="0"/>
                </a:lnTo>
                <a:lnTo>
                  <a:pt x="0" y="3980688"/>
                </a:lnTo>
                <a:close/>
              </a:path>
            </a:pathLst>
          </a:custGeom>
          <a:ln w="9144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592" y="4465320"/>
            <a:ext cx="524510" cy="143510"/>
          </a:xfrm>
          <a:custGeom>
            <a:avLst/>
            <a:gdLst/>
            <a:ahLst/>
            <a:cxnLst/>
            <a:rect l="l" t="t" r="r" b="b"/>
            <a:pathLst>
              <a:path w="524510" h="143510">
                <a:moveTo>
                  <a:pt x="0" y="143255"/>
                </a:moveTo>
                <a:lnTo>
                  <a:pt x="524256" y="143255"/>
                </a:lnTo>
                <a:lnTo>
                  <a:pt x="524256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797" y="853439"/>
            <a:ext cx="7644765" cy="3691254"/>
          </a:xfrm>
          <a:custGeom>
            <a:avLst/>
            <a:gdLst/>
            <a:ahLst/>
            <a:cxnLst/>
            <a:rect l="l" t="t" r="r" b="b"/>
            <a:pathLst>
              <a:path w="7644765" h="3691254">
                <a:moveTo>
                  <a:pt x="4873929" y="31750"/>
                </a:moveTo>
                <a:lnTo>
                  <a:pt x="4873675" y="44451"/>
                </a:lnTo>
                <a:lnTo>
                  <a:pt x="4930317" y="45593"/>
                </a:lnTo>
                <a:lnTo>
                  <a:pt x="5062905" y="53339"/>
                </a:lnTo>
                <a:lnTo>
                  <a:pt x="5194985" y="66167"/>
                </a:lnTo>
                <a:lnTo>
                  <a:pt x="5326430" y="83820"/>
                </a:lnTo>
                <a:lnTo>
                  <a:pt x="5456732" y="106172"/>
                </a:lnTo>
                <a:lnTo>
                  <a:pt x="5585637" y="132969"/>
                </a:lnTo>
                <a:lnTo>
                  <a:pt x="5713018" y="164084"/>
                </a:lnTo>
                <a:lnTo>
                  <a:pt x="5838621" y="199389"/>
                </a:lnTo>
                <a:lnTo>
                  <a:pt x="5962319" y="238633"/>
                </a:lnTo>
                <a:lnTo>
                  <a:pt x="6083477" y="281813"/>
                </a:lnTo>
                <a:lnTo>
                  <a:pt x="6202095" y="328675"/>
                </a:lnTo>
                <a:lnTo>
                  <a:pt x="6317792" y="378968"/>
                </a:lnTo>
                <a:lnTo>
                  <a:pt x="6430441" y="432688"/>
                </a:lnTo>
                <a:lnTo>
                  <a:pt x="6539661" y="489458"/>
                </a:lnTo>
                <a:lnTo>
                  <a:pt x="6645325" y="549148"/>
                </a:lnTo>
                <a:lnTo>
                  <a:pt x="6746925" y="611886"/>
                </a:lnTo>
                <a:lnTo>
                  <a:pt x="6844461" y="677163"/>
                </a:lnTo>
                <a:lnTo>
                  <a:pt x="6937679" y="744982"/>
                </a:lnTo>
                <a:lnTo>
                  <a:pt x="7026071" y="814959"/>
                </a:lnTo>
                <a:lnTo>
                  <a:pt x="7109510" y="887349"/>
                </a:lnTo>
                <a:lnTo>
                  <a:pt x="7187869" y="961517"/>
                </a:lnTo>
                <a:lnTo>
                  <a:pt x="7260640" y="1037589"/>
                </a:lnTo>
                <a:lnTo>
                  <a:pt x="7327823" y="1115314"/>
                </a:lnTo>
                <a:lnTo>
                  <a:pt x="7359065" y="1154684"/>
                </a:lnTo>
                <a:lnTo>
                  <a:pt x="7388910" y="1194435"/>
                </a:lnTo>
                <a:lnTo>
                  <a:pt x="7417231" y="1234567"/>
                </a:lnTo>
                <a:lnTo>
                  <a:pt x="7443774" y="1275080"/>
                </a:lnTo>
                <a:lnTo>
                  <a:pt x="7468793" y="1315593"/>
                </a:lnTo>
                <a:lnTo>
                  <a:pt x="7492161" y="1356487"/>
                </a:lnTo>
                <a:lnTo>
                  <a:pt x="7513878" y="1397762"/>
                </a:lnTo>
                <a:lnTo>
                  <a:pt x="7533817" y="1439164"/>
                </a:lnTo>
                <a:lnTo>
                  <a:pt x="7551978" y="1480693"/>
                </a:lnTo>
                <a:lnTo>
                  <a:pt x="7568488" y="1522476"/>
                </a:lnTo>
                <a:lnTo>
                  <a:pt x="7582966" y="1564386"/>
                </a:lnTo>
                <a:lnTo>
                  <a:pt x="7595793" y="1606423"/>
                </a:lnTo>
                <a:lnTo>
                  <a:pt x="7606715" y="1648587"/>
                </a:lnTo>
                <a:lnTo>
                  <a:pt x="7615732" y="1690878"/>
                </a:lnTo>
                <a:lnTo>
                  <a:pt x="7622717" y="1733296"/>
                </a:lnTo>
                <a:lnTo>
                  <a:pt x="7627797" y="1775587"/>
                </a:lnTo>
                <a:lnTo>
                  <a:pt x="7630845" y="1818005"/>
                </a:lnTo>
                <a:lnTo>
                  <a:pt x="7631861" y="1860169"/>
                </a:lnTo>
                <a:lnTo>
                  <a:pt x="7629194" y="1902206"/>
                </a:lnTo>
                <a:lnTo>
                  <a:pt x="7621193" y="1944116"/>
                </a:lnTo>
                <a:lnTo>
                  <a:pt x="7607731" y="1986280"/>
                </a:lnTo>
                <a:lnTo>
                  <a:pt x="7588935" y="2028190"/>
                </a:lnTo>
                <a:lnTo>
                  <a:pt x="7564932" y="2070354"/>
                </a:lnTo>
                <a:lnTo>
                  <a:pt x="7535849" y="2112391"/>
                </a:lnTo>
                <a:lnTo>
                  <a:pt x="7501432" y="2154301"/>
                </a:lnTo>
                <a:lnTo>
                  <a:pt x="7462316" y="2196211"/>
                </a:lnTo>
                <a:lnTo>
                  <a:pt x="7418247" y="2237994"/>
                </a:lnTo>
                <a:lnTo>
                  <a:pt x="7369225" y="2279650"/>
                </a:lnTo>
                <a:lnTo>
                  <a:pt x="7315504" y="2321052"/>
                </a:lnTo>
                <a:lnTo>
                  <a:pt x="7257084" y="2362327"/>
                </a:lnTo>
                <a:lnTo>
                  <a:pt x="7194219" y="2403348"/>
                </a:lnTo>
                <a:lnTo>
                  <a:pt x="7126909" y="2444115"/>
                </a:lnTo>
                <a:lnTo>
                  <a:pt x="7055154" y="2484501"/>
                </a:lnTo>
                <a:lnTo>
                  <a:pt x="6979081" y="2524760"/>
                </a:lnTo>
                <a:lnTo>
                  <a:pt x="6898690" y="2564511"/>
                </a:lnTo>
                <a:lnTo>
                  <a:pt x="6814362" y="2604008"/>
                </a:lnTo>
                <a:lnTo>
                  <a:pt x="6725970" y="2643124"/>
                </a:lnTo>
                <a:lnTo>
                  <a:pt x="6633514" y="2681859"/>
                </a:lnTo>
                <a:lnTo>
                  <a:pt x="6537375" y="2720213"/>
                </a:lnTo>
                <a:lnTo>
                  <a:pt x="6437426" y="2758059"/>
                </a:lnTo>
                <a:lnTo>
                  <a:pt x="6333667" y="2795524"/>
                </a:lnTo>
                <a:lnTo>
                  <a:pt x="6226479" y="2832481"/>
                </a:lnTo>
                <a:lnTo>
                  <a:pt x="6115735" y="2868930"/>
                </a:lnTo>
                <a:lnTo>
                  <a:pt x="6001689" y="2904871"/>
                </a:lnTo>
                <a:lnTo>
                  <a:pt x="5884214" y="2940304"/>
                </a:lnTo>
                <a:lnTo>
                  <a:pt x="5763310" y="2975102"/>
                </a:lnTo>
                <a:lnTo>
                  <a:pt x="5639485" y="3009392"/>
                </a:lnTo>
                <a:lnTo>
                  <a:pt x="5512612" y="3042996"/>
                </a:lnTo>
                <a:lnTo>
                  <a:pt x="5382691" y="3076028"/>
                </a:lnTo>
                <a:lnTo>
                  <a:pt x="5249976" y="3108401"/>
                </a:lnTo>
                <a:lnTo>
                  <a:pt x="4976037" y="3171139"/>
                </a:lnTo>
                <a:lnTo>
                  <a:pt x="4691557" y="3231032"/>
                </a:lnTo>
                <a:lnTo>
                  <a:pt x="4397425" y="3287979"/>
                </a:lnTo>
                <a:lnTo>
                  <a:pt x="4094149" y="3341674"/>
                </a:lnTo>
                <a:lnTo>
                  <a:pt x="3782491" y="3392055"/>
                </a:lnTo>
                <a:lnTo>
                  <a:pt x="3463086" y="3438906"/>
                </a:lnTo>
                <a:lnTo>
                  <a:pt x="3136696" y="3482136"/>
                </a:lnTo>
                <a:lnTo>
                  <a:pt x="2804083" y="3521557"/>
                </a:lnTo>
                <a:lnTo>
                  <a:pt x="2465755" y="3556889"/>
                </a:lnTo>
                <a:lnTo>
                  <a:pt x="2122728" y="3588029"/>
                </a:lnTo>
                <a:lnTo>
                  <a:pt x="1775256" y="3614877"/>
                </a:lnTo>
                <a:lnTo>
                  <a:pt x="1424482" y="3637254"/>
                </a:lnTo>
                <a:lnTo>
                  <a:pt x="1070787" y="3654869"/>
                </a:lnTo>
                <a:lnTo>
                  <a:pt x="715060" y="3667734"/>
                </a:lnTo>
                <a:lnTo>
                  <a:pt x="357949" y="3675545"/>
                </a:lnTo>
                <a:lnTo>
                  <a:pt x="0" y="3678212"/>
                </a:lnTo>
                <a:lnTo>
                  <a:pt x="101" y="3690912"/>
                </a:lnTo>
                <a:lnTo>
                  <a:pt x="358051" y="3688245"/>
                </a:lnTo>
                <a:lnTo>
                  <a:pt x="715314" y="3680421"/>
                </a:lnTo>
                <a:lnTo>
                  <a:pt x="1071295" y="3667569"/>
                </a:lnTo>
                <a:lnTo>
                  <a:pt x="1425117" y="3649941"/>
                </a:lnTo>
                <a:lnTo>
                  <a:pt x="1776145" y="3627551"/>
                </a:lnTo>
                <a:lnTo>
                  <a:pt x="2123617" y="3600691"/>
                </a:lnTo>
                <a:lnTo>
                  <a:pt x="2466898" y="3569538"/>
                </a:lnTo>
                <a:lnTo>
                  <a:pt x="2805480" y="3534181"/>
                </a:lnTo>
                <a:lnTo>
                  <a:pt x="3138220" y="3494735"/>
                </a:lnTo>
                <a:lnTo>
                  <a:pt x="3464737" y="3451479"/>
                </a:lnTo>
                <a:lnTo>
                  <a:pt x="3784269" y="3404603"/>
                </a:lnTo>
                <a:lnTo>
                  <a:pt x="4096308" y="3354209"/>
                </a:lnTo>
                <a:lnTo>
                  <a:pt x="4399711" y="3300476"/>
                </a:lnTo>
                <a:lnTo>
                  <a:pt x="4694097" y="3243491"/>
                </a:lnTo>
                <a:lnTo>
                  <a:pt x="4978704" y="3183559"/>
                </a:lnTo>
                <a:lnTo>
                  <a:pt x="5252770" y="3120758"/>
                </a:lnTo>
                <a:lnTo>
                  <a:pt x="5385739" y="3088360"/>
                </a:lnTo>
                <a:lnTo>
                  <a:pt x="5515787" y="3055302"/>
                </a:lnTo>
                <a:lnTo>
                  <a:pt x="5642787" y="3021660"/>
                </a:lnTo>
                <a:lnTo>
                  <a:pt x="5766739" y="2987294"/>
                </a:lnTo>
                <a:lnTo>
                  <a:pt x="5887643" y="2952496"/>
                </a:lnTo>
                <a:lnTo>
                  <a:pt x="6005245" y="2917063"/>
                </a:lnTo>
                <a:lnTo>
                  <a:pt x="6119545" y="2881122"/>
                </a:lnTo>
                <a:lnTo>
                  <a:pt x="6230416" y="2844546"/>
                </a:lnTo>
                <a:lnTo>
                  <a:pt x="6337858" y="2807462"/>
                </a:lnTo>
                <a:lnTo>
                  <a:pt x="6441617" y="2769997"/>
                </a:lnTo>
                <a:lnTo>
                  <a:pt x="6541820" y="2732151"/>
                </a:lnTo>
                <a:lnTo>
                  <a:pt x="6638340" y="2693670"/>
                </a:lnTo>
                <a:lnTo>
                  <a:pt x="6730923" y="2654808"/>
                </a:lnTo>
                <a:lnTo>
                  <a:pt x="6819442" y="2615692"/>
                </a:lnTo>
                <a:lnTo>
                  <a:pt x="6904024" y="2576068"/>
                </a:lnTo>
                <a:lnTo>
                  <a:pt x="6984669" y="2536063"/>
                </a:lnTo>
                <a:lnTo>
                  <a:pt x="7060996" y="2495677"/>
                </a:lnTo>
                <a:lnTo>
                  <a:pt x="7133132" y="2455164"/>
                </a:lnTo>
                <a:lnTo>
                  <a:pt x="7200823" y="2414270"/>
                </a:lnTo>
                <a:lnTo>
                  <a:pt x="7264069" y="2372995"/>
                </a:lnTo>
                <a:lnTo>
                  <a:pt x="7322870" y="2331466"/>
                </a:lnTo>
                <a:lnTo>
                  <a:pt x="7376972" y="2289683"/>
                </a:lnTo>
                <a:lnTo>
                  <a:pt x="7426375" y="2247646"/>
                </a:lnTo>
                <a:lnTo>
                  <a:pt x="7471079" y="2205482"/>
                </a:lnTo>
                <a:lnTo>
                  <a:pt x="7510830" y="2162937"/>
                </a:lnTo>
                <a:lnTo>
                  <a:pt x="7545628" y="2120392"/>
                </a:lnTo>
                <a:lnTo>
                  <a:pt x="7575346" y="2077593"/>
                </a:lnTo>
                <a:lnTo>
                  <a:pt x="7599984" y="2034540"/>
                </a:lnTo>
                <a:lnTo>
                  <a:pt x="7619288" y="1991360"/>
                </a:lnTo>
                <a:lnTo>
                  <a:pt x="7633258" y="1948053"/>
                </a:lnTo>
                <a:lnTo>
                  <a:pt x="7641767" y="1904619"/>
                </a:lnTo>
                <a:lnTo>
                  <a:pt x="7644561" y="1861058"/>
                </a:lnTo>
                <a:lnTo>
                  <a:pt x="7643545" y="1817751"/>
                </a:lnTo>
                <a:lnTo>
                  <a:pt x="7640497" y="1774698"/>
                </a:lnTo>
                <a:lnTo>
                  <a:pt x="7635290" y="1731772"/>
                </a:lnTo>
                <a:lnTo>
                  <a:pt x="7628178" y="1688846"/>
                </a:lnTo>
                <a:lnTo>
                  <a:pt x="7619161" y="1645920"/>
                </a:lnTo>
                <a:lnTo>
                  <a:pt x="7608112" y="1603248"/>
                </a:lnTo>
                <a:lnTo>
                  <a:pt x="7595158" y="1560703"/>
                </a:lnTo>
                <a:lnTo>
                  <a:pt x="7580426" y="1518285"/>
                </a:lnTo>
                <a:lnTo>
                  <a:pt x="7563916" y="1475994"/>
                </a:lnTo>
                <a:lnTo>
                  <a:pt x="7545501" y="1433957"/>
                </a:lnTo>
                <a:lnTo>
                  <a:pt x="7525308" y="1392301"/>
                </a:lnTo>
                <a:lnTo>
                  <a:pt x="7503464" y="1350645"/>
                </a:lnTo>
                <a:lnTo>
                  <a:pt x="7479842" y="1309243"/>
                </a:lnTo>
                <a:lnTo>
                  <a:pt x="7454569" y="1268349"/>
                </a:lnTo>
                <a:lnTo>
                  <a:pt x="7427772" y="1227582"/>
                </a:lnTo>
                <a:lnTo>
                  <a:pt x="7399324" y="1187196"/>
                </a:lnTo>
                <a:lnTo>
                  <a:pt x="7369225" y="1147064"/>
                </a:lnTo>
                <a:lnTo>
                  <a:pt x="7337729" y="1107440"/>
                </a:lnTo>
                <a:lnTo>
                  <a:pt x="7270292" y="1029335"/>
                </a:lnTo>
                <a:lnTo>
                  <a:pt x="7197013" y="952754"/>
                </a:lnTo>
                <a:lnTo>
                  <a:pt x="7118273" y="878078"/>
                </a:lnTo>
                <a:lnTo>
                  <a:pt x="7034453" y="805434"/>
                </a:lnTo>
                <a:lnTo>
                  <a:pt x="6945553" y="735076"/>
                </a:lnTo>
                <a:lnTo>
                  <a:pt x="6851954" y="666876"/>
                </a:lnTo>
                <a:lnTo>
                  <a:pt x="6754037" y="601218"/>
                </a:lnTo>
                <a:lnTo>
                  <a:pt x="6651929" y="538353"/>
                </a:lnTo>
                <a:lnTo>
                  <a:pt x="6545884" y="478282"/>
                </a:lnTo>
                <a:lnTo>
                  <a:pt x="6436283" y="421386"/>
                </a:lnTo>
                <a:lnTo>
                  <a:pt x="6323253" y="367538"/>
                </a:lnTo>
                <a:lnTo>
                  <a:pt x="6207175" y="316992"/>
                </a:lnTo>
                <a:lnTo>
                  <a:pt x="6088049" y="270001"/>
                </a:lnTo>
                <a:lnTo>
                  <a:pt x="5966510" y="226695"/>
                </a:lnTo>
                <a:lnTo>
                  <a:pt x="5842558" y="187325"/>
                </a:lnTo>
                <a:lnTo>
                  <a:pt x="5716447" y="151764"/>
                </a:lnTo>
                <a:lnTo>
                  <a:pt x="5588685" y="120650"/>
                </a:lnTo>
                <a:lnTo>
                  <a:pt x="5459272" y="93725"/>
                </a:lnTo>
                <a:lnTo>
                  <a:pt x="5328589" y="71247"/>
                </a:lnTo>
                <a:lnTo>
                  <a:pt x="5196636" y="53594"/>
                </a:lnTo>
                <a:lnTo>
                  <a:pt x="5064175" y="40767"/>
                </a:lnTo>
                <a:lnTo>
                  <a:pt x="4931079" y="32893"/>
                </a:lnTo>
                <a:lnTo>
                  <a:pt x="4873929" y="31750"/>
                </a:lnTo>
                <a:close/>
              </a:path>
              <a:path w="7644765" h="3691254">
                <a:moveTo>
                  <a:pt x="4874564" y="0"/>
                </a:moveTo>
                <a:lnTo>
                  <a:pt x="4797602" y="36575"/>
                </a:lnTo>
                <a:lnTo>
                  <a:pt x="4873040" y="76200"/>
                </a:lnTo>
                <a:lnTo>
                  <a:pt x="4873675" y="44451"/>
                </a:lnTo>
                <a:lnTo>
                  <a:pt x="4860975" y="44196"/>
                </a:lnTo>
                <a:lnTo>
                  <a:pt x="4861229" y="31496"/>
                </a:lnTo>
                <a:lnTo>
                  <a:pt x="4873934" y="31496"/>
                </a:lnTo>
                <a:lnTo>
                  <a:pt x="4874564" y="0"/>
                </a:lnTo>
                <a:close/>
              </a:path>
              <a:path w="7644765" h="3691254">
                <a:moveTo>
                  <a:pt x="4861229" y="31496"/>
                </a:moveTo>
                <a:lnTo>
                  <a:pt x="4860975" y="44196"/>
                </a:lnTo>
                <a:lnTo>
                  <a:pt x="4873675" y="44451"/>
                </a:lnTo>
                <a:lnTo>
                  <a:pt x="4873929" y="31750"/>
                </a:lnTo>
                <a:lnTo>
                  <a:pt x="4861229" y="31496"/>
                </a:lnTo>
                <a:close/>
              </a:path>
              <a:path w="7644765" h="3691254">
                <a:moveTo>
                  <a:pt x="4873934" y="31496"/>
                </a:moveTo>
                <a:lnTo>
                  <a:pt x="4861229" y="31496"/>
                </a:lnTo>
                <a:lnTo>
                  <a:pt x="4873929" y="31750"/>
                </a:lnTo>
                <a:lnTo>
                  <a:pt x="4873934" y="3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492" y="973835"/>
            <a:ext cx="1240790" cy="173990"/>
          </a:xfrm>
          <a:custGeom>
            <a:avLst/>
            <a:gdLst/>
            <a:ahLst/>
            <a:cxnLst/>
            <a:rect l="l" t="t" r="r" b="b"/>
            <a:pathLst>
              <a:path w="1240790" h="173990">
                <a:moveTo>
                  <a:pt x="0" y="173736"/>
                </a:moveTo>
                <a:lnTo>
                  <a:pt x="1240536" y="173736"/>
                </a:lnTo>
                <a:lnTo>
                  <a:pt x="1240536" y="0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2940" y="806195"/>
            <a:ext cx="1015365" cy="167640"/>
          </a:xfrm>
          <a:custGeom>
            <a:avLst/>
            <a:gdLst/>
            <a:ahLst/>
            <a:cxnLst/>
            <a:rect l="l" t="t" r="r" b="b"/>
            <a:pathLst>
              <a:path w="1015364" h="167640">
                <a:moveTo>
                  <a:pt x="0" y="167639"/>
                </a:moveTo>
                <a:lnTo>
                  <a:pt x="1014984" y="167639"/>
                </a:lnTo>
                <a:lnTo>
                  <a:pt x="1014984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79" y="999680"/>
            <a:ext cx="2558160" cy="1147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17335" y="993673"/>
            <a:ext cx="2628265" cy="1211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6144" y="1005839"/>
            <a:ext cx="2243455" cy="832485"/>
          </a:xfrm>
          <a:custGeom>
            <a:avLst/>
            <a:gdLst/>
            <a:ahLst/>
            <a:cxnLst/>
            <a:rect l="l" t="t" r="r" b="b"/>
            <a:pathLst>
              <a:path w="2243454" h="832485">
                <a:moveTo>
                  <a:pt x="0" y="832103"/>
                </a:moveTo>
                <a:lnTo>
                  <a:pt x="2243328" y="832103"/>
                </a:lnTo>
                <a:lnTo>
                  <a:pt x="2243328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86144" y="1005839"/>
            <a:ext cx="2243455" cy="832485"/>
          </a:xfrm>
          <a:prstGeom prst="rect">
            <a:avLst/>
          </a:prstGeom>
          <a:ln w="18288">
            <a:solidFill>
              <a:srgbClr val="0095D5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04139" marR="91440" indent="3810" algn="ctr">
              <a:lnSpc>
                <a:spcPct val="100000"/>
              </a:lnSpc>
              <a:spcBef>
                <a:spcPts val="250"/>
              </a:spcBef>
            </a:pPr>
            <a:r>
              <a:rPr sz="1600" spc="-10" dirty="0">
                <a:latin typeface="Calibri"/>
                <a:cs typeface="Calibri"/>
              </a:rPr>
              <a:t>Orange </a:t>
            </a:r>
            <a:r>
              <a:rPr sz="1600" spc="-5" dirty="0">
                <a:latin typeface="Calibri"/>
                <a:cs typeface="Calibri"/>
              </a:rPr>
              <a:t>symbol on it  </a:t>
            </a:r>
            <a:r>
              <a:rPr sz="1600" spc="-15" dirty="0">
                <a:latin typeface="Calibri"/>
                <a:cs typeface="Calibri"/>
              </a:rPr>
              <a:t>represents that </a:t>
            </a:r>
            <a:r>
              <a:rPr sz="1600" spc="-5" dirty="0">
                <a:latin typeface="Calibri"/>
                <a:cs typeface="Calibri"/>
              </a:rPr>
              <a:t>it is </a:t>
            </a:r>
            <a:r>
              <a:rPr sz="1600" spc="-10" dirty="0">
                <a:latin typeface="Calibri"/>
                <a:cs typeface="Calibri"/>
              </a:rPr>
              <a:t>from  secondary </a:t>
            </a:r>
            <a:r>
              <a:rPr sz="1600" spc="-20" dirty="0">
                <a:latin typeface="Calibri"/>
                <a:cs typeface="Calibri"/>
              </a:rPr>
              <a:t>data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source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8003" y="883665"/>
            <a:ext cx="2251075" cy="156845"/>
          </a:xfrm>
          <a:custGeom>
            <a:avLst/>
            <a:gdLst/>
            <a:ahLst/>
            <a:cxnLst/>
            <a:rect l="l" t="t" r="r" b="b"/>
            <a:pathLst>
              <a:path w="2251075" h="156844">
                <a:moveTo>
                  <a:pt x="2176526" y="80518"/>
                </a:moveTo>
                <a:lnTo>
                  <a:pt x="2174886" y="112247"/>
                </a:lnTo>
                <a:lnTo>
                  <a:pt x="2187575" y="112903"/>
                </a:lnTo>
                <a:lnTo>
                  <a:pt x="2186940" y="125603"/>
                </a:lnTo>
                <a:lnTo>
                  <a:pt x="2174196" y="125603"/>
                </a:lnTo>
                <a:lnTo>
                  <a:pt x="2172589" y="156718"/>
                </a:lnTo>
                <a:lnTo>
                  <a:pt x="2243725" y="125603"/>
                </a:lnTo>
                <a:lnTo>
                  <a:pt x="2186940" y="125603"/>
                </a:lnTo>
                <a:lnTo>
                  <a:pt x="2174230" y="124946"/>
                </a:lnTo>
                <a:lnTo>
                  <a:pt x="2245225" y="124946"/>
                </a:lnTo>
                <a:lnTo>
                  <a:pt x="2250694" y="122555"/>
                </a:lnTo>
                <a:lnTo>
                  <a:pt x="2176526" y="80518"/>
                </a:lnTo>
                <a:close/>
              </a:path>
              <a:path w="2251075" h="156844">
                <a:moveTo>
                  <a:pt x="2174886" y="112247"/>
                </a:moveTo>
                <a:lnTo>
                  <a:pt x="2174230" y="124946"/>
                </a:lnTo>
                <a:lnTo>
                  <a:pt x="2186940" y="125603"/>
                </a:lnTo>
                <a:lnTo>
                  <a:pt x="2187575" y="112903"/>
                </a:lnTo>
                <a:lnTo>
                  <a:pt x="2174886" y="112247"/>
                </a:lnTo>
                <a:close/>
              </a:path>
              <a:path w="2251075" h="156844">
                <a:moveTo>
                  <a:pt x="762" y="0"/>
                </a:moveTo>
                <a:lnTo>
                  <a:pt x="0" y="12700"/>
                </a:lnTo>
                <a:lnTo>
                  <a:pt x="2174230" y="124946"/>
                </a:lnTo>
                <a:lnTo>
                  <a:pt x="2174886" y="11224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575879"/>
            <a:ext cx="4265040" cy="3015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658061"/>
            <a:ext cx="4152391" cy="2954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3652" y="1586483"/>
            <a:ext cx="4041775" cy="2691765"/>
          </a:xfrm>
          <a:prstGeom prst="rect">
            <a:avLst/>
          </a:prstGeom>
          <a:solidFill>
            <a:srgbClr val="FFFFFF"/>
          </a:solidFill>
          <a:ln w="27431">
            <a:solidFill>
              <a:srgbClr val="0095D5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919"/>
              </a:spcBef>
            </a:pPr>
            <a:r>
              <a:rPr sz="1600" b="1" dirty="0">
                <a:latin typeface="Calibri"/>
                <a:cs typeface="Calibri"/>
              </a:rPr>
              <a:t>How </a:t>
            </a:r>
            <a:r>
              <a:rPr sz="1600" b="1" spc="-5" dirty="0">
                <a:latin typeface="Calibri"/>
                <a:cs typeface="Calibri"/>
              </a:rPr>
              <a:t>is this </a:t>
            </a:r>
            <a:r>
              <a:rPr sz="1600" b="1" dirty="0">
                <a:latin typeface="Calibri"/>
                <a:cs typeface="Calibri"/>
              </a:rPr>
              <a:t>view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built?</a:t>
            </a:r>
            <a:endParaRPr sz="1600">
              <a:latin typeface="Calibri"/>
              <a:cs typeface="Calibri"/>
            </a:endParaRPr>
          </a:p>
          <a:p>
            <a:pPr marL="90170" marR="243204">
              <a:lnSpc>
                <a:spcPct val="150100"/>
              </a:lnSpc>
              <a:spcBef>
                <a:spcPts val="55"/>
              </a:spcBef>
            </a:pPr>
            <a:r>
              <a:rPr sz="1400" spc="-25" dirty="0">
                <a:latin typeface="Calibri"/>
                <a:cs typeface="Calibri"/>
              </a:rPr>
              <a:t>Tableau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15" dirty="0">
                <a:latin typeface="Calibri"/>
                <a:cs typeface="Calibri"/>
              </a:rPr>
              <a:t>querying </a:t>
            </a:r>
            <a:r>
              <a:rPr sz="1400" spc="-10" dirty="0">
                <a:latin typeface="Calibri"/>
                <a:cs typeface="Calibri"/>
              </a:rPr>
              <a:t>for “Sum </a:t>
            </a:r>
            <a:r>
              <a:rPr sz="1400" dirty="0">
                <a:latin typeface="Calibri"/>
                <a:cs typeface="Calibri"/>
              </a:rPr>
              <a:t>of </a:t>
            </a:r>
            <a:r>
              <a:rPr sz="1400" spc="-5" dirty="0">
                <a:latin typeface="Calibri"/>
                <a:cs typeface="Calibri"/>
              </a:rPr>
              <a:t>Sales </a:t>
            </a:r>
            <a:r>
              <a:rPr sz="1400" spc="-15" dirty="0">
                <a:latin typeface="Calibri"/>
                <a:cs typeface="Calibri"/>
              </a:rPr>
              <a:t>by </a:t>
            </a:r>
            <a:r>
              <a:rPr sz="1400" spc="-20" dirty="0">
                <a:latin typeface="Calibri"/>
                <a:cs typeface="Calibri"/>
              </a:rPr>
              <a:t>State” to  </a:t>
            </a:r>
            <a:r>
              <a:rPr sz="1400" spc="-5" dirty="0">
                <a:latin typeface="Calibri"/>
                <a:cs typeface="Calibri"/>
              </a:rPr>
              <a:t>each </a:t>
            </a:r>
            <a:r>
              <a:rPr sz="1400" spc="-25" dirty="0">
                <a:latin typeface="Calibri"/>
                <a:cs typeface="Calibri"/>
              </a:rPr>
              <a:t>data </a:t>
            </a:r>
            <a:r>
              <a:rPr sz="1400" spc="-10" dirty="0">
                <a:latin typeface="Calibri"/>
                <a:cs typeface="Calibri"/>
              </a:rPr>
              <a:t>source, then </a:t>
            </a:r>
            <a:r>
              <a:rPr sz="1400" spc="-15" dirty="0">
                <a:latin typeface="Calibri"/>
                <a:cs typeface="Calibri"/>
              </a:rPr>
              <a:t>displaying </a:t>
            </a:r>
            <a:r>
              <a:rPr sz="1400" spc="-10" dirty="0">
                <a:latin typeface="Calibri"/>
                <a:cs typeface="Calibri"/>
              </a:rPr>
              <a:t>those </a:t>
            </a:r>
            <a:r>
              <a:rPr sz="1400" spc="-15" dirty="0">
                <a:latin typeface="Calibri"/>
                <a:cs typeface="Calibri"/>
              </a:rPr>
              <a:t>values  together </a:t>
            </a:r>
            <a:r>
              <a:rPr sz="1400" spc="-10" dirty="0">
                <a:latin typeface="Calibri"/>
                <a:cs typeface="Calibri"/>
              </a:rPr>
              <a:t>in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30" dirty="0">
                <a:latin typeface="Calibri"/>
                <a:cs typeface="Calibri"/>
              </a:rPr>
              <a:t>view. We </a:t>
            </a:r>
            <a:r>
              <a:rPr sz="1400" spc="-5" dirty="0">
                <a:latin typeface="Calibri"/>
                <a:cs typeface="Calibri"/>
              </a:rPr>
              <a:t>see </a:t>
            </a:r>
            <a:r>
              <a:rPr sz="1400" spc="-10" dirty="0">
                <a:latin typeface="Calibri"/>
                <a:cs typeface="Calibri"/>
              </a:rPr>
              <a:t>sales </a:t>
            </a:r>
            <a:r>
              <a:rPr sz="1400" spc="-15" dirty="0">
                <a:latin typeface="Calibri"/>
                <a:cs typeface="Calibri"/>
              </a:rPr>
              <a:t>information </a:t>
            </a:r>
            <a:r>
              <a:rPr sz="1400" spc="-10" dirty="0">
                <a:latin typeface="Calibri"/>
                <a:cs typeface="Calibri"/>
              </a:rPr>
              <a:t>for  every </a:t>
            </a:r>
            <a:r>
              <a:rPr sz="1400" spc="-25" dirty="0">
                <a:latin typeface="Calibri"/>
                <a:cs typeface="Calibri"/>
              </a:rPr>
              <a:t>state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spc="-15" dirty="0">
                <a:latin typeface="Calibri"/>
                <a:cs typeface="Calibri"/>
              </a:rPr>
              <a:t>“Office </a:t>
            </a:r>
            <a:r>
              <a:rPr sz="1400" spc="-5" dirty="0">
                <a:latin typeface="Calibri"/>
                <a:cs typeface="Calibri"/>
              </a:rPr>
              <a:t>City” because </a:t>
            </a:r>
            <a:r>
              <a:rPr sz="1400" spc="-25" dirty="0">
                <a:latin typeface="Calibri"/>
                <a:cs typeface="Calibri"/>
              </a:rPr>
              <a:t>Tableau  </a:t>
            </a:r>
            <a:r>
              <a:rPr sz="1400" spc="-15" dirty="0">
                <a:latin typeface="Calibri"/>
                <a:cs typeface="Calibri"/>
              </a:rPr>
              <a:t>returns information </a:t>
            </a:r>
            <a:r>
              <a:rPr sz="1400" spc="-10" dirty="0">
                <a:latin typeface="Calibri"/>
                <a:cs typeface="Calibri"/>
              </a:rPr>
              <a:t>for all </a:t>
            </a:r>
            <a:r>
              <a:rPr sz="1400" spc="-5" dirty="0">
                <a:latin typeface="Calibri"/>
                <a:cs typeface="Calibri"/>
              </a:rPr>
              <a:t>field </a:t>
            </a:r>
            <a:r>
              <a:rPr sz="1400" spc="-15" dirty="0">
                <a:latin typeface="Calibri"/>
                <a:cs typeface="Calibri"/>
              </a:rPr>
              <a:t>members (states) </a:t>
            </a:r>
            <a:r>
              <a:rPr sz="1400" spc="-10" dirty="0">
                <a:latin typeface="Calibri"/>
                <a:cs typeface="Calibri"/>
              </a:rPr>
              <a:t>in 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primary </a:t>
            </a:r>
            <a:r>
              <a:rPr sz="1400" spc="-20" dirty="0">
                <a:latin typeface="Calibri"/>
                <a:cs typeface="Calibri"/>
              </a:rPr>
              <a:t>data </a:t>
            </a:r>
            <a:r>
              <a:rPr sz="1400" spc="-10" dirty="0">
                <a:latin typeface="Calibri"/>
                <a:cs typeface="Calibri"/>
              </a:rPr>
              <a:t>source, </a:t>
            </a:r>
            <a:r>
              <a:rPr sz="1400" spc="-15" dirty="0">
                <a:latin typeface="Calibri"/>
                <a:cs typeface="Calibri"/>
              </a:rPr>
              <a:t>regardless </a:t>
            </a:r>
            <a:r>
              <a:rPr sz="1400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whether </a:t>
            </a:r>
            <a:r>
              <a:rPr sz="1400" dirty="0">
                <a:latin typeface="Calibri"/>
                <a:cs typeface="Calibri"/>
              </a:rPr>
              <a:t>or  </a:t>
            </a:r>
            <a:r>
              <a:rPr sz="1400" spc="-10" dirty="0">
                <a:latin typeface="Calibri"/>
                <a:cs typeface="Calibri"/>
              </a:rPr>
              <a:t>not </a:t>
            </a:r>
            <a:r>
              <a:rPr sz="1400" spc="-15" dirty="0">
                <a:latin typeface="Calibri"/>
                <a:cs typeface="Calibri"/>
              </a:rPr>
              <a:t>there </a:t>
            </a:r>
            <a:r>
              <a:rPr sz="1400" spc="-10" dirty="0">
                <a:latin typeface="Calibri"/>
                <a:cs typeface="Calibri"/>
              </a:rPr>
              <a:t>is </a:t>
            </a:r>
            <a:r>
              <a:rPr sz="1400" spc="-25" dirty="0">
                <a:latin typeface="Calibri"/>
                <a:cs typeface="Calibri"/>
              </a:rPr>
              <a:t>data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spc="-1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secondary </a:t>
            </a:r>
            <a:r>
              <a:rPr sz="1400" spc="-25" dirty="0">
                <a:latin typeface="Calibri"/>
                <a:cs typeface="Calibri"/>
              </a:rPr>
              <a:t>data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source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1388" y="1051227"/>
            <a:ext cx="4641215" cy="75898"/>
          </a:xfrm>
          <a:custGeom>
            <a:avLst/>
            <a:gdLst/>
            <a:ahLst/>
            <a:cxnLst/>
            <a:rect l="l" t="t" r="r" b="b"/>
            <a:pathLst>
              <a:path w="4641215">
                <a:moveTo>
                  <a:pt x="0" y="0"/>
                </a:moveTo>
                <a:lnTo>
                  <a:pt x="4641088" y="0"/>
                </a:lnTo>
              </a:path>
            </a:pathLst>
          </a:custGeom>
          <a:ln w="57911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flipV="1">
            <a:off x="-1523" y="1005508"/>
            <a:ext cx="4344923" cy="45719"/>
          </a:xfrm>
          <a:custGeom>
            <a:avLst/>
            <a:gdLst/>
            <a:ahLst/>
            <a:cxnLst/>
            <a:rect l="l" t="t" r="r" b="b"/>
            <a:pathLst>
              <a:path w="4442460">
                <a:moveTo>
                  <a:pt x="0" y="0"/>
                </a:moveTo>
                <a:lnTo>
                  <a:pt x="4442460" y="0"/>
                </a:lnTo>
              </a:path>
            </a:pathLst>
          </a:custGeom>
          <a:ln w="57911">
            <a:solidFill>
              <a:srgbClr val="009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011" y="959789"/>
            <a:ext cx="3841750" cy="2403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236220" indent="-344805">
              <a:lnSpc>
                <a:spcPct val="1501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endParaRPr lang="en-US" sz="1400" spc="-10" dirty="0" smtClean="0">
              <a:latin typeface="Arial"/>
              <a:cs typeface="Arial"/>
            </a:endParaRPr>
          </a:p>
          <a:p>
            <a:pPr marL="356870" marR="236220" indent="-344805">
              <a:lnSpc>
                <a:spcPct val="1501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400" spc="-10" dirty="0" smtClean="0">
                <a:latin typeface="Arial"/>
                <a:cs typeface="Arial"/>
              </a:rPr>
              <a:t>Combining </a:t>
            </a:r>
            <a:r>
              <a:rPr sz="1400" spc="-10" dirty="0">
                <a:latin typeface="Arial"/>
                <a:cs typeface="Arial"/>
              </a:rPr>
              <a:t>the data </a:t>
            </a:r>
            <a:r>
              <a:rPr sz="1400" spc="-15" dirty="0">
                <a:latin typeface="Arial"/>
                <a:cs typeface="Arial"/>
              </a:rPr>
              <a:t>between two </a:t>
            </a:r>
            <a:r>
              <a:rPr sz="1400" spc="-10" dirty="0">
                <a:latin typeface="Arial"/>
                <a:cs typeface="Arial"/>
              </a:rPr>
              <a:t>or more  tables or sheets within the </a:t>
            </a:r>
            <a:r>
              <a:rPr sz="1400" spc="-5" dirty="0">
                <a:latin typeface="Arial"/>
                <a:cs typeface="Arial"/>
              </a:rPr>
              <a:t>same </a:t>
            </a:r>
            <a:r>
              <a:rPr sz="1400" spc="-10" dirty="0">
                <a:latin typeface="Arial"/>
                <a:cs typeface="Arial"/>
              </a:rPr>
              <a:t>Data  Source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b="1" spc="-10" dirty="0">
                <a:solidFill>
                  <a:srgbClr val="00AFEF"/>
                </a:solidFill>
                <a:latin typeface="Arial"/>
                <a:cs typeface="Arial"/>
              </a:rPr>
              <a:t>Data</a:t>
            </a:r>
            <a:r>
              <a:rPr sz="1400" b="1" spc="5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00AFEF"/>
                </a:solidFill>
                <a:latin typeface="Arial"/>
                <a:cs typeface="Arial"/>
              </a:rPr>
              <a:t>Joining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350" dirty="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5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400" spc="-15" dirty="0">
                <a:latin typeface="Arial"/>
                <a:cs typeface="Arial"/>
              </a:rPr>
              <a:t>For </a:t>
            </a:r>
            <a:r>
              <a:rPr sz="1400" spc="-10" dirty="0">
                <a:latin typeface="Arial"/>
                <a:cs typeface="Arial"/>
              </a:rPr>
              <a:t>example, collecting information </a:t>
            </a:r>
            <a:r>
              <a:rPr sz="1400" spc="-15" dirty="0">
                <a:latin typeface="Arial"/>
                <a:cs typeface="Arial"/>
              </a:rPr>
              <a:t>from </a:t>
            </a:r>
            <a:r>
              <a:rPr sz="1400" spc="-20" dirty="0">
                <a:latin typeface="Arial"/>
                <a:cs typeface="Arial"/>
              </a:rPr>
              <a:t>two  </a:t>
            </a:r>
            <a:r>
              <a:rPr sz="1400" spc="-10" dirty="0">
                <a:latin typeface="Arial"/>
                <a:cs typeface="Arial"/>
              </a:rPr>
              <a:t>sheet tabs within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single Excel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9954" y="1005509"/>
            <a:ext cx="3887470" cy="955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50200"/>
              </a:lnSpc>
              <a:spcBef>
                <a:spcPts val="100"/>
              </a:spcBef>
              <a:buChar char="•"/>
              <a:tabLst>
                <a:tab pos="268605" algn="l"/>
                <a:tab pos="269240" algn="l"/>
              </a:tabLst>
            </a:pPr>
            <a:endParaRPr lang="en-US" sz="1400" spc="-10" dirty="0" smtClean="0">
              <a:latin typeface="Arial"/>
              <a:cs typeface="Arial"/>
            </a:endParaRPr>
          </a:p>
          <a:p>
            <a:pPr marL="268605" marR="5080" indent="-256540">
              <a:lnSpc>
                <a:spcPct val="150200"/>
              </a:lnSpc>
              <a:spcBef>
                <a:spcPts val="100"/>
              </a:spcBef>
              <a:buChar char="•"/>
              <a:tabLst>
                <a:tab pos="268605" algn="l"/>
                <a:tab pos="269240" algn="l"/>
              </a:tabLst>
            </a:pPr>
            <a:r>
              <a:rPr sz="1400" spc="-10" dirty="0" smtClean="0">
                <a:latin typeface="Arial"/>
                <a:cs typeface="Arial"/>
              </a:rPr>
              <a:t>Combining </a:t>
            </a:r>
            <a:r>
              <a:rPr sz="1400" spc="-10" dirty="0">
                <a:latin typeface="Arial"/>
                <a:cs typeface="Arial"/>
              </a:rPr>
              <a:t>the data </a:t>
            </a:r>
            <a:r>
              <a:rPr sz="1400" spc="-15" dirty="0">
                <a:latin typeface="Arial"/>
                <a:cs typeface="Arial"/>
              </a:rPr>
              <a:t>from two </a:t>
            </a:r>
            <a:r>
              <a:rPr sz="1400" spc="-10" dirty="0">
                <a:latin typeface="Arial"/>
                <a:cs typeface="Arial"/>
              </a:rPr>
              <a:t>or more </a:t>
            </a:r>
            <a:r>
              <a:rPr sz="1400" spc="-15" dirty="0">
                <a:latin typeface="Arial"/>
                <a:cs typeface="Arial"/>
              </a:rPr>
              <a:t>different  </a:t>
            </a:r>
            <a:r>
              <a:rPr sz="1400" spc="-10" dirty="0">
                <a:latin typeface="Arial"/>
                <a:cs typeface="Arial"/>
              </a:rPr>
              <a:t>sources </a:t>
            </a:r>
            <a:r>
              <a:rPr sz="1400" spc="-5" dirty="0">
                <a:latin typeface="Arial"/>
                <a:cs typeface="Arial"/>
              </a:rPr>
              <a:t>is </a:t>
            </a:r>
            <a:r>
              <a:rPr sz="1400" b="1" spc="-10" dirty="0">
                <a:solidFill>
                  <a:srgbClr val="00AFEF"/>
                </a:solidFill>
                <a:latin typeface="Arial"/>
                <a:cs typeface="Arial"/>
              </a:rPr>
              <a:t>Data</a:t>
            </a:r>
            <a:r>
              <a:rPr sz="1400" b="1" spc="5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00AFEF"/>
                </a:solidFill>
                <a:latin typeface="Arial"/>
                <a:cs typeface="Arial"/>
              </a:rPr>
              <a:t>Blending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9954" y="2285874"/>
            <a:ext cx="4106545" cy="987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50100"/>
              </a:lnSpc>
              <a:spcBef>
                <a:spcPts val="105"/>
              </a:spcBef>
              <a:buChar char="•"/>
              <a:tabLst>
                <a:tab pos="268605" algn="l"/>
                <a:tab pos="269240" algn="l"/>
              </a:tabLst>
            </a:pPr>
            <a:r>
              <a:rPr sz="1400" spc="-15" dirty="0">
                <a:latin typeface="Arial"/>
                <a:cs typeface="Arial"/>
              </a:rPr>
              <a:t>For </a:t>
            </a:r>
            <a:r>
              <a:rPr sz="1400" spc="-10" dirty="0">
                <a:latin typeface="Arial"/>
                <a:cs typeface="Arial"/>
              </a:rPr>
              <a:t>example, </a:t>
            </a:r>
            <a:r>
              <a:rPr sz="1400" spc="-5" dirty="0">
                <a:latin typeface="Arial"/>
                <a:cs typeface="Arial"/>
              </a:rPr>
              <a:t>if </a:t>
            </a:r>
            <a:r>
              <a:rPr sz="1400" spc="-10" dirty="0">
                <a:latin typeface="Arial"/>
                <a:cs typeface="Arial"/>
              </a:rPr>
              <a:t>that </a:t>
            </a:r>
            <a:r>
              <a:rPr sz="1400" spc="-5" dirty="0">
                <a:latin typeface="Arial"/>
                <a:cs typeface="Arial"/>
              </a:rPr>
              <a:t>same </a:t>
            </a:r>
            <a:r>
              <a:rPr sz="1400" spc="-10" dirty="0">
                <a:latin typeface="Arial"/>
                <a:cs typeface="Arial"/>
              </a:rPr>
              <a:t>information </a:t>
            </a:r>
            <a:r>
              <a:rPr sz="1400" spc="-20" dirty="0">
                <a:latin typeface="Arial"/>
                <a:cs typeface="Arial"/>
              </a:rPr>
              <a:t>was </a:t>
            </a:r>
            <a:r>
              <a:rPr sz="1400" spc="-10" dirty="0">
                <a:latin typeface="Arial"/>
                <a:cs typeface="Arial"/>
              </a:rPr>
              <a:t>stored 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b="1" spc="-10" dirty="0">
                <a:solidFill>
                  <a:srgbClr val="00AFEF"/>
                </a:solidFill>
                <a:latin typeface="Arial"/>
                <a:cs typeface="Arial"/>
              </a:rPr>
              <a:t>separate </a:t>
            </a:r>
            <a:r>
              <a:rPr sz="1400" spc="-10" dirty="0">
                <a:latin typeface="Arial"/>
                <a:cs typeface="Arial"/>
              </a:rPr>
              <a:t>Excel </a:t>
            </a:r>
            <a:r>
              <a:rPr sz="1400" spc="-5" dirty="0">
                <a:latin typeface="Arial"/>
                <a:cs typeface="Arial"/>
              </a:rPr>
              <a:t>files </a:t>
            </a:r>
            <a:r>
              <a:rPr sz="1400" spc="-25" dirty="0">
                <a:latin typeface="Arial"/>
                <a:cs typeface="Arial"/>
              </a:rPr>
              <a:t>you </a:t>
            </a:r>
            <a:r>
              <a:rPr sz="1400" spc="-15" dirty="0">
                <a:latin typeface="Arial"/>
                <a:cs typeface="Arial"/>
              </a:rPr>
              <a:t>would need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00AFEF"/>
                </a:solidFill>
                <a:latin typeface="Arial"/>
                <a:cs typeface="Arial"/>
              </a:rPr>
              <a:t>data blend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Tableau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4" y="58877"/>
            <a:ext cx="44069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004A6B"/>
                </a:solidFill>
              </a:rPr>
              <a:t>Data </a:t>
            </a:r>
            <a:r>
              <a:rPr sz="2800" dirty="0">
                <a:solidFill>
                  <a:srgbClr val="004A6B"/>
                </a:solidFill>
              </a:rPr>
              <a:t>Joining </a:t>
            </a:r>
            <a:r>
              <a:rPr sz="2800" spc="-60" dirty="0">
                <a:solidFill>
                  <a:srgbClr val="004A6B"/>
                </a:solidFill>
              </a:rPr>
              <a:t>Vs </a:t>
            </a: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110" dirty="0">
                <a:solidFill>
                  <a:srgbClr val="004A6B"/>
                </a:solidFill>
              </a:rPr>
              <a:t> </a:t>
            </a:r>
            <a:r>
              <a:rPr sz="2800" spc="5" dirty="0">
                <a:solidFill>
                  <a:srgbClr val="004A6B"/>
                </a:solidFill>
              </a:rPr>
              <a:t>Blending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4435983" y="959789"/>
            <a:ext cx="45719" cy="2812872"/>
          </a:xfrm>
          <a:custGeom>
            <a:avLst/>
            <a:gdLst/>
            <a:ahLst/>
            <a:cxnLst/>
            <a:rect l="l" t="t" r="r" b="b"/>
            <a:pathLst>
              <a:path w="20954" h="3143250">
                <a:moveTo>
                  <a:pt x="0" y="0"/>
                </a:moveTo>
                <a:lnTo>
                  <a:pt x="20827" y="3142869"/>
                </a:lnTo>
              </a:path>
            </a:pathLst>
          </a:custGeom>
          <a:ln w="3962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77494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39624">
            <a:solidFill>
              <a:srgbClr val="0094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79" y="15239"/>
            <a:ext cx="3051937" cy="1747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894" y="13193"/>
            <a:ext cx="2288540" cy="1250315"/>
          </a:xfrm>
          <a:custGeom>
            <a:avLst/>
            <a:gdLst/>
            <a:ahLst/>
            <a:cxnLst/>
            <a:rect l="l" t="t" r="r" b="b"/>
            <a:pathLst>
              <a:path w="2288540" h="1250315">
                <a:moveTo>
                  <a:pt x="1467419" y="1131838"/>
                </a:moveTo>
                <a:lnTo>
                  <a:pt x="873414" y="1131838"/>
                </a:lnTo>
                <a:lnTo>
                  <a:pt x="911904" y="1167621"/>
                </a:lnTo>
                <a:lnTo>
                  <a:pt x="957694" y="1197783"/>
                </a:lnTo>
                <a:lnTo>
                  <a:pt x="1009698" y="1221707"/>
                </a:lnTo>
                <a:lnTo>
                  <a:pt x="1066835" y="1238772"/>
                </a:lnTo>
                <a:lnTo>
                  <a:pt x="1118517" y="1247424"/>
                </a:lnTo>
                <a:lnTo>
                  <a:pt x="1170028" y="1250285"/>
                </a:lnTo>
                <a:lnTo>
                  <a:pt x="1220678" y="1247632"/>
                </a:lnTo>
                <a:lnTo>
                  <a:pt x="1269781" y="1239739"/>
                </a:lnTo>
                <a:lnTo>
                  <a:pt x="1316648" y="1226880"/>
                </a:lnTo>
                <a:lnTo>
                  <a:pt x="1360590" y="1209331"/>
                </a:lnTo>
                <a:lnTo>
                  <a:pt x="1400920" y="1187366"/>
                </a:lnTo>
                <a:lnTo>
                  <a:pt x="1436949" y="1161260"/>
                </a:lnTo>
                <a:lnTo>
                  <a:pt x="1467419" y="1131838"/>
                </a:lnTo>
                <a:close/>
              </a:path>
              <a:path w="2288540" h="1250315">
                <a:moveTo>
                  <a:pt x="1898631" y="1021983"/>
                </a:moveTo>
                <a:lnTo>
                  <a:pt x="308479" y="1021983"/>
                </a:lnTo>
                <a:lnTo>
                  <a:pt x="309902" y="1023888"/>
                </a:lnTo>
                <a:lnTo>
                  <a:pt x="311337" y="1025666"/>
                </a:lnTo>
                <a:lnTo>
                  <a:pt x="312797" y="1027571"/>
                </a:lnTo>
                <a:lnTo>
                  <a:pt x="341927" y="1059117"/>
                </a:lnTo>
                <a:lnTo>
                  <a:pt x="375316" y="1087102"/>
                </a:lnTo>
                <a:lnTo>
                  <a:pt x="412437" y="1111428"/>
                </a:lnTo>
                <a:lnTo>
                  <a:pt x="452767" y="1131996"/>
                </a:lnTo>
                <a:lnTo>
                  <a:pt x="495779" y="1148709"/>
                </a:lnTo>
                <a:lnTo>
                  <a:pt x="540948" y="1161468"/>
                </a:lnTo>
                <a:lnTo>
                  <a:pt x="587750" y="1170176"/>
                </a:lnTo>
                <a:lnTo>
                  <a:pt x="635658" y="1174734"/>
                </a:lnTo>
                <a:lnTo>
                  <a:pt x="684148" y="1175043"/>
                </a:lnTo>
                <a:lnTo>
                  <a:pt x="732694" y="1171007"/>
                </a:lnTo>
                <a:lnTo>
                  <a:pt x="780770" y="1162526"/>
                </a:lnTo>
                <a:lnTo>
                  <a:pt x="827852" y="1149502"/>
                </a:lnTo>
                <a:lnTo>
                  <a:pt x="873414" y="1131838"/>
                </a:lnTo>
                <a:lnTo>
                  <a:pt x="1467419" y="1131838"/>
                </a:lnTo>
                <a:lnTo>
                  <a:pt x="1467989" y="1131288"/>
                </a:lnTo>
                <a:lnTo>
                  <a:pt x="1493352" y="1097725"/>
                </a:lnTo>
                <a:lnTo>
                  <a:pt x="1512351" y="1060845"/>
                </a:lnTo>
                <a:lnTo>
                  <a:pt x="1835386" y="1060845"/>
                </a:lnTo>
                <a:lnTo>
                  <a:pt x="1869838" y="1043048"/>
                </a:lnTo>
                <a:lnTo>
                  <a:pt x="1898631" y="1021983"/>
                </a:lnTo>
                <a:close/>
              </a:path>
              <a:path w="2288540" h="1250315">
                <a:moveTo>
                  <a:pt x="1835386" y="1060845"/>
                </a:moveTo>
                <a:lnTo>
                  <a:pt x="1512351" y="1060845"/>
                </a:lnTo>
                <a:lnTo>
                  <a:pt x="1549617" y="1075565"/>
                </a:lnTo>
                <a:lnTo>
                  <a:pt x="1589027" y="1086309"/>
                </a:lnTo>
                <a:lnTo>
                  <a:pt x="1630008" y="1092956"/>
                </a:lnTo>
                <a:lnTo>
                  <a:pt x="1671990" y="1095389"/>
                </a:lnTo>
                <a:lnTo>
                  <a:pt x="1727080" y="1092053"/>
                </a:lnTo>
                <a:lnTo>
                  <a:pt x="1778998" y="1081791"/>
                </a:lnTo>
                <a:lnTo>
                  <a:pt x="1826873" y="1065243"/>
                </a:lnTo>
                <a:lnTo>
                  <a:pt x="1835386" y="1060845"/>
                </a:lnTo>
                <a:close/>
              </a:path>
              <a:path w="2288540" h="1250315">
                <a:moveTo>
                  <a:pt x="561201" y="109987"/>
                </a:moveTo>
                <a:lnTo>
                  <a:pt x="513597" y="112409"/>
                </a:lnTo>
                <a:lnTo>
                  <a:pt x="461795" y="120566"/>
                </a:lnTo>
                <a:lnTo>
                  <a:pt x="413372" y="133921"/>
                </a:lnTo>
                <a:lnTo>
                  <a:pt x="368800" y="152012"/>
                </a:lnTo>
                <a:lnTo>
                  <a:pt x="328554" y="174374"/>
                </a:lnTo>
                <a:lnTo>
                  <a:pt x="293105" y="200545"/>
                </a:lnTo>
                <a:lnTo>
                  <a:pt x="262928" y="230062"/>
                </a:lnTo>
                <a:lnTo>
                  <a:pt x="238496" y="262461"/>
                </a:lnTo>
                <a:lnTo>
                  <a:pt x="220281" y="297280"/>
                </a:lnTo>
                <a:lnTo>
                  <a:pt x="208758" y="334055"/>
                </a:lnTo>
                <a:lnTo>
                  <a:pt x="204400" y="372323"/>
                </a:lnTo>
                <a:lnTo>
                  <a:pt x="207680" y="411621"/>
                </a:lnTo>
                <a:lnTo>
                  <a:pt x="205749" y="415558"/>
                </a:lnTo>
                <a:lnTo>
                  <a:pt x="152897" y="424411"/>
                </a:lnTo>
                <a:lnTo>
                  <a:pt x="104897" y="441990"/>
                </a:lnTo>
                <a:lnTo>
                  <a:pt x="63619" y="467404"/>
                </a:lnTo>
                <a:lnTo>
                  <a:pt x="30934" y="499759"/>
                </a:lnTo>
                <a:lnTo>
                  <a:pt x="9531" y="536061"/>
                </a:lnTo>
                <a:lnTo>
                  <a:pt x="0" y="573814"/>
                </a:lnTo>
                <a:lnTo>
                  <a:pt x="1846" y="611607"/>
                </a:lnTo>
                <a:lnTo>
                  <a:pt x="14577" y="648029"/>
                </a:lnTo>
                <a:lnTo>
                  <a:pt x="37698" y="681669"/>
                </a:lnTo>
                <a:lnTo>
                  <a:pt x="70717" y="711118"/>
                </a:lnTo>
                <a:lnTo>
                  <a:pt x="113141" y="734963"/>
                </a:lnTo>
                <a:lnTo>
                  <a:pt x="82966" y="764876"/>
                </a:lnTo>
                <a:lnTo>
                  <a:pt x="62420" y="798527"/>
                </a:lnTo>
                <a:lnTo>
                  <a:pt x="52062" y="834654"/>
                </a:lnTo>
                <a:lnTo>
                  <a:pt x="52447" y="871996"/>
                </a:lnTo>
                <a:lnTo>
                  <a:pt x="64663" y="910436"/>
                </a:lnTo>
                <a:lnTo>
                  <a:pt x="87561" y="944708"/>
                </a:lnTo>
                <a:lnTo>
                  <a:pt x="119603" y="973910"/>
                </a:lnTo>
                <a:lnTo>
                  <a:pt x="159252" y="997141"/>
                </a:lnTo>
                <a:lnTo>
                  <a:pt x="204973" y="1013498"/>
                </a:lnTo>
                <a:lnTo>
                  <a:pt x="255228" y="1022079"/>
                </a:lnTo>
                <a:lnTo>
                  <a:pt x="1898631" y="1021983"/>
                </a:lnTo>
                <a:lnTo>
                  <a:pt x="1937561" y="984269"/>
                </a:lnTo>
                <a:lnTo>
                  <a:pt x="1960582" y="948963"/>
                </a:lnTo>
                <a:lnTo>
                  <a:pt x="1975217" y="910564"/>
                </a:lnTo>
                <a:lnTo>
                  <a:pt x="1980600" y="869710"/>
                </a:lnTo>
                <a:lnTo>
                  <a:pt x="2025689" y="862638"/>
                </a:lnTo>
                <a:lnTo>
                  <a:pt x="2068992" y="851422"/>
                </a:lnTo>
                <a:lnTo>
                  <a:pt x="2110009" y="836206"/>
                </a:lnTo>
                <a:lnTo>
                  <a:pt x="2148240" y="817132"/>
                </a:lnTo>
                <a:lnTo>
                  <a:pt x="2191518" y="788027"/>
                </a:lnTo>
                <a:lnTo>
                  <a:pt x="2227003" y="755021"/>
                </a:lnTo>
                <a:lnTo>
                  <a:pt x="2254560" y="718887"/>
                </a:lnTo>
                <a:lnTo>
                  <a:pt x="2274055" y="680395"/>
                </a:lnTo>
                <a:lnTo>
                  <a:pt x="2285352" y="640317"/>
                </a:lnTo>
                <a:lnTo>
                  <a:pt x="2288316" y="599423"/>
                </a:lnTo>
                <a:lnTo>
                  <a:pt x="2282814" y="558485"/>
                </a:lnTo>
                <a:lnTo>
                  <a:pt x="2268709" y="518274"/>
                </a:lnTo>
                <a:lnTo>
                  <a:pt x="2245867" y="479561"/>
                </a:lnTo>
                <a:lnTo>
                  <a:pt x="2214153" y="443117"/>
                </a:lnTo>
                <a:lnTo>
                  <a:pt x="2217891" y="436382"/>
                </a:lnTo>
                <a:lnTo>
                  <a:pt x="2221296" y="429528"/>
                </a:lnTo>
                <a:lnTo>
                  <a:pt x="2224368" y="422579"/>
                </a:lnTo>
                <a:lnTo>
                  <a:pt x="2227107" y="415558"/>
                </a:lnTo>
                <a:lnTo>
                  <a:pt x="2236539" y="373512"/>
                </a:lnTo>
                <a:lnTo>
                  <a:pt x="2234602" y="332173"/>
                </a:lnTo>
                <a:lnTo>
                  <a:pt x="2222095" y="292581"/>
                </a:lnTo>
                <a:lnTo>
                  <a:pt x="2199817" y="255776"/>
                </a:lnTo>
                <a:lnTo>
                  <a:pt x="2168569" y="222800"/>
                </a:lnTo>
                <a:lnTo>
                  <a:pt x="2129148" y="194691"/>
                </a:lnTo>
                <a:lnTo>
                  <a:pt x="2082354" y="172491"/>
                </a:lnTo>
                <a:lnTo>
                  <a:pt x="2028987" y="157240"/>
                </a:lnTo>
                <a:lnTo>
                  <a:pt x="2025047" y="146445"/>
                </a:lnTo>
                <a:lnTo>
                  <a:pt x="742413" y="146445"/>
                </a:lnTo>
                <a:lnTo>
                  <a:pt x="699728" y="130579"/>
                </a:lnTo>
                <a:lnTo>
                  <a:pt x="654886" y="119158"/>
                </a:lnTo>
                <a:lnTo>
                  <a:pt x="608504" y="112265"/>
                </a:lnTo>
                <a:lnTo>
                  <a:pt x="561201" y="109987"/>
                </a:lnTo>
                <a:close/>
              </a:path>
              <a:path w="2288540" h="1250315">
                <a:moveTo>
                  <a:pt x="980115" y="35015"/>
                </a:moveTo>
                <a:lnTo>
                  <a:pt x="932274" y="39566"/>
                </a:lnTo>
                <a:lnTo>
                  <a:pt x="886287" y="50054"/>
                </a:lnTo>
                <a:lnTo>
                  <a:pt x="843230" y="66233"/>
                </a:lnTo>
                <a:lnTo>
                  <a:pt x="804181" y="87856"/>
                </a:lnTo>
                <a:lnTo>
                  <a:pt x="770216" y="114675"/>
                </a:lnTo>
                <a:lnTo>
                  <a:pt x="742413" y="146445"/>
                </a:lnTo>
                <a:lnTo>
                  <a:pt x="2025047" y="146445"/>
                </a:lnTo>
                <a:lnTo>
                  <a:pt x="2017380" y="125437"/>
                </a:lnTo>
                <a:lnTo>
                  <a:pt x="1998713" y="95788"/>
                </a:lnTo>
                <a:lnTo>
                  <a:pt x="1998221" y="95264"/>
                </a:lnTo>
                <a:lnTo>
                  <a:pt x="1189644" y="95264"/>
                </a:lnTo>
                <a:lnTo>
                  <a:pt x="1174580" y="85007"/>
                </a:lnTo>
                <a:lnTo>
                  <a:pt x="1123985" y="59450"/>
                </a:lnTo>
                <a:lnTo>
                  <a:pt x="1077047" y="44710"/>
                </a:lnTo>
                <a:lnTo>
                  <a:pt x="1028731" y="36647"/>
                </a:lnTo>
                <a:lnTo>
                  <a:pt x="980115" y="35015"/>
                </a:lnTo>
                <a:close/>
              </a:path>
              <a:path w="2288540" h="1250315">
                <a:moveTo>
                  <a:pt x="1398011" y="0"/>
                </a:moveTo>
                <a:lnTo>
                  <a:pt x="1347464" y="3932"/>
                </a:lnTo>
                <a:lnTo>
                  <a:pt x="1299495" y="15887"/>
                </a:lnTo>
                <a:lnTo>
                  <a:pt x="1255962" y="35403"/>
                </a:lnTo>
                <a:lnTo>
                  <a:pt x="1218725" y="62015"/>
                </a:lnTo>
                <a:lnTo>
                  <a:pt x="1189644" y="95264"/>
                </a:lnTo>
                <a:lnTo>
                  <a:pt x="1998221" y="95264"/>
                </a:lnTo>
                <a:lnTo>
                  <a:pt x="1973497" y="68926"/>
                </a:lnTo>
                <a:lnTo>
                  <a:pt x="1971871" y="67705"/>
                </a:lnTo>
                <a:lnTo>
                  <a:pt x="1579915" y="67705"/>
                </a:lnTo>
                <a:lnTo>
                  <a:pt x="1562779" y="52767"/>
                </a:lnTo>
                <a:lnTo>
                  <a:pt x="1543513" y="39448"/>
                </a:lnTo>
                <a:lnTo>
                  <a:pt x="1522318" y="27843"/>
                </a:lnTo>
                <a:lnTo>
                  <a:pt x="1499397" y="18048"/>
                </a:lnTo>
                <a:lnTo>
                  <a:pt x="1449275" y="4551"/>
                </a:lnTo>
                <a:lnTo>
                  <a:pt x="1398011" y="0"/>
                </a:lnTo>
                <a:close/>
              </a:path>
              <a:path w="2288540" h="1250315">
                <a:moveTo>
                  <a:pt x="1754889" y="919"/>
                </a:moveTo>
                <a:lnTo>
                  <a:pt x="1706346" y="7396"/>
                </a:lnTo>
                <a:lnTo>
                  <a:pt x="1660032" y="20745"/>
                </a:lnTo>
                <a:lnTo>
                  <a:pt x="1617403" y="40877"/>
                </a:lnTo>
                <a:lnTo>
                  <a:pt x="1579915" y="67705"/>
                </a:lnTo>
                <a:lnTo>
                  <a:pt x="1971871" y="67705"/>
                </a:lnTo>
                <a:lnTo>
                  <a:pt x="1899340" y="23594"/>
                </a:lnTo>
                <a:lnTo>
                  <a:pt x="1852842" y="8930"/>
                </a:lnTo>
                <a:lnTo>
                  <a:pt x="1804206" y="1401"/>
                </a:lnTo>
                <a:lnTo>
                  <a:pt x="1754889" y="9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3757" y="1395221"/>
            <a:ext cx="69468" cy="69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1589" y="1067180"/>
            <a:ext cx="208280" cy="208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83661" y="1246758"/>
            <a:ext cx="138811" cy="138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253022"/>
            <a:ext cx="2290064" cy="11651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4189" y="183214"/>
            <a:ext cx="178879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100"/>
              </a:lnSpc>
              <a:spcBef>
                <a:spcPts val="100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Yess!!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I have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completed</a:t>
            </a:r>
            <a:r>
              <a:rPr sz="1200" spc="-4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,  the basics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of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Data 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Visualization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98776" y="2663913"/>
            <a:ext cx="2319147" cy="645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8023" y="1078991"/>
            <a:ext cx="1383791" cy="2161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2111" y="1277073"/>
            <a:ext cx="1802383" cy="3867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52488" y="1274062"/>
            <a:ext cx="1505711" cy="38709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92167" y="658367"/>
            <a:ext cx="2814319" cy="1546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42844" y="655347"/>
            <a:ext cx="2517775" cy="1251585"/>
          </a:xfrm>
          <a:custGeom>
            <a:avLst/>
            <a:gdLst/>
            <a:ahLst/>
            <a:cxnLst/>
            <a:rect l="l" t="t" r="r" b="b"/>
            <a:pathLst>
              <a:path w="2517775" h="1251585">
                <a:moveTo>
                  <a:pt x="2135758" y="988159"/>
                </a:moveTo>
                <a:lnTo>
                  <a:pt x="1650716" y="988159"/>
                </a:lnTo>
                <a:lnTo>
                  <a:pt x="2517237" y="1251430"/>
                </a:lnTo>
                <a:lnTo>
                  <a:pt x="2135758" y="988159"/>
                </a:lnTo>
                <a:close/>
              </a:path>
              <a:path w="2517775" h="1251585">
                <a:moveTo>
                  <a:pt x="1025544" y="0"/>
                </a:moveTo>
                <a:lnTo>
                  <a:pt x="973448" y="452"/>
                </a:lnTo>
                <a:lnTo>
                  <a:pt x="921385" y="2360"/>
                </a:lnTo>
                <a:lnTo>
                  <a:pt x="869464" y="5729"/>
                </a:lnTo>
                <a:lnTo>
                  <a:pt x="817792" y="10566"/>
                </a:lnTo>
                <a:lnTo>
                  <a:pt x="766480" y="16878"/>
                </a:lnTo>
                <a:lnTo>
                  <a:pt x="715636" y="24672"/>
                </a:lnTo>
                <a:lnTo>
                  <a:pt x="665370" y="33953"/>
                </a:lnTo>
                <a:lnTo>
                  <a:pt x="615789" y="44729"/>
                </a:lnTo>
                <a:lnTo>
                  <a:pt x="567003" y="57005"/>
                </a:lnTo>
                <a:lnTo>
                  <a:pt x="519121" y="70790"/>
                </a:lnTo>
                <a:lnTo>
                  <a:pt x="472251" y="86089"/>
                </a:lnTo>
                <a:lnTo>
                  <a:pt x="426503" y="102909"/>
                </a:lnTo>
                <a:lnTo>
                  <a:pt x="381986" y="121257"/>
                </a:lnTo>
                <a:lnTo>
                  <a:pt x="331112" y="144948"/>
                </a:lnTo>
                <a:lnTo>
                  <a:pt x="283783" y="170051"/>
                </a:lnTo>
                <a:lnTo>
                  <a:pt x="240020" y="196463"/>
                </a:lnTo>
                <a:lnTo>
                  <a:pt x="199843" y="224081"/>
                </a:lnTo>
                <a:lnTo>
                  <a:pt x="163275" y="252803"/>
                </a:lnTo>
                <a:lnTo>
                  <a:pt x="130335" y="282526"/>
                </a:lnTo>
                <a:lnTo>
                  <a:pt x="101046" y="313147"/>
                </a:lnTo>
                <a:lnTo>
                  <a:pt x="75428" y="344564"/>
                </a:lnTo>
                <a:lnTo>
                  <a:pt x="53502" y="376674"/>
                </a:lnTo>
                <a:lnTo>
                  <a:pt x="20813" y="442562"/>
                </a:lnTo>
                <a:lnTo>
                  <a:pt x="3146" y="509990"/>
                </a:lnTo>
                <a:lnTo>
                  <a:pt x="0" y="544025"/>
                </a:lnTo>
                <a:lnTo>
                  <a:pt x="672" y="578137"/>
                </a:lnTo>
                <a:lnTo>
                  <a:pt x="13558" y="646181"/>
                </a:lnTo>
                <a:lnTo>
                  <a:pt x="41975" y="713302"/>
                </a:lnTo>
                <a:lnTo>
                  <a:pt x="62060" y="746259"/>
                </a:lnTo>
                <a:lnTo>
                  <a:pt x="86090" y="778678"/>
                </a:lnTo>
                <a:lnTo>
                  <a:pt x="114088" y="810455"/>
                </a:lnTo>
                <a:lnTo>
                  <a:pt x="146073" y="841487"/>
                </a:lnTo>
                <a:lnTo>
                  <a:pt x="182068" y="871673"/>
                </a:lnTo>
                <a:lnTo>
                  <a:pt x="222093" y="900910"/>
                </a:lnTo>
                <a:lnTo>
                  <a:pt x="258078" y="924180"/>
                </a:lnTo>
                <a:lnTo>
                  <a:pt x="295882" y="946108"/>
                </a:lnTo>
                <a:lnTo>
                  <a:pt x="335396" y="966686"/>
                </a:lnTo>
                <a:lnTo>
                  <a:pt x="376511" y="985909"/>
                </a:lnTo>
                <a:lnTo>
                  <a:pt x="419119" y="1003769"/>
                </a:lnTo>
                <a:lnTo>
                  <a:pt x="463109" y="1020260"/>
                </a:lnTo>
                <a:lnTo>
                  <a:pt x="508374" y="1035376"/>
                </a:lnTo>
                <a:lnTo>
                  <a:pt x="554805" y="1049109"/>
                </a:lnTo>
                <a:lnTo>
                  <a:pt x="602292" y="1061453"/>
                </a:lnTo>
                <a:lnTo>
                  <a:pt x="650727" y="1072402"/>
                </a:lnTo>
                <a:lnTo>
                  <a:pt x="700001" y="1081949"/>
                </a:lnTo>
                <a:lnTo>
                  <a:pt x="750004" y="1090087"/>
                </a:lnTo>
                <a:lnTo>
                  <a:pt x="800629" y="1096810"/>
                </a:lnTo>
                <a:lnTo>
                  <a:pt x="851765" y="1102110"/>
                </a:lnTo>
                <a:lnTo>
                  <a:pt x="903305" y="1105983"/>
                </a:lnTo>
                <a:lnTo>
                  <a:pt x="955139" y="1108420"/>
                </a:lnTo>
                <a:lnTo>
                  <a:pt x="1007158" y="1109416"/>
                </a:lnTo>
                <a:lnTo>
                  <a:pt x="1059253" y="1108963"/>
                </a:lnTo>
                <a:lnTo>
                  <a:pt x="1111316" y="1107055"/>
                </a:lnTo>
                <a:lnTo>
                  <a:pt x="1163238" y="1103686"/>
                </a:lnTo>
                <a:lnTo>
                  <a:pt x="1214909" y="1098849"/>
                </a:lnTo>
                <a:lnTo>
                  <a:pt x="1266221" y="1092537"/>
                </a:lnTo>
                <a:lnTo>
                  <a:pt x="1317065" y="1084744"/>
                </a:lnTo>
                <a:lnTo>
                  <a:pt x="1367332" y="1075463"/>
                </a:lnTo>
                <a:lnTo>
                  <a:pt x="1416913" y="1064687"/>
                </a:lnTo>
                <a:lnTo>
                  <a:pt x="1465699" y="1052410"/>
                </a:lnTo>
                <a:lnTo>
                  <a:pt x="1513581" y="1038625"/>
                </a:lnTo>
                <a:lnTo>
                  <a:pt x="1560451" y="1023326"/>
                </a:lnTo>
                <a:lnTo>
                  <a:pt x="1606198" y="1006506"/>
                </a:lnTo>
                <a:lnTo>
                  <a:pt x="1650716" y="988159"/>
                </a:lnTo>
                <a:lnTo>
                  <a:pt x="2135758" y="988159"/>
                </a:lnTo>
                <a:lnTo>
                  <a:pt x="1902049" y="826869"/>
                </a:lnTo>
                <a:lnTo>
                  <a:pt x="1935447" y="791636"/>
                </a:lnTo>
                <a:lnTo>
                  <a:pt x="1963894" y="755553"/>
                </a:lnTo>
                <a:lnTo>
                  <a:pt x="1987409" y="718762"/>
                </a:lnTo>
                <a:lnTo>
                  <a:pt x="2006015" y="681404"/>
                </a:lnTo>
                <a:lnTo>
                  <a:pt x="2019732" y="643620"/>
                </a:lnTo>
                <a:lnTo>
                  <a:pt x="2028580" y="605552"/>
                </a:lnTo>
                <a:lnTo>
                  <a:pt x="2032581" y="567341"/>
                </a:lnTo>
                <a:lnTo>
                  <a:pt x="2031757" y="529129"/>
                </a:lnTo>
                <a:lnTo>
                  <a:pt x="2026127" y="491058"/>
                </a:lnTo>
                <a:lnTo>
                  <a:pt x="2015712" y="453268"/>
                </a:lnTo>
                <a:lnTo>
                  <a:pt x="2000534" y="415901"/>
                </a:lnTo>
                <a:lnTo>
                  <a:pt x="1980614" y="379098"/>
                </a:lnTo>
                <a:lnTo>
                  <a:pt x="1955972" y="343002"/>
                </a:lnTo>
                <a:lnTo>
                  <a:pt x="1926630" y="307753"/>
                </a:lnTo>
                <a:lnTo>
                  <a:pt x="1892608" y="273493"/>
                </a:lnTo>
                <a:lnTo>
                  <a:pt x="1853927" y="240363"/>
                </a:lnTo>
                <a:lnTo>
                  <a:pt x="1810609" y="208506"/>
                </a:lnTo>
                <a:lnTo>
                  <a:pt x="1774624" y="185235"/>
                </a:lnTo>
                <a:lnTo>
                  <a:pt x="1736820" y="163308"/>
                </a:lnTo>
                <a:lnTo>
                  <a:pt x="1697306" y="142729"/>
                </a:lnTo>
                <a:lnTo>
                  <a:pt x="1656190" y="123506"/>
                </a:lnTo>
                <a:lnTo>
                  <a:pt x="1613583" y="105646"/>
                </a:lnTo>
                <a:lnTo>
                  <a:pt x="1569592" y="89155"/>
                </a:lnTo>
                <a:lnTo>
                  <a:pt x="1524327" y="74040"/>
                </a:lnTo>
                <a:lnTo>
                  <a:pt x="1477897" y="60306"/>
                </a:lnTo>
                <a:lnTo>
                  <a:pt x="1430409" y="47962"/>
                </a:lnTo>
                <a:lnTo>
                  <a:pt x="1381974" y="37013"/>
                </a:lnTo>
                <a:lnTo>
                  <a:pt x="1332701" y="27467"/>
                </a:lnTo>
                <a:lnTo>
                  <a:pt x="1282697" y="19328"/>
                </a:lnTo>
                <a:lnTo>
                  <a:pt x="1232073" y="12606"/>
                </a:lnTo>
                <a:lnTo>
                  <a:pt x="1180936" y="7305"/>
                </a:lnTo>
                <a:lnTo>
                  <a:pt x="1129397" y="3432"/>
                </a:lnTo>
                <a:lnTo>
                  <a:pt x="1077563" y="995"/>
                </a:lnTo>
                <a:lnTo>
                  <a:pt x="102554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3711" y="847381"/>
            <a:ext cx="2085847" cy="1165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85384" y="777473"/>
            <a:ext cx="1588770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50100"/>
              </a:lnSpc>
              <a:spcBef>
                <a:spcPts val="95"/>
              </a:spcBef>
            </a:pP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Let’s have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look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at  popular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tools</a:t>
            </a:r>
            <a:r>
              <a:rPr sz="1200" spc="-12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001F5F"/>
                </a:solidFill>
                <a:latin typeface="Comic Sans MS"/>
                <a:cs typeface="Comic Sans MS"/>
              </a:rPr>
              <a:t>available  </a:t>
            </a:r>
            <a:r>
              <a:rPr sz="1200" spc="-10" dirty="0">
                <a:solidFill>
                  <a:srgbClr val="001F5F"/>
                </a:solidFill>
                <a:latin typeface="Comic Sans MS"/>
                <a:cs typeface="Comic Sans MS"/>
              </a:rPr>
              <a:t>for</a:t>
            </a:r>
            <a:r>
              <a:rPr sz="1200" spc="10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omic Sans MS"/>
                <a:cs typeface="Comic Sans MS"/>
              </a:rPr>
              <a:t>it</a:t>
            </a:r>
            <a:endParaRPr sz="12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977" y="-150727"/>
            <a:ext cx="404812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 smtClean="0">
                <a:solidFill>
                  <a:srgbClr val="004A6B"/>
                </a:solidFill>
              </a:rPr>
              <a:t/>
            </a:r>
            <a:br>
              <a:rPr lang="en-US" sz="2800" dirty="0" smtClean="0">
                <a:solidFill>
                  <a:srgbClr val="004A6B"/>
                </a:solidFill>
              </a:rPr>
            </a:br>
            <a:r>
              <a:rPr sz="2800" dirty="0" smtClean="0">
                <a:solidFill>
                  <a:srgbClr val="004A6B"/>
                </a:solidFill>
              </a:rPr>
              <a:t>When </a:t>
            </a:r>
            <a:r>
              <a:rPr sz="2800" spc="-5" dirty="0">
                <a:solidFill>
                  <a:srgbClr val="004A6B"/>
                </a:solidFill>
              </a:rPr>
              <a:t>to </a:t>
            </a:r>
            <a:r>
              <a:rPr sz="2800" spc="5" dirty="0">
                <a:solidFill>
                  <a:srgbClr val="004A6B"/>
                </a:solidFill>
              </a:rPr>
              <a:t>use </a:t>
            </a:r>
            <a:r>
              <a:rPr sz="2800" spc="-5" dirty="0">
                <a:solidFill>
                  <a:srgbClr val="004A6B"/>
                </a:solidFill>
              </a:rPr>
              <a:t>Data</a:t>
            </a:r>
            <a:r>
              <a:rPr sz="2800" spc="-175" dirty="0">
                <a:solidFill>
                  <a:srgbClr val="004A6B"/>
                </a:solidFill>
              </a:rPr>
              <a:t> </a:t>
            </a:r>
            <a:r>
              <a:rPr sz="2800" spc="5" dirty="0">
                <a:solidFill>
                  <a:srgbClr val="004A6B"/>
                </a:solidFill>
              </a:rPr>
              <a:t>Blending</a:t>
            </a:r>
            <a:endParaRPr sz="2800" dirty="0"/>
          </a:p>
        </p:txBody>
      </p:sp>
      <p:sp>
        <p:nvSpPr>
          <p:cNvPr id="2" name="object 2"/>
          <p:cNvSpPr txBox="1">
            <a:spLocks noGrp="1"/>
          </p:cNvSpPr>
          <p:nvPr>
            <p:ph sz="quarter" idx="1"/>
          </p:nvPr>
        </p:nvSpPr>
        <p:spPr>
          <a:xfrm>
            <a:off x="612648" y="1201632"/>
            <a:ext cx="8153400" cy="26891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9880" indent="-287020" algn="just">
              <a:lnSpc>
                <a:spcPct val="100000"/>
              </a:lnSpc>
              <a:spcBef>
                <a:spcPts val="90"/>
              </a:spcBef>
              <a:buChar char="•"/>
              <a:tabLst>
                <a:tab pos="310515" algn="l"/>
                <a:tab pos="311150" algn="l"/>
              </a:tabLst>
            </a:pPr>
            <a:r>
              <a:rPr spc="-20" dirty="0"/>
              <a:t>It</a:t>
            </a:r>
            <a:r>
              <a:rPr spc="135" dirty="0"/>
              <a:t> </a:t>
            </a:r>
            <a:r>
              <a:rPr spc="-5" dirty="0"/>
              <a:t>is</a:t>
            </a:r>
            <a:r>
              <a:rPr spc="145" dirty="0"/>
              <a:t> </a:t>
            </a:r>
            <a:r>
              <a:rPr spc="-5" dirty="0"/>
              <a:t>generally</a:t>
            </a:r>
            <a:r>
              <a:rPr spc="114" dirty="0"/>
              <a:t> </a:t>
            </a:r>
            <a:r>
              <a:rPr spc="-5" dirty="0"/>
              <a:t>preferable</a:t>
            </a:r>
            <a:r>
              <a:rPr spc="130" dirty="0"/>
              <a:t> </a:t>
            </a:r>
            <a:r>
              <a:rPr spc="-10" dirty="0"/>
              <a:t>to</a:t>
            </a:r>
            <a:r>
              <a:rPr spc="140" dirty="0"/>
              <a:t> </a:t>
            </a:r>
            <a:r>
              <a:rPr b="1" spc="-5" dirty="0">
                <a:latin typeface="Arial"/>
                <a:cs typeface="Arial"/>
              </a:rPr>
              <a:t>avoid</a:t>
            </a:r>
            <a:r>
              <a:rPr b="1" spc="105" dirty="0">
                <a:latin typeface="Arial"/>
                <a:cs typeface="Arial"/>
              </a:rPr>
              <a:t> </a:t>
            </a:r>
            <a:r>
              <a:rPr spc="-5" dirty="0"/>
              <a:t>data</a:t>
            </a:r>
            <a:r>
              <a:rPr spc="135" dirty="0"/>
              <a:t> </a:t>
            </a:r>
            <a:r>
              <a:rPr spc="-10" dirty="0"/>
              <a:t>blending</a:t>
            </a:r>
            <a:r>
              <a:rPr spc="160" dirty="0"/>
              <a:t> </a:t>
            </a:r>
            <a:r>
              <a:rPr spc="-10" dirty="0"/>
              <a:t>when</a:t>
            </a:r>
            <a:r>
              <a:rPr spc="160" dirty="0"/>
              <a:t> </a:t>
            </a:r>
            <a:r>
              <a:rPr spc="-20" dirty="0"/>
              <a:t>you</a:t>
            </a:r>
            <a:r>
              <a:rPr spc="135" dirty="0"/>
              <a:t> </a:t>
            </a:r>
            <a:r>
              <a:rPr dirty="0"/>
              <a:t>can</a:t>
            </a:r>
            <a:r>
              <a:rPr spc="110" dirty="0"/>
              <a:t> </a:t>
            </a:r>
            <a:r>
              <a:rPr spc="-5" dirty="0"/>
              <a:t>combine</a:t>
            </a:r>
            <a:r>
              <a:rPr spc="135" dirty="0"/>
              <a:t> </a:t>
            </a:r>
            <a:r>
              <a:rPr spc="-10" dirty="0"/>
              <a:t>the</a:t>
            </a:r>
            <a:r>
              <a:rPr spc="135" dirty="0"/>
              <a:t> </a:t>
            </a:r>
            <a:r>
              <a:rPr spc="-10" dirty="0"/>
              <a:t>two</a:t>
            </a:r>
            <a:r>
              <a:rPr spc="135" dirty="0"/>
              <a:t> </a:t>
            </a:r>
            <a:r>
              <a:rPr spc="-5" dirty="0"/>
              <a:t>data</a:t>
            </a:r>
            <a:r>
              <a:rPr spc="135" dirty="0"/>
              <a:t> </a:t>
            </a:r>
            <a:r>
              <a:rPr spc="-10" dirty="0"/>
              <a:t>sources</a:t>
            </a:r>
            <a:r>
              <a:rPr spc="145" dirty="0"/>
              <a:t> </a:t>
            </a:r>
            <a:r>
              <a:rPr spc="-5" dirty="0"/>
              <a:t>outside</a:t>
            </a:r>
            <a:r>
              <a:rPr spc="135" dirty="0"/>
              <a:t> </a:t>
            </a:r>
            <a:r>
              <a:rPr spc="-10" dirty="0" smtClean="0"/>
              <a:t>of</a:t>
            </a:r>
            <a:r>
              <a:rPr lang="en-US" spc="-10" dirty="0" smtClean="0"/>
              <a:t> </a:t>
            </a:r>
            <a:r>
              <a:rPr spc="-30" dirty="0" smtClean="0"/>
              <a:t>Tableau</a:t>
            </a:r>
            <a:r>
              <a:rPr lang="en-US" spc="-30" dirty="0" smtClean="0"/>
              <a:t> </a:t>
            </a:r>
            <a:r>
              <a:rPr spc="-20" dirty="0" smtClean="0"/>
              <a:t>If</a:t>
            </a:r>
            <a:r>
              <a:rPr spc="235" dirty="0" smtClean="0"/>
              <a:t> </a:t>
            </a:r>
            <a:r>
              <a:rPr spc="-10" dirty="0"/>
              <a:t>this</a:t>
            </a:r>
            <a:r>
              <a:rPr spc="220" dirty="0"/>
              <a:t> </a:t>
            </a:r>
            <a:r>
              <a:rPr spc="-5" dirty="0"/>
              <a:t>is</a:t>
            </a:r>
            <a:r>
              <a:rPr spc="215" dirty="0"/>
              <a:t> </a:t>
            </a:r>
            <a:r>
              <a:rPr b="1" spc="-5" dirty="0">
                <a:latin typeface="Arial"/>
                <a:cs typeface="Arial"/>
              </a:rPr>
              <a:t>not</a:t>
            </a:r>
            <a:r>
              <a:rPr b="1" spc="2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an</a:t>
            </a:r>
            <a:r>
              <a:rPr b="1" spc="204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option</a:t>
            </a:r>
            <a:r>
              <a:rPr spc="-10" dirty="0"/>
              <a:t>,</a:t>
            </a:r>
            <a:r>
              <a:rPr spc="210" dirty="0"/>
              <a:t> </a:t>
            </a:r>
            <a:r>
              <a:rPr spc="-5" dirty="0"/>
              <a:t>then</a:t>
            </a:r>
            <a:r>
              <a:rPr spc="229" dirty="0"/>
              <a:t> </a:t>
            </a:r>
            <a:r>
              <a:rPr spc="-20" dirty="0"/>
              <a:t>you</a:t>
            </a:r>
            <a:r>
              <a:rPr spc="204" dirty="0"/>
              <a:t> </a:t>
            </a:r>
            <a:r>
              <a:rPr dirty="0"/>
              <a:t>must</a:t>
            </a:r>
            <a:r>
              <a:rPr spc="210" dirty="0"/>
              <a:t> </a:t>
            </a:r>
            <a:r>
              <a:rPr spc="-5" dirty="0"/>
              <a:t>identify</a:t>
            </a:r>
            <a:r>
              <a:rPr spc="195" dirty="0"/>
              <a:t> </a:t>
            </a:r>
            <a:r>
              <a:rPr spc="-10" dirty="0"/>
              <a:t>at</a:t>
            </a:r>
            <a:r>
              <a:rPr spc="210" dirty="0"/>
              <a:t> </a:t>
            </a:r>
            <a:r>
              <a:rPr spc="-5" dirty="0"/>
              <a:t>least</a:t>
            </a:r>
            <a:r>
              <a:rPr spc="210" dirty="0"/>
              <a:t> </a:t>
            </a:r>
            <a:r>
              <a:rPr spc="-5" dirty="0"/>
              <a:t>one</a:t>
            </a:r>
            <a:r>
              <a:rPr spc="210" dirty="0"/>
              <a:t> </a:t>
            </a:r>
            <a:r>
              <a:rPr spc="-5" dirty="0"/>
              <a:t>common</a:t>
            </a:r>
            <a:r>
              <a:rPr spc="215" dirty="0"/>
              <a:t> </a:t>
            </a:r>
            <a:r>
              <a:rPr spc="-5" dirty="0"/>
              <a:t>variable</a:t>
            </a:r>
            <a:r>
              <a:rPr spc="210" dirty="0"/>
              <a:t> </a:t>
            </a:r>
            <a:r>
              <a:rPr spc="-5" dirty="0"/>
              <a:t>shared</a:t>
            </a:r>
            <a:r>
              <a:rPr spc="200" dirty="0"/>
              <a:t> </a:t>
            </a:r>
            <a:r>
              <a:rPr spc="15" dirty="0"/>
              <a:t>by</a:t>
            </a:r>
            <a:r>
              <a:rPr spc="195" dirty="0"/>
              <a:t> </a:t>
            </a:r>
            <a:r>
              <a:rPr spc="-10" dirty="0"/>
              <a:t>the</a:t>
            </a:r>
            <a:r>
              <a:rPr spc="204" dirty="0"/>
              <a:t> </a:t>
            </a:r>
            <a:r>
              <a:rPr dirty="0"/>
              <a:t>two</a:t>
            </a:r>
            <a:r>
              <a:rPr spc="210" dirty="0"/>
              <a:t> </a:t>
            </a:r>
            <a:r>
              <a:rPr spc="-5" dirty="0" smtClean="0"/>
              <a:t>data</a:t>
            </a:r>
            <a:r>
              <a:rPr lang="en-US" spc="-5" dirty="0" smtClean="0"/>
              <a:t> </a:t>
            </a:r>
            <a:r>
              <a:rPr spc="-10" dirty="0" smtClean="0"/>
              <a:t>sources </a:t>
            </a:r>
            <a:r>
              <a:rPr spc="-25" dirty="0"/>
              <a:t>you </a:t>
            </a:r>
            <a:r>
              <a:rPr spc="-20" dirty="0"/>
              <a:t>want </a:t>
            </a:r>
            <a:r>
              <a:rPr spc="-10" dirty="0"/>
              <a:t>to blend</a:t>
            </a:r>
            <a:r>
              <a:rPr spc="215" dirty="0"/>
              <a:t> </a:t>
            </a:r>
            <a:r>
              <a:rPr spc="-10" dirty="0" smtClean="0"/>
              <a:t>together</a:t>
            </a:r>
            <a:r>
              <a:rPr lang="en-US" spc="-10" dirty="0" smtClean="0"/>
              <a:t> </a:t>
            </a:r>
            <a:r>
              <a:rPr dirty="0" smtClean="0">
                <a:solidFill>
                  <a:srgbClr val="0095D5"/>
                </a:solidFill>
              </a:rPr>
              <a:t>When </a:t>
            </a:r>
            <a:r>
              <a:rPr spc="-10" dirty="0">
                <a:solidFill>
                  <a:srgbClr val="0095D5"/>
                </a:solidFill>
              </a:rPr>
              <a:t>possible, </a:t>
            </a:r>
            <a:r>
              <a:rPr dirty="0">
                <a:solidFill>
                  <a:srgbClr val="0095D5"/>
                </a:solidFill>
              </a:rPr>
              <a:t>go </a:t>
            </a:r>
            <a:r>
              <a:rPr spc="-10" dirty="0">
                <a:solidFill>
                  <a:srgbClr val="0095D5"/>
                </a:solidFill>
              </a:rPr>
              <a:t>for </a:t>
            </a:r>
            <a:r>
              <a:rPr spc="-5" dirty="0">
                <a:solidFill>
                  <a:srgbClr val="0095D5"/>
                </a:solidFill>
              </a:rPr>
              <a:t>a </a:t>
            </a:r>
            <a:r>
              <a:rPr dirty="0">
                <a:solidFill>
                  <a:srgbClr val="0095D5"/>
                </a:solidFill>
              </a:rPr>
              <a:t>join </a:t>
            </a:r>
            <a:r>
              <a:rPr spc="-10" dirty="0">
                <a:solidFill>
                  <a:srgbClr val="0095D5"/>
                </a:solidFill>
              </a:rPr>
              <a:t>rather than </a:t>
            </a:r>
            <a:r>
              <a:rPr spc="-5" dirty="0">
                <a:solidFill>
                  <a:srgbClr val="0095D5"/>
                </a:solidFill>
              </a:rPr>
              <a:t>a </a:t>
            </a:r>
            <a:r>
              <a:rPr spc="-5" dirty="0" smtClean="0">
                <a:solidFill>
                  <a:srgbClr val="0095D5"/>
                </a:solidFill>
              </a:rPr>
              <a:t>blend</a:t>
            </a:r>
            <a:r>
              <a:rPr spc="-5" dirty="0" smtClean="0"/>
              <a:t>.</a:t>
            </a: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4A6B"/>
                </a:solidFill>
              </a:rPr>
              <a:t>When </a:t>
            </a:r>
            <a:r>
              <a:rPr lang="en-US" sz="2800" spc="-5" dirty="0">
                <a:solidFill>
                  <a:srgbClr val="004A6B"/>
                </a:solidFill>
              </a:rPr>
              <a:t>to </a:t>
            </a:r>
            <a:r>
              <a:rPr lang="en-US" sz="2800" spc="5" dirty="0">
                <a:solidFill>
                  <a:srgbClr val="004A6B"/>
                </a:solidFill>
              </a:rPr>
              <a:t>use </a:t>
            </a:r>
            <a:r>
              <a:rPr lang="en-US" sz="2800" spc="-5" dirty="0">
                <a:solidFill>
                  <a:srgbClr val="004A6B"/>
                </a:solidFill>
              </a:rPr>
              <a:t>Data</a:t>
            </a:r>
            <a:r>
              <a:rPr lang="en-US" sz="2800" spc="-175" dirty="0">
                <a:solidFill>
                  <a:srgbClr val="004A6B"/>
                </a:solidFill>
              </a:rPr>
              <a:t> </a:t>
            </a:r>
            <a:r>
              <a:rPr lang="en-US" sz="2800" spc="5" dirty="0">
                <a:solidFill>
                  <a:srgbClr val="004A6B"/>
                </a:solidFill>
              </a:rPr>
              <a:t>Blending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pc="-20" dirty="0"/>
              <a:t>If you </a:t>
            </a:r>
            <a:r>
              <a:rPr lang="en-US" spc="-15" dirty="0"/>
              <a:t>need </a:t>
            </a:r>
            <a:r>
              <a:rPr lang="en-US" spc="-10" dirty="0"/>
              <a:t>to </a:t>
            </a:r>
            <a:r>
              <a:rPr lang="en-US" spc="-5" dirty="0"/>
              <a:t>combine two data sources and </a:t>
            </a:r>
            <a:r>
              <a:rPr lang="en-US" dirty="0"/>
              <a:t>for  </a:t>
            </a:r>
            <a:r>
              <a:rPr lang="en-US" spc="-15" dirty="0"/>
              <a:t>whatever reason cannot </a:t>
            </a:r>
            <a:r>
              <a:rPr lang="en-US" spc="-10" dirty="0"/>
              <a:t>manage to </a:t>
            </a:r>
            <a:r>
              <a:rPr lang="en-US" spc="-5" dirty="0"/>
              <a:t>join </a:t>
            </a:r>
            <a:r>
              <a:rPr lang="en-US" spc="-10" dirty="0"/>
              <a:t>the data </a:t>
            </a:r>
            <a:r>
              <a:rPr lang="en-US" spc="-5" dirty="0"/>
              <a:t>outside </a:t>
            </a:r>
            <a:r>
              <a:rPr lang="en-US" spc="-10" dirty="0"/>
              <a:t>of </a:t>
            </a:r>
            <a:r>
              <a:rPr lang="en-US" spc="-25" dirty="0"/>
              <a:t>Tableau, your </a:t>
            </a:r>
            <a:r>
              <a:rPr lang="en-US" spc="-10" dirty="0"/>
              <a:t>only option </a:t>
            </a:r>
            <a:r>
              <a:rPr lang="en-US" spc="-5" dirty="0"/>
              <a:t>is a</a:t>
            </a:r>
            <a:r>
              <a:rPr lang="en-US" spc="85" dirty="0"/>
              <a:t> </a:t>
            </a:r>
            <a:r>
              <a:rPr lang="en-US" spc="-10" dirty="0"/>
              <a:t>data </a:t>
            </a:r>
            <a:r>
              <a:rPr lang="en-US" spc="-10" dirty="0" smtClean="0"/>
              <a:t>blend.</a:t>
            </a:r>
            <a:endParaRPr lang="en-US" spc="-10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07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30695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</a:t>
            </a:r>
            <a:r>
              <a:rPr sz="2800" spc="-65" dirty="0">
                <a:solidFill>
                  <a:srgbClr val="004A6B"/>
                </a:solidFill>
              </a:rPr>
              <a:t> </a:t>
            </a:r>
            <a:r>
              <a:rPr sz="2800" dirty="0">
                <a:solidFill>
                  <a:srgbClr val="004A6B"/>
                </a:solidFill>
              </a:rPr>
              <a:t>knowledge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1600170" y="826078"/>
            <a:ext cx="1905635" cy="1503680"/>
          </a:xfrm>
          <a:custGeom>
            <a:avLst/>
            <a:gdLst/>
            <a:ahLst/>
            <a:cxnLst/>
            <a:rect l="l" t="t" r="r" b="b"/>
            <a:pathLst>
              <a:path w="1905635" h="1503680">
                <a:moveTo>
                  <a:pt x="938753" y="0"/>
                </a:moveTo>
                <a:lnTo>
                  <a:pt x="888352" y="1369"/>
                </a:lnTo>
                <a:lnTo>
                  <a:pt x="838143" y="4479"/>
                </a:lnTo>
                <a:lnTo>
                  <a:pt x="788241" y="9323"/>
                </a:lnTo>
                <a:lnTo>
                  <a:pt x="738757" y="15894"/>
                </a:lnTo>
                <a:lnTo>
                  <a:pt x="689805" y="24184"/>
                </a:lnTo>
                <a:lnTo>
                  <a:pt x="641500" y="34188"/>
                </a:lnTo>
                <a:lnTo>
                  <a:pt x="593952" y="45897"/>
                </a:lnTo>
                <a:lnTo>
                  <a:pt x="547277" y="59305"/>
                </a:lnTo>
                <a:lnTo>
                  <a:pt x="501587" y="74404"/>
                </a:lnTo>
                <a:lnTo>
                  <a:pt x="456995" y="91188"/>
                </a:lnTo>
                <a:lnTo>
                  <a:pt x="413615" y="109650"/>
                </a:lnTo>
                <a:lnTo>
                  <a:pt x="371559" y="129783"/>
                </a:lnTo>
                <a:lnTo>
                  <a:pt x="330942" y="151578"/>
                </a:lnTo>
                <a:lnTo>
                  <a:pt x="291876" y="175031"/>
                </a:lnTo>
                <a:lnTo>
                  <a:pt x="254474" y="200133"/>
                </a:lnTo>
                <a:lnTo>
                  <a:pt x="218850" y="226877"/>
                </a:lnTo>
                <a:lnTo>
                  <a:pt x="180466" y="259448"/>
                </a:lnTo>
                <a:lnTo>
                  <a:pt x="145829" y="293135"/>
                </a:lnTo>
                <a:lnTo>
                  <a:pt x="114924" y="327822"/>
                </a:lnTo>
                <a:lnTo>
                  <a:pt x="87690" y="363461"/>
                </a:lnTo>
                <a:lnTo>
                  <a:pt x="64241" y="399732"/>
                </a:lnTo>
                <a:lnTo>
                  <a:pt x="44430" y="436722"/>
                </a:lnTo>
                <a:lnTo>
                  <a:pt x="28282" y="474248"/>
                </a:lnTo>
                <a:lnTo>
                  <a:pt x="15782" y="512192"/>
                </a:lnTo>
                <a:lnTo>
                  <a:pt x="6913" y="550440"/>
                </a:lnTo>
                <a:lnTo>
                  <a:pt x="1658" y="588874"/>
                </a:lnTo>
                <a:lnTo>
                  <a:pt x="0" y="627379"/>
                </a:lnTo>
                <a:lnTo>
                  <a:pt x="1922" y="665838"/>
                </a:lnTo>
                <a:lnTo>
                  <a:pt x="7407" y="704135"/>
                </a:lnTo>
                <a:lnTo>
                  <a:pt x="16440" y="742154"/>
                </a:lnTo>
                <a:lnTo>
                  <a:pt x="29002" y="779779"/>
                </a:lnTo>
                <a:lnTo>
                  <a:pt x="45078" y="816893"/>
                </a:lnTo>
                <a:lnTo>
                  <a:pt x="64650" y="853380"/>
                </a:lnTo>
                <a:lnTo>
                  <a:pt x="87754" y="889192"/>
                </a:lnTo>
                <a:lnTo>
                  <a:pt x="114217" y="924009"/>
                </a:lnTo>
                <a:lnTo>
                  <a:pt x="144178" y="957918"/>
                </a:lnTo>
                <a:lnTo>
                  <a:pt x="177569" y="990736"/>
                </a:lnTo>
                <a:lnTo>
                  <a:pt x="214371" y="1022345"/>
                </a:lnTo>
                <a:lnTo>
                  <a:pt x="254570" y="1052631"/>
                </a:lnTo>
                <a:lnTo>
                  <a:pt x="298148" y="1081477"/>
                </a:lnTo>
                <a:lnTo>
                  <a:pt x="345088" y="1108765"/>
                </a:lnTo>
                <a:lnTo>
                  <a:pt x="224692" y="1503481"/>
                </a:lnTo>
                <a:lnTo>
                  <a:pt x="664239" y="1223319"/>
                </a:lnTo>
                <a:lnTo>
                  <a:pt x="1239640" y="1223319"/>
                </a:lnTo>
                <a:lnTo>
                  <a:pt x="1269409" y="1216996"/>
                </a:lnTo>
                <a:lnTo>
                  <a:pt x="1316769" y="1205073"/>
                </a:lnTo>
                <a:lnTo>
                  <a:pt x="1363154" y="1191494"/>
                </a:lnTo>
                <a:lnTo>
                  <a:pt x="1408456" y="1176280"/>
                </a:lnTo>
                <a:lnTo>
                  <a:pt x="1452568" y="1159450"/>
                </a:lnTo>
                <a:lnTo>
                  <a:pt x="1495382" y="1141025"/>
                </a:lnTo>
                <a:lnTo>
                  <a:pt x="1536789" y="1121027"/>
                </a:lnTo>
                <a:lnTo>
                  <a:pt x="1576684" y="1099475"/>
                </a:lnTo>
                <a:lnTo>
                  <a:pt x="1614957" y="1076391"/>
                </a:lnTo>
                <a:lnTo>
                  <a:pt x="1651501" y="1051795"/>
                </a:lnTo>
                <a:lnTo>
                  <a:pt x="1686208" y="1025707"/>
                </a:lnTo>
                <a:lnTo>
                  <a:pt x="1724593" y="993137"/>
                </a:lnTo>
                <a:lnTo>
                  <a:pt x="1759229" y="959450"/>
                </a:lnTo>
                <a:lnTo>
                  <a:pt x="1790134" y="924763"/>
                </a:lnTo>
                <a:lnTo>
                  <a:pt x="1817368" y="889124"/>
                </a:lnTo>
                <a:lnTo>
                  <a:pt x="1840817" y="852853"/>
                </a:lnTo>
                <a:lnTo>
                  <a:pt x="1860628" y="815863"/>
                </a:lnTo>
                <a:lnTo>
                  <a:pt x="1876776" y="778337"/>
                </a:lnTo>
                <a:lnTo>
                  <a:pt x="1889276" y="740393"/>
                </a:lnTo>
                <a:lnTo>
                  <a:pt x="1898145" y="702145"/>
                </a:lnTo>
                <a:lnTo>
                  <a:pt x="1903400" y="663711"/>
                </a:lnTo>
                <a:lnTo>
                  <a:pt x="1905059" y="625206"/>
                </a:lnTo>
                <a:lnTo>
                  <a:pt x="1903137" y="586747"/>
                </a:lnTo>
                <a:lnTo>
                  <a:pt x="1897651" y="548450"/>
                </a:lnTo>
                <a:lnTo>
                  <a:pt x="1888618" y="510431"/>
                </a:lnTo>
                <a:lnTo>
                  <a:pt x="1876056" y="472806"/>
                </a:lnTo>
                <a:lnTo>
                  <a:pt x="1859980" y="435692"/>
                </a:lnTo>
                <a:lnTo>
                  <a:pt x="1840408" y="399205"/>
                </a:lnTo>
                <a:lnTo>
                  <a:pt x="1817304" y="363393"/>
                </a:lnTo>
                <a:lnTo>
                  <a:pt x="1790841" y="328576"/>
                </a:lnTo>
                <a:lnTo>
                  <a:pt x="1760880" y="294667"/>
                </a:lnTo>
                <a:lnTo>
                  <a:pt x="1727490" y="261849"/>
                </a:lnTo>
                <a:lnTo>
                  <a:pt x="1690687" y="230239"/>
                </a:lnTo>
                <a:lnTo>
                  <a:pt x="1650488" y="199954"/>
                </a:lnTo>
                <a:lnTo>
                  <a:pt x="1606910" y="171108"/>
                </a:lnTo>
                <a:lnTo>
                  <a:pt x="1559970" y="143819"/>
                </a:lnTo>
                <a:lnTo>
                  <a:pt x="1517370" y="121917"/>
                </a:lnTo>
                <a:lnTo>
                  <a:pt x="1473490" y="101848"/>
                </a:lnTo>
                <a:lnTo>
                  <a:pt x="1428443" y="83603"/>
                </a:lnTo>
                <a:lnTo>
                  <a:pt x="1382344" y="67177"/>
                </a:lnTo>
                <a:lnTo>
                  <a:pt x="1335306" y="52561"/>
                </a:lnTo>
                <a:lnTo>
                  <a:pt x="1287440" y="39750"/>
                </a:lnTo>
                <a:lnTo>
                  <a:pt x="1238862" y="28737"/>
                </a:lnTo>
                <a:lnTo>
                  <a:pt x="1189683" y="19513"/>
                </a:lnTo>
                <a:lnTo>
                  <a:pt x="1140018" y="12072"/>
                </a:lnTo>
                <a:lnTo>
                  <a:pt x="1089979" y="6407"/>
                </a:lnTo>
                <a:lnTo>
                  <a:pt x="1039679" y="2512"/>
                </a:lnTo>
                <a:lnTo>
                  <a:pt x="989233" y="378"/>
                </a:lnTo>
                <a:lnTo>
                  <a:pt x="938753" y="0"/>
                </a:lnTo>
                <a:close/>
              </a:path>
              <a:path w="1905635" h="1503680">
                <a:moveTo>
                  <a:pt x="1239640" y="1223319"/>
                </a:moveTo>
                <a:lnTo>
                  <a:pt x="664239" y="1223319"/>
                </a:lnTo>
                <a:lnTo>
                  <a:pt x="714899" y="1232890"/>
                </a:lnTo>
                <a:lnTo>
                  <a:pt x="765876" y="1240555"/>
                </a:lnTo>
                <a:lnTo>
                  <a:pt x="817063" y="1246336"/>
                </a:lnTo>
                <a:lnTo>
                  <a:pt x="868352" y="1250254"/>
                </a:lnTo>
                <a:lnTo>
                  <a:pt x="919635" y="1252329"/>
                </a:lnTo>
                <a:lnTo>
                  <a:pt x="970804" y="1252582"/>
                </a:lnTo>
                <a:lnTo>
                  <a:pt x="1021753" y="1251034"/>
                </a:lnTo>
                <a:lnTo>
                  <a:pt x="1072373" y="1247705"/>
                </a:lnTo>
                <a:lnTo>
                  <a:pt x="1122556" y="1242616"/>
                </a:lnTo>
                <a:lnTo>
                  <a:pt x="1172195" y="1235788"/>
                </a:lnTo>
                <a:lnTo>
                  <a:pt x="1221182" y="1227241"/>
                </a:lnTo>
                <a:lnTo>
                  <a:pt x="1239640" y="1223319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19148" y="1002283"/>
            <a:ext cx="14490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I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need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the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categories of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 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product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whose</a:t>
            </a:r>
            <a:r>
              <a:rPr sz="1200" spc="-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sales 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are greater 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than  100$”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8519" y="1130871"/>
            <a:ext cx="1917192" cy="369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53249" y="685977"/>
            <a:ext cx="2823210" cy="1924050"/>
          </a:xfrm>
          <a:custGeom>
            <a:avLst/>
            <a:gdLst/>
            <a:ahLst/>
            <a:cxnLst/>
            <a:rect l="l" t="t" r="r" b="b"/>
            <a:pathLst>
              <a:path w="2823209" h="1924050">
                <a:moveTo>
                  <a:pt x="1810242" y="1741754"/>
                </a:moveTo>
                <a:lnTo>
                  <a:pt x="1077905" y="1741754"/>
                </a:lnTo>
                <a:lnTo>
                  <a:pt x="1108475" y="1779470"/>
                </a:lnTo>
                <a:lnTo>
                  <a:pt x="1143272" y="1813443"/>
                </a:lnTo>
                <a:lnTo>
                  <a:pt x="1181886" y="1843401"/>
                </a:lnTo>
                <a:lnTo>
                  <a:pt x="1223908" y="1869074"/>
                </a:lnTo>
                <a:lnTo>
                  <a:pt x="1268928" y="1890188"/>
                </a:lnTo>
                <a:lnTo>
                  <a:pt x="1316538" y="1906473"/>
                </a:lnTo>
                <a:lnTo>
                  <a:pt x="1363240" y="1917123"/>
                </a:lnTo>
                <a:lnTo>
                  <a:pt x="1409956" y="1922921"/>
                </a:lnTo>
                <a:lnTo>
                  <a:pt x="1456351" y="1924033"/>
                </a:lnTo>
                <a:lnTo>
                  <a:pt x="1502089" y="1920627"/>
                </a:lnTo>
                <a:lnTo>
                  <a:pt x="1546836" y="1912870"/>
                </a:lnTo>
                <a:lnTo>
                  <a:pt x="1590256" y="1900927"/>
                </a:lnTo>
                <a:lnTo>
                  <a:pt x="1632015" y="1884967"/>
                </a:lnTo>
                <a:lnTo>
                  <a:pt x="1671778" y="1865156"/>
                </a:lnTo>
                <a:lnTo>
                  <a:pt x="1709209" y="1841660"/>
                </a:lnTo>
                <a:lnTo>
                  <a:pt x="1743973" y="1814647"/>
                </a:lnTo>
                <a:lnTo>
                  <a:pt x="1775735" y="1784283"/>
                </a:lnTo>
                <a:lnTo>
                  <a:pt x="1804161" y="1750736"/>
                </a:lnTo>
                <a:lnTo>
                  <a:pt x="1810242" y="1741754"/>
                </a:lnTo>
                <a:close/>
              </a:path>
              <a:path w="2823209" h="1924050">
                <a:moveTo>
                  <a:pt x="2342751" y="1572844"/>
                </a:moveTo>
                <a:lnTo>
                  <a:pt x="381183" y="1572844"/>
                </a:lnTo>
                <a:lnTo>
                  <a:pt x="382961" y="1575765"/>
                </a:lnTo>
                <a:lnTo>
                  <a:pt x="413496" y="1618980"/>
                </a:lnTo>
                <a:lnTo>
                  <a:pt x="443634" y="1653421"/>
                </a:lnTo>
                <a:lnTo>
                  <a:pt x="476642" y="1684607"/>
                </a:lnTo>
                <a:lnTo>
                  <a:pt x="512230" y="1712472"/>
                </a:lnTo>
                <a:lnTo>
                  <a:pt x="550108" y="1736948"/>
                </a:lnTo>
                <a:lnTo>
                  <a:pt x="589988" y="1757967"/>
                </a:lnTo>
                <a:lnTo>
                  <a:pt x="631578" y="1775463"/>
                </a:lnTo>
                <a:lnTo>
                  <a:pt x="674591" y="1789367"/>
                </a:lnTo>
                <a:lnTo>
                  <a:pt x="718736" y="1799612"/>
                </a:lnTo>
                <a:lnTo>
                  <a:pt x="763723" y="1806130"/>
                </a:lnTo>
                <a:lnTo>
                  <a:pt x="809263" y="1808855"/>
                </a:lnTo>
                <a:lnTo>
                  <a:pt x="855067" y="1807718"/>
                </a:lnTo>
                <a:lnTo>
                  <a:pt x="900845" y="1802653"/>
                </a:lnTo>
                <a:lnTo>
                  <a:pt x="946308" y="1793591"/>
                </a:lnTo>
                <a:lnTo>
                  <a:pt x="991165" y="1780466"/>
                </a:lnTo>
                <a:lnTo>
                  <a:pt x="1035127" y="1763209"/>
                </a:lnTo>
                <a:lnTo>
                  <a:pt x="1077905" y="1741754"/>
                </a:lnTo>
                <a:lnTo>
                  <a:pt x="1810242" y="1741754"/>
                </a:lnTo>
                <a:lnTo>
                  <a:pt x="1828915" y="1714172"/>
                </a:lnTo>
                <a:lnTo>
                  <a:pt x="1849662" y="1674758"/>
                </a:lnTo>
                <a:lnTo>
                  <a:pt x="1866067" y="1632661"/>
                </a:lnTo>
                <a:lnTo>
                  <a:pt x="2264877" y="1632661"/>
                </a:lnTo>
                <a:lnTo>
                  <a:pt x="2294287" y="1614558"/>
                </a:lnTo>
                <a:lnTo>
                  <a:pt x="2330808" y="1585226"/>
                </a:lnTo>
                <a:lnTo>
                  <a:pt x="2342751" y="1572844"/>
                </a:lnTo>
                <a:close/>
              </a:path>
              <a:path w="2823209" h="1924050">
                <a:moveTo>
                  <a:pt x="2264877" y="1632661"/>
                </a:moveTo>
                <a:lnTo>
                  <a:pt x="1866067" y="1632661"/>
                </a:lnTo>
                <a:lnTo>
                  <a:pt x="1911952" y="1655350"/>
                </a:lnTo>
                <a:lnTo>
                  <a:pt x="1960539" y="1671872"/>
                </a:lnTo>
                <a:lnTo>
                  <a:pt x="2011103" y="1682060"/>
                </a:lnTo>
                <a:lnTo>
                  <a:pt x="2062917" y="1685747"/>
                </a:lnTo>
                <a:lnTo>
                  <a:pt x="2114181" y="1682953"/>
                </a:lnTo>
                <a:lnTo>
                  <a:pt x="2163404" y="1674023"/>
                </a:lnTo>
                <a:lnTo>
                  <a:pt x="2210132" y="1659370"/>
                </a:lnTo>
                <a:lnTo>
                  <a:pt x="2253911" y="1639411"/>
                </a:lnTo>
                <a:lnTo>
                  <a:pt x="2264877" y="1632661"/>
                </a:lnTo>
                <a:close/>
              </a:path>
              <a:path w="2823209" h="1924050">
                <a:moveTo>
                  <a:pt x="683116" y="169311"/>
                </a:moveTo>
                <a:lnTo>
                  <a:pt x="634167" y="172923"/>
                </a:lnTo>
                <a:lnTo>
                  <a:pt x="583640" y="182085"/>
                </a:lnTo>
                <a:lnTo>
                  <a:pt x="535609" y="196279"/>
                </a:lnTo>
                <a:lnTo>
                  <a:pt x="490355" y="215159"/>
                </a:lnTo>
                <a:lnTo>
                  <a:pt x="448163" y="238381"/>
                </a:lnTo>
                <a:lnTo>
                  <a:pt x="409314" y="265598"/>
                </a:lnTo>
                <a:lnTo>
                  <a:pt x="374093" y="296467"/>
                </a:lnTo>
                <a:lnTo>
                  <a:pt x="342781" y="330641"/>
                </a:lnTo>
                <a:lnTo>
                  <a:pt x="315663" y="367776"/>
                </a:lnTo>
                <a:lnTo>
                  <a:pt x="293020" y="407526"/>
                </a:lnTo>
                <a:lnTo>
                  <a:pt x="275136" y="449546"/>
                </a:lnTo>
                <a:lnTo>
                  <a:pt x="262295" y="493491"/>
                </a:lnTo>
                <a:lnTo>
                  <a:pt x="254778" y="539016"/>
                </a:lnTo>
                <a:lnTo>
                  <a:pt x="252868" y="585776"/>
                </a:lnTo>
                <a:lnTo>
                  <a:pt x="256850" y="633425"/>
                </a:lnTo>
                <a:lnTo>
                  <a:pt x="254437" y="639521"/>
                </a:lnTo>
                <a:lnTo>
                  <a:pt x="201921" y="649323"/>
                </a:lnTo>
                <a:lnTo>
                  <a:pt x="152916" y="667891"/>
                </a:lnTo>
                <a:lnTo>
                  <a:pt x="108618" y="694513"/>
                </a:lnTo>
                <a:lnTo>
                  <a:pt x="70220" y="728474"/>
                </a:lnTo>
                <a:lnTo>
                  <a:pt x="38918" y="769061"/>
                </a:lnTo>
                <a:lnTo>
                  <a:pt x="17106" y="812259"/>
                </a:lnTo>
                <a:lnTo>
                  <a:pt x="4229" y="857098"/>
                </a:lnTo>
                <a:lnTo>
                  <a:pt x="0" y="902557"/>
                </a:lnTo>
                <a:lnTo>
                  <a:pt x="4134" y="947614"/>
                </a:lnTo>
                <a:lnTo>
                  <a:pt x="16345" y="991249"/>
                </a:lnTo>
                <a:lnTo>
                  <a:pt x="36350" y="1032440"/>
                </a:lnTo>
                <a:lnTo>
                  <a:pt x="63861" y="1070166"/>
                </a:lnTo>
                <a:lnTo>
                  <a:pt x="98594" y="1103406"/>
                </a:lnTo>
                <a:lnTo>
                  <a:pt x="140264" y="1131138"/>
                </a:lnTo>
                <a:lnTo>
                  <a:pt x="109551" y="1167413"/>
                </a:lnTo>
                <a:lnTo>
                  <a:pt x="86373" y="1207614"/>
                </a:lnTo>
                <a:lnTo>
                  <a:pt x="71071" y="1250760"/>
                </a:lnTo>
                <a:lnTo>
                  <a:pt x="63987" y="1295868"/>
                </a:lnTo>
                <a:lnTo>
                  <a:pt x="65461" y="1341958"/>
                </a:lnTo>
                <a:lnTo>
                  <a:pt x="75966" y="1388500"/>
                </a:lnTo>
                <a:lnTo>
                  <a:pt x="94696" y="1431343"/>
                </a:lnTo>
                <a:lnTo>
                  <a:pt x="120758" y="1469833"/>
                </a:lnTo>
                <a:lnTo>
                  <a:pt x="153261" y="1503318"/>
                </a:lnTo>
                <a:lnTo>
                  <a:pt x="191313" y="1531146"/>
                </a:lnTo>
                <a:lnTo>
                  <a:pt x="234023" y="1552665"/>
                </a:lnTo>
                <a:lnTo>
                  <a:pt x="280499" y="1567222"/>
                </a:lnTo>
                <a:lnTo>
                  <a:pt x="329850" y="1574166"/>
                </a:lnTo>
                <a:lnTo>
                  <a:pt x="381183" y="1572844"/>
                </a:lnTo>
                <a:lnTo>
                  <a:pt x="2342751" y="1572844"/>
                </a:lnTo>
                <a:lnTo>
                  <a:pt x="2390464" y="1514786"/>
                </a:lnTo>
                <a:lnTo>
                  <a:pt x="2412693" y="1474506"/>
                </a:lnTo>
                <a:lnTo>
                  <a:pt x="2429265" y="1431343"/>
                </a:lnTo>
                <a:lnTo>
                  <a:pt x="2439683" y="1385899"/>
                </a:lnTo>
                <a:lnTo>
                  <a:pt x="2443536" y="1338402"/>
                </a:lnTo>
                <a:lnTo>
                  <a:pt x="2499077" y="1327585"/>
                </a:lnTo>
                <a:lnTo>
                  <a:pt x="2552486" y="1310351"/>
                </a:lnTo>
                <a:lnTo>
                  <a:pt x="2603109" y="1286949"/>
                </a:lnTo>
                <a:lnTo>
                  <a:pt x="2650292" y="1257630"/>
                </a:lnTo>
                <a:lnTo>
                  <a:pt x="2689375" y="1226263"/>
                </a:lnTo>
                <a:lnTo>
                  <a:pt x="2723581" y="1191670"/>
                </a:lnTo>
                <a:lnTo>
                  <a:pt x="2752849" y="1154282"/>
                </a:lnTo>
                <a:lnTo>
                  <a:pt x="2777118" y="1114529"/>
                </a:lnTo>
                <a:lnTo>
                  <a:pt x="2796328" y="1072845"/>
                </a:lnTo>
                <a:lnTo>
                  <a:pt x="2810419" y="1029660"/>
                </a:lnTo>
                <a:lnTo>
                  <a:pt x="2819329" y="985405"/>
                </a:lnTo>
                <a:lnTo>
                  <a:pt x="2822999" y="940513"/>
                </a:lnTo>
                <a:lnTo>
                  <a:pt x="2821367" y="895415"/>
                </a:lnTo>
                <a:lnTo>
                  <a:pt x="2814374" y="850543"/>
                </a:lnTo>
                <a:lnTo>
                  <a:pt x="2801958" y="806327"/>
                </a:lnTo>
                <a:lnTo>
                  <a:pt x="2784060" y="763201"/>
                </a:lnTo>
                <a:lnTo>
                  <a:pt x="2760618" y="721594"/>
                </a:lnTo>
                <a:lnTo>
                  <a:pt x="2731572" y="681939"/>
                </a:lnTo>
                <a:lnTo>
                  <a:pt x="2736144" y="671560"/>
                </a:lnTo>
                <a:lnTo>
                  <a:pt x="2757426" y="592420"/>
                </a:lnTo>
                <a:lnTo>
                  <a:pt x="2759733" y="545669"/>
                </a:lnTo>
                <a:lnTo>
                  <a:pt x="2754871" y="499882"/>
                </a:lnTo>
                <a:lnTo>
                  <a:pt x="2743216" y="455674"/>
                </a:lnTo>
                <a:lnTo>
                  <a:pt x="2725147" y="413658"/>
                </a:lnTo>
                <a:lnTo>
                  <a:pt x="2701038" y="374449"/>
                </a:lnTo>
                <a:lnTo>
                  <a:pt x="2671268" y="338662"/>
                </a:lnTo>
                <a:lnTo>
                  <a:pt x="2636212" y="306910"/>
                </a:lnTo>
                <a:lnTo>
                  <a:pt x="2596247" y="279808"/>
                </a:lnTo>
                <a:lnTo>
                  <a:pt x="2551751" y="257970"/>
                </a:lnTo>
                <a:lnTo>
                  <a:pt x="2503099" y="242011"/>
                </a:lnTo>
                <a:lnTo>
                  <a:pt x="2498247" y="225374"/>
                </a:lnTo>
                <a:lnTo>
                  <a:pt x="916361" y="225374"/>
                </a:lnTo>
                <a:lnTo>
                  <a:pt x="872704" y="204537"/>
                </a:lnTo>
                <a:lnTo>
                  <a:pt x="827113" y="188436"/>
                </a:lnTo>
                <a:lnTo>
                  <a:pt x="780026" y="177145"/>
                </a:lnTo>
                <a:lnTo>
                  <a:pt x="731882" y="170745"/>
                </a:lnTo>
                <a:lnTo>
                  <a:pt x="683116" y="169311"/>
                </a:lnTo>
                <a:close/>
              </a:path>
              <a:path w="2823209" h="1924050">
                <a:moveTo>
                  <a:pt x="1209571" y="53792"/>
                </a:moveTo>
                <a:lnTo>
                  <a:pt x="1165152" y="58174"/>
                </a:lnTo>
                <a:lnTo>
                  <a:pt x="1121831" y="67751"/>
                </a:lnTo>
                <a:lnTo>
                  <a:pt x="1080169" y="82362"/>
                </a:lnTo>
                <a:lnTo>
                  <a:pt x="1040727" y="101850"/>
                </a:lnTo>
                <a:lnTo>
                  <a:pt x="1004064" y="126054"/>
                </a:lnTo>
                <a:lnTo>
                  <a:pt x="970742" y="154815"/>
                </a:lnTo>
                <a:lnTo>
                  <a:pt x="941321" y="187975"/>
                </a:lnTo>
                <a:lnTo>
                  <a:pt x="916361" y="225374"/>
                </a:lnTo>
                <a:lnTo>
                  <a:pt x="2498247" y="225374"/>
                </a:lnTo>
                <a:lnTo>
                  <a:pt x="2488819" y="193050"/>
                </a:lnTo>
                <a:lnTo>
                  <a:pt x="2465824" y="147412"/>
                </a:lnTo>
                <a:lnTo>
                  <a:pt x="2465144" y="146507"/>
                </a:lnTo>
                <a:lnTo>
                  <a:pt x="1467922" y="146507"/>
                </a:lnTo>
                <a:lnTo>
                  <a:pt x="1449334" y="130733"/>
                </a:lnTo>
                <a:lnTo>
                  <a:pt x="1408825" y="103091"/>
                </a:lnTo>
                <a:lnTo>
                  <a:pt x="1343815" y="73402"/>
                </a:lnTo>
                <a:lnTo>
                  <a:pt x="1299463" y="61247"/>
                </a:lnTo>
                <a:lnTo>
                  <a:pt x="1254528" y="54763"/>
                </a:lnTo>
                <a:lnTo>
                  <a:pt x="1209571" y="53792"/>
                </a:lnTo>
                <a:close/>
              </a:path>
              <a:path w="2823209" h="1924050">
                <a:moveTo>
                  <a:pt x="1718640" y="0"/>
                </a:moveTo>
                <a:lnTo>
                  <a:pt x="1674906" y="3769"/>
                </a:lnTo>
                <a:lnTo>
                  <a:pt x="1632498" y="13665"/>
                </a:lnTo>
                <a:lnTo>
                  <a:pt x="1592205" y="29443"/>
                </a:lnTo>
                <a:lnTo>
                  <a:pt x="1554814" y="50860"/>
                </a:lnTo>
                <a:lnTo>
                  <a:pt x="1521112" y="77673"/>
                </a:lnTo>
                <a:lnTo>
                  <a:pt x="1491885" y="109636"/>
                </a:lnTo>
                <a:lnTo>
                  <a:pt x="1467922" y="146507"/>
                </a:lnTo>
                <a:lnTo>
                  <a:pt x="2465144" y="146507"/>
                </a:lnTo>
                <a:lnTo>
                  <a:pt x="2434733" y="106083"/>
                </a:lnTo>
                <a:lnTo>
                  <a:pt x="2432734" y="104216"/>
                </a:lnTo>
                <a:lnTo>
                  <a:pt x="1949379" y="104216"/>
                </a:lnTo>
                <a:lnTo>
                  <a:pt x="1928180" y="81217"/>
                </a:lnTo>
                <a:lnTo>
                  <a:pt x="1878209" y="42887"/>
                </a:lnTo>
                <a:lnTo>
                  <a:pt x="1806944" y="11816"/>
                </a:lnTo>
                <a:lnTo>
                  <a:pt x="1762916" y="2600"/>
                </a:lnTo>
                <a:lnTo>
                  <a:pt x="1718640" y="0"/>
                </a:lnTo>
                <a:close/>
              </a:path>
              <a:path w="2823209" h="1924050">
                <a:moveTo>
                  <a:pt x="2187204" y="430"/>
                </a:moveTo>
                <a:lnTo>
                  <a:pt x="2143132" y="3805"/>
                </a:lnTo>
                <a:lnTo>
                  <a:pt x="2099912" y="12821"/>
                </a:lnTo>
                <a:lnTo>
                  <a:pt x="2058236" y="27423"/>
                </a:lnTo>
                <a:lnTo>
                  <a:pt x="2018795" y="47559"/>
                </a:lnTo>
                <a:lnTo>
                  <a:pt x="1982279" y="73175"/>
                </a:lnTo>
                <a:lnTo>
                  <a:pt x="1949379" y="104216"/>
                </a:lnTo>
                <a:lnTo>
                  <a:pt x="2432734" y="104216"/>
                </a:lnTo>
                <a:lnTo>
                  <a:pt x="2396165" y="70053"/>
                </a:lnTo>
                <a:lnTo>
                  <a:pt x="2358196" y="44416"/>
                </a:lnTo>
                <a:lnTo>
                  <a:pt x="2317624" y="24689"/>
                </a:lnTo>
                <a:lnTo>
                  <a:pt x="2275141" y="10819"/>
                </a:lnTo>
                <a:lnTo>
                  <a:pt x="2231437" y="2750"/>
                </a:lnTo>
                <a:lnTo>
                  <a:pt x="2187204" y="43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0455" y="1207642"/>
            <a:ext cx="322706" cy="213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9398" y="1203070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274" y="0"/>
                </a:moveTo>
                <a:lnTo>
                  <a:pt x="109614" y="8170"/>
                </a:lnTo>
                <a:lnTo>
                  <a:pt x="65617" y="30922"/>
                </a:lnTo>
                <a:lnTo>
                  <a:pt x="30922" y="65617"/>
                </a:lnTo>
                <a:lnTo>
                  <a:pt x="8170" y="109614"/>
                </a:lnTo>
                <a:lnTo>
                  <a:pt x="0" y="160274"/>
                </a:lnTo>
                <a:lnTo>
                  <a:pt x="8170" y="210933"/>
                </a:lnTo>
                <a:lnTo>
                  <a:pt x="30922" y="254930"/>
                </a:lnTo>
                <a:lnTo>
                  <a:pt x="65617" y="289625"/>
                </a:lnTo>
                <a:lnTo>
                  <a:pt x="109614" y="312377"/>
                </a:lnTo>
                <a:lnTo>
                  <a:pt x="160274" y="320548"/>
                </a:lnTo>
                <a:lnTo>
                  <a:pt x="210933" y="312377"/>
                </a:lnTo>
                <a:lnTo>
                  <a:pt x="254930" y="289625"/>
                </a:lnTo>
                <a:lnTo>
                  <a:pt x="289625" y="254930"/>
                </a:lnTo>
                <a:lnTo>
                  <a:pt x="312377" y="210933"/>
                </a:lnTo>
                <a:lnTo>
                  <a:pt x="320548" y="160274"/>
                </a:lnTo>
                <a:lnTo>
                  <a:pt x="312377" y="109614"/>
                </a:lnTo>
                <a:lnTo>
                  <a:pt x="289625" y="65617"/>
                </a:lnTo>
                <a:lnTo>
                  <a:pt x="254930" y="30922"/>
                </a:lnTo>
                <a:lnTo>
                  <a:pt x="210933" y="8170"/>
                </a:lnTo>
                <a:lnTo>
                  <a:pt x="160274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61052" y="942847"/>
            <a:ext cx="20701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Which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would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you use</a:t>
            </a:r>
            <a:r>
              <a:rPr sz="12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for  joining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the data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sets (sales  and product)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get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the 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desired</a:t>
            </a:r>
            <a:r>
              <a:rPr sz="1200" spc="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result?</a:t>
            </a:r>
            <a:endParaRPr sz="1200">
              <a:latin typeface="Comic Sans MS"/>
              <a:cs typeface="Comic Sans MS"/>
            </a:endParaRPr>
          </a:p>
          <a:p>
            <a:pPr marL="537210" indent="-180340">
              <a:lnSpc>
                <a:spcPct val="100000"/>
              </a:lnSpc>
              <a:buAutoNum type="alphaLcParenR"/>
              <a:tabLst>
                <a:tab pos="53721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Inner</a:t>
            </a:r>
            <a:r>
              <a:rPr sz="12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49275" indent="-193040">
              <a:lnSpc>
                <a:spcPct val="100000"/>
              </a:lnSpc>
              <a:buAutoNum type="alphaLcParenR"/>
              <a:tabLst>
                <a:tab pos="549910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Left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37210" indent="-180340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537210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Right</a:t>
            </a:r>
            <a:r>
              <a:rPr sz="12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46100" indent="-189865">
              <a:lnSpc>
                <a:spcPct val="100000"/>
              </a:lnSpc>
              <a:buAutoNum type="alphaLcParenR"/>
              <a:tabLst>
                <a:tab pos="546735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Cross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920" y="2075624"/>
            <a:ext cx="2630424" cy="2749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609599"/>
            <a:ext cx="9144000" cy="58419"/>
          </a:xfrm>
          <a:custGeom>
            <a:avLst/>
            <a:gdLst/>
            <a:ahLst/>
            <a:cxnLst/>
            <a:rect l="l" t="t" r="r" b="b"/>
            <a:pathLst>
              <a:path w="9144000" h="58420">
                <a:moveTo>
                  <a:pt x="0" y="57911"/>
                </a:moveTo>
                <a:lnTo>
                  <a:pt x="9144000" y="57911"/>
                </a:lnTo>
                <a:lnTo>
                  <a:pt x="9144000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45735"/>
            <a:ext cx="9144000" cy="399415"/>
          </a:xfrm>
          <a:custGeom>
            <a:avLst/>
            <a:gdLst/>
            <a:ahLst/>
            <a:cxnLst/>
            <a:rect l="l" t="t" r="r" b="b"/>
            <a:pathLst>
              <a:path w="9144000" h="399414">
                <a:moveTo>
                  <a:pt x="9144000" y="399286"/>
                </a:moveTo>
                <a:lnTo>
                  <a:pt x="9144000" y="0"/>
                </a:lnTo>
                <a:lnTo>
                  <a:pt x="0" y="0"/>
                </a:lnTo>
                <a:lnTo>
                  <a:pt x="0" y="399286"/>
                </a:lnTo>
                <a:lnTo>
                  <a:pt x="9144000" y="399286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0977" y="60198"/>
            <a:ext cx="4574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65" dirty="0">
                <a:solidFill>
                  <a:srgbClr val="004A6B"/>
                </a:solidFill>
              </a:rPr>
              <a:t>Test </a:t>
            </a:r>
            <a:r>
              <a:rPr sz="2800" spc="-5" dirty="0">
                <a:solidFill>
                  <a:srgbClr val="004A6B"/>
                </a:solidFill>
              </a:rPr>
              <a:t>your </a:t>
            </a:r>
            <a:r>
              <a:rPr sz="2800" dirty="0">
                <a:solidFill>
                  <a:srgbClr val="004A6B"/>
                </a:solidFill>
              </a:rPr>
              <a:t>knowledge -</a:t>
            </a:r>
            <a:r>
              <a:rPr sz="2800" spc="-80" dirty="0">
                <a:solidFill>
                  <a:srgbClr val="004A6B"/>
                </a:solidFill>
              </a:rPr>
              <a:t> </a:t>
            </a:r>
            <a:r>
              <a:rPr sz="2800" spc="5" dirty="0">
                <a:solidFill>
                  <a:srgbClr val="004A6B"/>
                </a:solidFill>
              </a:rPr>
              <a:t>Solution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12063" y="3773423"/>
            <a:ext cx="3544442" cy="113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7983" y="539495"/>
            <a:ext cx="1828799" cy="4303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6797" y="932618"/>
            <a:ext cx="1874520" cy="932180"/>
          </a:xfrm>
          <a:custGeom>
            <a:avLst/>
            <a:gdLst/>
            <a:ahLst/>
            <a:cxnLst/>
            <a:rect l="l" t="t" r="r" b="b"/>
            <a:pathLst>
              <a:path w="1874520" h="932180">
                <a:moveTo>
                  <a:pt x="1560672" y="676725"/>
                </a:moveTo>
                <a:lnTo>
                  <a:pt x="1208009" y="676725"/>
                </a:lnTo>
                <a:lnTo>
                  <a:pt x="1874378" y="931868"/>
                </a:lnTo>
                <a:lnTo>
                  <a:pt x="1560672" y="676725"/>
                </a:lnTo>
                <a:close/>
              </a:path>
              <a:path w="1874520" h="932180">
                <a:moveTo>
                  <a:pt x="820191" y="0"/>
                </a:moveTo>
                <a:lnTo>
                  <a:pt x="766541" y="980"/>
                </a:lnTo>
                <a:lnTo>
                  <a:pt x="712857" y="3486"/>
                </a:lnTo>
                <a:lnTo>
                  <a:pt x="659306" y="7539"/>
                </a:lnTo>
                <a:lnTo>
                  <a:pt x="606055" y="13164"/>
                </a:lnTo>
                <a:lnTo>
                  <a:pt x="553268" y="20382"/>
                </a:lnTo>
                <a:lnTo>
                  <a:pt x="501113" y="29218"/>
                </a:lnTo>
                <a:lnTo>
                  <a:pt x="449756" y="39693"/>
                </a:lnTo>
                <a:lnTo>
                  <a:pt x="387533" y="54990"/>
                </a:lnTo>
                <a:lnTo>
                  <a:pt x="329519" y="72230"/>
                </a:lnTo>
                <a:lnTo>
                  <a:pt x="275824" y="91267"/>
                </a:lnTo>
                <a:lnTo>
                  <a:pt x="226554" y="111957"/>
                </a:lnTo>
                <a:lnTo>
                  <a:pt x="181817" y="134155"/>
                </a:lnTo>
                <a:lnTo>
                  <a:pt x="141720" y="157715"/>
                </a:lnTo>
                <a:lnTo>
                  <a:pt x="106370" y="182493"/>
                </a:lnTo>
                <a:lnTo>
                  <a:pt x="75876" y="208344"/>
                </a:lnTo>
                <a:lnTo>
                  <a:pt x="29885" y="262684"/>
                </a:lnTo>
                <a:lnTo>
                  <a:pt x="4604" y="319575"/>
                </a:lnTo>
                <a:lnTo>
                  <a:pt x="0" y="348615"/>
                </a:lnTo>
                <a:lnTo>
                  <a:pt x="895" y="377858"/>
                </a:lnTo>
                <a:lnTo>
                  <a:pt x="19618" y="436371"/>
                </a:lnTo>
                <a:lnTo>
                  <a:pt x="61631" y="493957"/>
                </a:lnTo>
                <a:lnTo>
                  <a:pt x="91641" y="522039"/>
                </a:lnTo>
                <a:lnTo>
                  <a:pt x="149819" y="563760"/>
                </a:lnTo>
                <a:lnTo>
                  <a:pt x="183030" y="582896"/>
                </a:lnTo>
                <a:lnTo>
                  <a:pt x="218768" y="600852"/>
                </a:lnTo>
                <a:lnTo>
                  <a:pt x="256865" y="617604"/>
                </a:lnTo>
                <a:lnTo>
                  <a:pt x="297156" y="633131"/>
                </a:lnTo>
                <a:lnTo>
                  <a:pt x="339475" y="647408"/>
                </a:lnTo>
                <a:lnTo>
                  <a:pt x="383655" y="660413"/>
                </a:lnTo>
                <a:lnTo>
                  <a:pt x="429530" y="672123"/>
                </a:lnTo>
                <a:lnTo>
                  <a:pt x="476934" y="682515"/>
                </a:lnTo>
                <a:lnTo>
                  <a:pt x="525701" y="691565"/>
                </a:lnTo>
                <a:lnTo>
                  <a:pt x="575664" y="699252"/>
                </a:lnTo>
                <a:lnTo>
                  <a:pt x="626657" y="705551"/>
                </a:lnTo>
                <a:lnTo>
                  <a:pt x="678513" y="710441"/>
                </a:lnTo>
                <a:lnTo>
                  <a:pt x="731067" y="713897"/>
                </a:lnTo>
                <a:lnTo>
                  <a:pt x="784153" y="715898"/>
                </a:lnTo>
                <a:lnTo>
                  <a:pt x="837603" y="716419"/>
                </a:lnTo>
                <a:lnTo>
                  <a:pt x="891252" y="715438"/>
                </a:lnTo>
                <a:lnTo>
                  <a:pt x="944934" y="712933"/>
                </a:lnTo>
                <a:lnTo>
                  <a:pt x="998481" y="708879"/>
                </a:lnTo>
                <a:lnTo>
                  <a:pt x="1051729" y="703255"/>
                </a:lnTo>
                <a:lnTo>
                  <a:pt x="1104511" y="696036"/>
                </a:lnTo>
                <a:lnTo>
                  <a:pt x="1156659" y="687201"/>
                </a:lnTo>
                <a:lnTo>
                  <a:pt x="1208009" y="676725"/>
                </a:lnTo>
                <a:lnTo>
                  <a:pt x="1560672" y="676725"/>
                </a:lnTo>
                <a:lnTo>
                  <a:pt x="1456675" y="592143"/>
                </a:lnTo>
                <a:lnTo>
                  <a:pt x="1508149" y="563587"/>
                </a:lnTo>
                <a:lnTo>
                  <a:pt x="1552159" y="533337"/>
                </a:lnTo>
                <a:lnTo>
                  <a:pt x="1588634" y="501650"/>
                </a:lnTo>
                <a:lnTo>
                  <a:pt x="1617505" y="468784"/>
                </a:lnTo>
                <a:lnTo>
                  <a:pt x="1638698" y="434997"/>
                </a:lnTo>
                <a:lnTo>
                  <a:pt x="1657772" y="365694"/>
                </a:lnTo>
                <a:lnTo>
                  <a:pt x="1655510" y="330693"/>
                </a:lnTo>
                <a:lnTo>
                  <a:pt x="1627035" y="261282"/>
                </a:lnTo>
                <a:lnTo>
                  <a:pt x="1600679" y="227388"/>
                </a:lnTo>
                <a:lnTo>
                  <a:pt x="1566149" y="194379"/>
                </a:lnTo>
                <a:lnTo>
                  <a:pt x="1507967" y="152659"/>
                </a:lnTo>
                <a:lnTo>
                  <a:pt x="1474755" y="133523"/>
                </a:lnTo>
                <a:lnTo>
                  <a:pt x="1439017" y="115567"/>
                </a:lnTo>
                <a:lnTo>
                  <a:pt x="1400919" y="98814"/>
                </a:lnTo>
                <a:lnTo>
                  <a:pt x="1360629" y="83288"/>
                </a:lnTo>
                <a:lnTo>
                  <a:pt x="1318311" y="69011"/>
                </a:lnTo>
                <a:lnTo>
                  <a:pt x="1274132" y="56006"/>
                </a:lnTo>
                <a:lnTo>
                  <a:pt x="1228258" y="44296"/>
                </a:lnTo>
                <a:lnTo>
                  <a:pt x="1180855" y="33904"/>
                </a:lnTo>
                <a:lnTo>
                  <a:pt x="1132090" y="24853"/>
                </a:lnTo>
                <a:lnTo>
                  <a:pt x="1082129" y="17167"/>
                </a:lnTo>
                <a:lnTo>
                  <a:pt x="1031137" y="10867"/>
                </a:lnTo>
                <a:lnTo>
                  <a:pt x="979281" y="5978"/>
                </a:lnTo>
                <a:lnTo>
                  <a:pt x="926727" y="2521"/>
                </a:lnTo>
                <a:lnTo>
                  <a:pt x="873642" y="521"/>
                </a:lnTo>
                <a:lnTo>
                  <a:pt x="820191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9975" y="1034237"/>
            <a:ext cx="10287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Why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don’t</a:t>
            </a:r>
            <a:r>
              <a:rPr sz="1200" spc="-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you 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try with</a:t>
            </a:r>
            <a:r>
              <a:rPr sz="1200" spc="-1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inner 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00543" y="1027239"/>
            <a:ext cx="1283207" cy="381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53254" y="686160"/>
            <a:ext cx="2814320" cy="1994535"/>
          </a:xfrm>
          <a:custGeom>
            <a:avLst/>
            <a:gdLst/>
            <a:ahLst/>
            <a:cxnLst/>
            <a:rect l="l" t="t" r="r" b="b"/>
            <a:pathLst>
              <a:path w="2814320" h="1994535">
                <a:moveTo>
                  <a:pt x="1804328" y="1805325"/>
                </a:moveTo>
                <a:lnTo>
                  <a:pt x="1074471" y="1805325"/>
                </a:lnTo>
                <a:lnTo>
                  <a:pt x="1104959" y="1844383"/>
                </a:lnTo>
                <a:lnTo>
                  <a:pt x="1139641" y="1879577"/>
                </a:lnTo>
                <a:lnTo>
                  <a:pt x="1178119" y="1910624"/>
                </a:lnTo>
                <a:lnTo>
                  <a:pt x="1219994" y="1937235"/>
                </a:lnTo>
                <a:lnTo>
                  <a:pt x="1264868" y="1959127"/>
                </a:lnTo>
                <a:lnTo>
                  <a:pt x="1312342" y="1976013"/>
                </a:lnTo>
                <a:lnTo>
                  <a:pt x="1358892" y="1987053"/>
                </a:lnTo>
                <a:lnTo>
                  <a:pt x="1405456" y="1993062"/>
                </a:lnTo>
                <a:lnTo>
                  <a:pt x="1451701" y="1994212"/>
                </a:lnTo>
                <a:lnTo>
                  <a:pt x="1497291" y="1990678"/>
                </a:lnTo>
                <a:lnTo>
                  <a:pt x="1541892" y="1982631"/>
                </a:lnTo>
                <a:lnTo>
                  <a:pt x="1585171" y="1970246"/>
                </a:lnTo>
                <a:lnTo>
                  <a:pt x="1626792" y="1953696"/>
                </a:lnTo>
                <a:lnTo>
                  <a:pt x="1666421" y="1933155"/>
                </a:lnTo>
                <a:lnTo>
                  <a:pt x="1703724" y="1908795"/>
                </a:lnTo>
                <a:lnTo>
                  <a:pt x="1738366" y="1880791"/>
                </a:lnTo>
                <a:lnTo>
                  <a:pt x="1770014" y="1849315"/>
                </a:lnTo>
                <a:lnTo>
                  <a:pt x="1798332" y="1814542"/>
                </a:lnTo>
                <a:lnTo>
                  <a:pt x="1804328" y="1805325"/>
                </a:lnTo>
                <a:close/>
              </a:path>
              <a:path w="2814320" h="1994535">
                <a:moveTo>
                  <a:pt x="2335797" y="1630192"/>
                </a:moveTo>
                <a:lnTo>
                  <a:pt x="379908" y="1630192"/>
                </a:lnTo>
                <a:lnTo>
                  <a:pt x="381686" y="1633240"/>
                </a:lnTo>
                <a:lnTo>
                  <a:pt x="412128" y="1677979"/>
                </a:lnTo>
                <a:lnTo>
                  <a:pt x="442165" y="1713696"/>
                </a:lnTo>
                <a:lnTo>
                  <a:pt x="475066" y="1746037"/>
                </a:lnTo>
                <a:lnTo>
                  <a:pt x="510540" y="1774931"/>
                </a:lnTo>
                <a:lnTo>
                  <a:pt x="548299" y="1800309"/>
                </a:lnTo>
                <a:lnTo>
                  <a:pt x="588055" y="1822102"/>
                </a:lnTo>
                <a:lnTo>
                  <a:pt x="629518" y="1840240"/>
                </a:lnTo>
                <a:lnTo>
                  <a:pt x="672399" y="1854654"/>
                </a:lnTo>
                <a:lnTo>
                  <a:pt x="716409" y="1865274"/>
                </a:lnTo>
                <a:lnTo>
                  <a:pt x="761260" y="1872031"/>
                </a:lnTo>
                <a:lnTo>
                  <a:pt x="806662" y="1874856"/>
                </a:lnTo>
                <a:lnTo>
                  <a:pt x="852326" y="1873678"/>
                </a:lnTo>
                <a:lnTo>
                  <a:pt x="897964" y="1868429"/>
                </a:lnTo>
                <a:lnTo>
                  <a:pt x="943286" y="1859038"/>
                </a:lnTo>
                <a:lnTo>
                  <a:pt x="988004" y="1845437"/>
                </a:lnTo>
                <a:lnTo>
                  <a:pt x="1031829" y="1827556"/>
                </a:lnTo>
                <a:lnTo>
                  <a:pt x="1074471" y="1805325"/>
                </a:lnTo>
                <a:lnTo>
                  <a:pt x="1804328" y="1805325"/>
                </a:lnTo>
                <a:lnTo>
                  <a:pt x="1822986" y="1776644"/>
                </a:lnTo>
                <a:lnTo>
                  <a:pt x="1843642" y="1735795"/>
                </a:lnTo>
                <a:lnTo>
                  <a:pt x="1859966" y="1692168"/>
                </a:lnTo>
                <a:lnTo>
                  <a:pt x="2257552" y="1692168"/>
                </a:lnTo>
                <a:lnTo>
                  <a:pt x="2271757" y="1683925"/>
                </a:lnTo>
                <a:lnTo>
                  <a:pt x="2306908" y="1657618"/>
                </a:lnTo>
                <a:lnTo>
                  <a:pt x="2335797" y="1630192"/>
                </a:lnTo>
                <a:close/>
              </a:path>
              <a:path w="2814320" h="1994535">
                <a:moveTo>
                  <a:pt x="2257552" y="1692168"/>
                </a:moveTo>
                <a:lnTo>
                  <a:pt x="1859966" y="1692168"/>
                </a:lnTo>
                <a:lnTo>
                  <a:pt x="1905734" y="1715710"/>
                </a:lnTo>
                <a:lnTo>
                  <a:pt x="1954168" y="1732871"/>
                </a:lnTo>
                <a:lnTo>
                  <a:pt x="2004556" y="1743460"/>
                </a:lnTo>
                <a:lnTo>
                  <a:pt x="2056181" y="1747286"/>
                </a:lnTo>
                <a:lnTo>
                  <a:pt x="2103422" y="1744831"/>
                </a:lnTo>
                <a:lnTo>
                  <a:pt x="2148956" y="1736929"/>
                </a:lnTo>
                <a:lnTo>
                  <a:pt x="2192426" y="1723919"/>
                </a:lnTo>
                <a:lnTo>
                  <a:pt x="2233478" y="1706138"/>
                </a:lnTo>
                <a:lnTo>
                  <a:pt x="2257552" y="1692168"/>
                </a:lnTo>
                <a:close/>
              </a:path>
              <a:path w="2814320" h="1994535">
                <a:moveTo>
                  <a:pt x="680899" y="175500"/>
                </a:moveTo>
                <a:lnTo>
                  <a:pt x="632130" y="179217"/>
                </a:lnTo>
                <a:lnTo>
                  <a:pt x="585046" y="187921"/>
                </a:lnTo>
                <a:lnTo>
                  <a:pt x="540112" y="201191"/>
                </a:lnTo>
                <a:lnTo>
                  <a:pt x="497558" y="218734"/>
                </a:lnTo>
                <a:lnTo>
                  <a:pt x="457613" y="240260"/>
                </a:lnTo>
                <a:lnTo>
                  <a:pt x="420506" y="265478"/>
                </a:lnTo>
                <a:lnTo>
                  <a:pt x="386468" y="294096"/>
                </a:lnTo>
                <a:lnTo>
                  <a:pt x="355727" y="325823"/>
                </a:lnTo>
                <a:lnTo>
                  <a:pt x="328514" y="360367"/>
                </a:lnTo>
                <a:lnTo>
                  <a:pt x="305059" y="397438"/>
                </a:lnTo>
                <a:lnTo>
                  <a:pt x="285590" y="436745"/>
                </a:lnTo>
                <a:lnTo>
                  <a:pt x="270337" y="477995"/>
                </a:lnTo>
                <a:lnTo>
                  <a:pt x="259531" y="520898"/>
                </a:lnTo>
                <a:lnTo>
                  <a:pt x="253400" y="565162"/>
                </a:lnTo>
                <a:lnTo>
                  <a:pt x="252174" y="610496"/>
                </a:lnTo>
                <a:lnTo>
                  <a:pt x="256083" y="656610"/>
                </a:lnTo>
                <a:lnTo>
                  <a:pt x="253670" y="662833"/>
                </a:lnTo>
                <a:lnTo>
                  <a:pt x="201306" y="673014"/>
                </a:lnTo>
                <a:lnTo>
                  <a:pt x="152446" y="692254"/>
                </a:lnTo>
                <a:lnTo>
                  <a:pt x="108281" y="719827"/>
                </a:lnTo>
                <a:lnTo>
                  <a:pt x="69998" y="755008"/>
                </a:lnTo>
                <a:lnTo>
                  <a:pt x="38786" y="797072"/>
                </a:lnTo>
                <a:lnTo>
                  <a:pt x="17045" y="841843"/>
                </a:lnTo>
                <a:lnTo>
                  <a:pt x="4211" y="888328"/>
                </a:lnTo>
                <a:lnTo>
                  <a:pt x="0" y="935464"/>
                </a:lnTo>
                <a:lnTo>
                  <a:pt x="4126" y="982189"/>
                </a:lnTo>
                <a:lnTo>
                  <a:pt x="16306" y="1027442"/>
                </a:lnTo>
                <a:lnTo>
                  <a:pt x="36256" y="1070159"/>
                </a:lnTo>
                <a:lnTo>
                  <a:pt x="63690" y="1109280"/>
                </a:lnTo>
                <a:lnTo>
                  <a:pt x="98326" y="1143742"/>
                </a:lnTo>
                <a:lnTo>
                  <a:pt x="139878" y="1172484"/>
                </a:lnTo>
                <a:lnTo>
                  <a:pt x="109228" y="1210064"/>
                </a:lnTo>
                <a:lnTo>
                  <a:pt x="86087" y="1251716"/>
                </a:lnTo>
                <a:lnTo>
                  <a:pt x="70804" y="1296422"/>
                </a:lnTo>
                <a:lnTo>
                  <a:pt x="63727" y="1343164"/>
                </a:lnTo>
                <a:lnTo>
                  <a:pt x="65202" y="1390924"/>
                </a:lnTo>
                <a:lnTo>
                  <a:pt x="74257" y="1434485"/>
                </a:lnTo>
                <a:lnTo>
                  <a:pt x="90019" y="1475000"/>
                </a:lnTo>
                <a:lnTo>
                  <a:pt x="111840" y="1511974"/>
                </a:lnTo>
                <a:lnTo>
                  <a:pt x="139074" y="1544915"/>
                </a:lnTo>
                <a:lnTo>
                  <a:pt x="171073" y="1573328"/>
                </a:lnTo>
                <a:lnTo>
                  <a:pt x="207190" y="1596719"/>
                </a:lnTo>
                <a:lnTo>
                  <a:pt x="246780" y="1614594"/>
                </a:lnTo>
                <a:lnTo>
                  <a:pt x="289194" y="1626461"/>
                </a:lnTo>
                <a:lnTo>
                  <a:pt x="333786" y="1631825"/>
                </a:lnTo>
                <a:lnTo>
                  <a:pt x="379908" y="1630192"/>
                </a:lnTo>
                <a:lnTo>
                  <a:pt x="2335797" y="1630192"/>
                </a:lnTo>
                <a:lnTo>
                  <a:pt x="2366403" y="1594074"/>
                </a:lnTo>
                <a:lnTo>
                  <a:pt x="2390037" y="1557514"/>
                </a:lnTo>
                <a:lnTo>
                  <a:pt x="2409122" y="1518212"/>
                </a:lnTo>
                <a:lnTo>
                  <a:pt x="2423302" y="1476508"/>
                </a:lnTo>
                <a:lnTo>
                  <a:pt x="2432224" y="1432738"/>
                </a:lnTo>
                <a:lnTo>
                  <a:pt x="2435530" y="1387241"/>
                </a:lnTo>
                <a:lnTo>
                  <a:pt x="2490954" y="1376019"/>
                </a:lnTo>
                <a:lnTo>
                  <a:pt x="2544210" y="1358142"/>
                </a:lnTo>
                <a:lnTo>
                  <a:pt x="2594657" y="1333859"/>
                </a:lnTo>
                <a:lnTo>
                  <a:pt x="2641651" y="1303421"/>
                </a:lnTo>
                <a:lnTo>
                  <a:pt x="2678161" y="1273203"/>
                </a:lnTo>
                <a:lnTo>
                  <a:pt x="2710443" y="1240044"/>
                </a:lnTo>
                <a:lnTo>
                  <a:pt x="2738446" y="1204307"/>
                </a:lnTo>
                <a:lnTo>
                  <a:pt x="2762120" y="1166357"/>
                </a:lnTo>
                <a:lnTo>
                  <a:pt x="2781417" y="1126557"/>
                </a:lnTo>
                <a:lnTo>
                  <a:pt x="2796286" y="1085271"/>
                </a:lnTo>
                <a:lnTo>
                  <a:pt x="2806679" y="1042864"/>
                </a:lnTo>
                <a:lnTo>
                  <a:pt x="2812544" y="999699"/>
                </a:lnTo>
                <a:lnTo>
                  <a:pt x="2813833" y="956141"/>
                </a:lnTo>
                <a:lnTo>
                  <a:pt x="2810495" y="912552"/>
                </a:lnTo>
                <a:lnTo>
                  <a:pt x="2802482" y="869298"/>
                </a:lnTo>
                <a:lnTo>
                  <a:pt x="2789743" y="826742"/>
                </a:lnTo>
                <a:lnTo>
                  <a:pt x="2772229" y="785248"/>
                </a:lnTo>
                <a:lnTo>
                  <a:pt x="2749891" y="745180"/>
                </a:lnTo>
                <a:lnTo>
                  <a:pt x="2722677" y="706902"/>
                </a:lnTo>
                <a:lnTo>
                  <a:pt x="2727247" y="696069"/>
                </a:lnTo>
                <a:lnTo>
                  <a:pt x="2747882" y="618092"/>
                </a:lnTo>
                <a:lnTo>
                  <a:pt x="2750857" y="573604"/>
                </a:lnTo>
                <a:lnTo>
                  <a:pt x="2747766" y="529862"/>
                </a:lnTo>
                <a:lnTo>
                  <a:pt x="2738900" y="487356"/>
                </a:lnTo>
                <a:lnTo>
                  <a:pt x="2724551" y="446580"/>
                </a:lnTo>
                <a:lnTo>
                  <a:pt x="2705008" y="408023"/>
                </a:lnTo>
                <a:lnTo>
                  <a:pt x="2680563" y="372179"/>
                </a:lnTo>
                <a:lnTo>
                  <a:pt x="2651506" y="339538"/>
                </a:lnTo>
                <a:lnTo>
                  <a:pt x="2618126" y="310592"/>
                </a:lnTo>
                <a:lnTo>
                  <a:pt x="2580717" y="285834"/>
                </a:lnTo>
                <a:lnTo>
                  <a:pt x="2539566" y="265754"/>
                </a:lnTo>
                <a:lnTo>
                  <a:pt x="2494966" y="250845"/>
                </a:lnTo>
                <a:lnTo>
                  <a:pt x="2490112" y="233573"/>
                </a:lnTo>
                <a:lnTo>
                  <a:pt x="913435" y="233573"/>
                </a:lnTo>
                <a:lnTo>
                  <a:pt x="869905" y="211996"/>
                </a:lnTo>
                <a:lnTo>
                  <a:pt x="824446" y="195322"/>
                </a:lnTo>
                <a:lnTo>
                  <a:pt x="777498" y="183630"/>
                </a:lnTo>
                <a:lnTo>
                  <a:pt x="729502" y="176997"/>
                </a:lnTo>
                <a:lnTo>
                  <a:pt x="680899" y="175500"/>
                </a:lnTo>
                <a:close/>
              </a:path>
              <a:path w="2814320" h="1994535">
                <a:moveTo>
                  <a:pt x="1205658" y="55792"/>
                </a:moveTo>
                <a:lnTo>
                  <a:pt x="1161376" y="60330"/>
                </a:lnTo>
                <a:lnTo>
                  <a:pt x="1118191" y="70251"/>
                </a:lnTo>
                <a:lnTo>
                  <a:pt x="1076663" y="85389"/>
                </a:lnTo>
                <a:lnTo>
                  <a:pt x="1037350" y="105580"/>
                </a:lnTo>
                <a:lnTo>
                  <a:pt x="1000811" y="130659"/>
                </a:lnTo>
                <a:lnTo>
                  <a:pt x="967607" y="160461"/>
                </a:lnTo>
                <a:lnTo>
                  <a:pt x="938295" y="194820"/>
                </a:lnTo>
                <a:lnTo>
                  <a:pt x="913435" y="233573"/>
                </a:lnTo>
                <a:lnTo>
                  <a:pt x="2490112" y="233573"/>
                </a:lnTo>
                <a:lnTo>
                  <a:pt x="2480710" y="200126"/>
                </a:lnTo>
                <a:lnTo>
                  <a:pt x="2457787" y="152848"/>
                </a:lnTo>
                <a:lnTo>
                  <a:pt x="2457110" y="151912"/>
                </a:lnTo>
                <a:lnTo>
                  <a:pt x="1463091" y="151912"/>
                </a:lnTo>
                <a:lnTo>
                  <a:pt x="1444599" y="135535"/>
                </a:lnTo>
                <a:lnTo>
                  <a:pt x="1404280" y="106924"/>
                </a:lnTo>
                <a:lnTo>
                  <a:pt x="1339494" y="76121"/>
                </a:lnTo>
                <a:lnTo>
                  <a:pt x="1295276" y="63522"/>
                </a:lnTo>
                <a:lnTo>
                  <a:pt x="1250477" y="56801"/>
                </a:lnTo>
                <a:lnTo>
                  <a:pt x="1205658" y="55792"/>
                </a:lnTo>
                <a:close/>
              </a:path>
              <a:path w="2814320" h="1994535">
                <a:moveTo>
                  <a:pt x="1713058" y="0"/>
                </a:moveTo>
                <a:lnTo>
                  <a:pt x="1669462" y="3916"/>
                </a:lnTo>
                <a:lnTo>
                  <a:pt x="1627191" y="14180"/>
                </a:lnTo>
                <a:lnTo>
                  <a:pt x="1587027" y="30540"/>
                </a:lnTo>
                <a:lnTo>
                  <a:pt x="1549752" y="52745"/>
                </a:lnTo>
                <a:lnTo>
                  <a:pt x="1516150" y="80543"/>
                </a:lnTo>
                <a:lnTo>
                  <a:pt x="1487002" y="113682"/>
                </a:lnTo>
                <a:lnTo>
                  <a:pt x="1463091" y="151912"/>
                </a:lnTo>
                <a:lnTo>
                  <a:pt x="2457110" y="151912"/>
                </a:lnTo>
                <a:lnTo>
                  <a:pt x="2426815" y="110024"/>
                </a:lnTo>
                <a:lnTo>
                  <a:pt x="2424704" y="107970"/>
                </a:lnTo>
                <a:lnTo>
                  <a:pt x="1943024" y="107970"/>
                </a:lnTo>
                <a:lnTo>
                  <a:pt x="1921920" y="84213"/>
                </a:lnTo>
                <a:lnTo>
                  <a:pt x="1872140" y="44462"/>
                </a:lnTo>
                <a:lnTo>
                  <a:pt x="1801091" y="12214"/>
                </a:lnTo>
                <a:lnTo>
                  <a:pt x="1757195" y="2682"/>
                </a:lnTo>
                <a:lnTo>
                  <a:pt x="1713058" y="0"/>
                </a:lnTo>
                <a:close/>
              </a:path>
              <a:path w="2814320" h="1994535">
                <a:moveTo>
                  <a:pt x="2180124" y="487"/>
                </a:moveTo>
                <a:lnTo>
                  <a:pt x="2136199" y="3974"/>
                </a:lnTo>
                <a:lnTo>
                  <a:pt x="2093122" y="13306"/>
                </a:lnTo>
                <a:lnTo>
                  <a:pt x="2051578" y="28427"/>
                </a:lnTo>
                <a:lnTo>
                  <a:pt x="2012256" y="49282"/>
                </a:lnTo>
                <a:lnTo>
                  <a:pt x="1975843" y="75814"/>
                </a:lnTo>
                <a:lnTo>
                  <a:pt x="1943024" y="107970"/>
                </a:lnTo>
                <a:lnTo>
                  <a:pt x="2424704" y="107970"/>
                </a:lnTo>
                <a:lnTo>
                  <a:pt x="2388413" y="72664"/>
                </a:lnTo>
                <a:lnTo>
                  <a:pt x="2350557" y="46095"/>
                </a:lnTo>
                <a:lnTo>
                  <a:pt x="2310113" y="25648"/>
                </a:lnTo>
                <a:lnTo>
                  <a:pt x="2267768" y="11268"/>
                </a:lnTo>
                <a:lnTo>
                  <a:pt x="2224209" y="2900"/>
                </a:lnTo>
                <a:lnTo>
                  <a:pt x="2180124" y="487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37501" y="1226565"/>
            <a:ext cx="326771" cy="221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2634" y="1222374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40" h="332740">
                <a:moveTo>
                  <a:pt x="166116" y="0"/>
                </a:moveTo>
                <a:lnTo>
                  <a:pt x="121972" y="5928"/>
                </a:lnTo>
                <a:lnTo>
                  <a:pt x="82296" y="22662"/>
                </a:lnTo>
                <a:lnTo>
                  <a:pt x="48672" y="48625"/>
                </a:lnTo>
                <a:lnTo>
                  <a:pt x="22690" y="82239"/>
                </a:lnTo>
                <a:lnTo>
                  <a:pt x="5937" y="121928"/>
                </a:lnTo>
                <a:lnTo>
                  <a:pt x="0" y="166115"/>
                </a:lnTo>
                <a:lnTo>
                  <a:pt x="5937" y="210259"/>
                </a:lnTo>
                <a:lnTo>
                  <a:pt x="22690" y="249936"/>
                </a:lnTo>
                <a:lnTo>
                  <a:pt x="48672" y="283559"/>
                </a:lnTo>
                <a:lnTo>
                  <a:pt x="82296" y="309541"/>
                </a:lnTo>
                <a:lnTo>
                  <a:pt x="121972" y="326294"/>
                </a:lnTo>
                <a:lnTo>
                  <a:pt x="166116" y="332232"/>
                </a:lnTo>
                <a:lnTo>
                  <a:pt x="210303" y="326294"/>
                </a:lnTo>
                <a:lnTo>
                  <a:pt x="249992" y="309541"/>
                </a:lnTo>
                <a:lnTo>
                  <a:pt x="283606" y="283559"/>
                </a:lnTo>
                <a:lnTo>
                  <a:pt x="309569" y="249936"/>
                </a:lnTo>
                <a:lnTo>
                  <a:pt x="326303" y="210259"/>
                </a:lnTo>
                <a:lnTo>
                  <a:pt x="332232" y="166115"/>
                </a:lnTo>
                <a:lnTo>
                  <a:pt x="326303" y="121928"/>
                </a:lnTo>
                <a:lnTo>
                  <a:pt x="309569" y="82239"/>
                </a:lnTo>
                <a:lnTo>
                  <a:pt x="283606" y="48625"/>
                </a:lnTo>
                <a:lnTo>
                  <a:pt x="249992" y="22662"/>
                </a:lnTo>
                <a:lnTo>
                  <a:pt x="210303" y="5928"/>
                </a:lnTo>
                <a:lnTo>
                  <a:pt x="166116" y="0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61052" y="942847"/>
            <a:ext cx="20701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Which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would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you use</a:t>
            </a:r>
            <a:r>
              <a:rPr sz="12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for  joining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the data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sets (sales  and product)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get 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the 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desired</a:t>
            </a:r>
            <a:r>
              <a:rPr sz="1200" spc="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result?</a:t>
            </a:r>
            <a:endParaRPr sz="1200">
              <a:latin typeface="Comic Sans MS"/>
              <a:cs typeface="Comic Sans MS"/>
            </a:endParaRPr>
          </a:p>
          <a:p>
            <a:pPr marL="527685" indent="-171450">
              <a:lnSpc>
                <a:spcPct val="100000"/>
              </a:lnSpc>
              <a:buFont typeface="Wingdings"/>
              <a:buChar char=""/>
              <a:tabLst>
                <a:tab pos="528320" algn="l"/>
              </a:tabLst>
            </a:pP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Inner</a:t>
            </a:r>
            <a:r>
              <a:rPr sz="12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48640" indent="-192405">
              <a:lnSpc>
                <a:spcPct val="100000"/>
              </a:lnSpc>
              <a:buAutoNum type="alphaLcParenR" startAt="2"/>
              <a:tabLst>
                <a:tab pos="549275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Left</a:t>
            </a: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36575" indent="-180340">
              <a:lnSpc>
                <a:spcPct val="100000"/>
              </a:lnSpc>
              <a:spcBef>
                <a:spcPts val="5"/>
              </a:spcBef>
              <a:buAutoNum type="alphaLcParenR" startAt="2"/>
              <a:tabLst>
                <a:tab pos="537210" algn="l"/>
              </a:tabLst>
            </a:pPr>
            <a:r>
              <a:rPr sz="1200" dirty="0">
                <a:solidFill>
                  <a:srgbClr val="FFFFFF"/>
                </a:solidFill>
                <a:latin typeface="Comic Sans MS"/>
                <a:cs typeface="Comic Sans MS"/>
              </a:rPr>
              <a:t>Right</a:t>
            </a:r>
            <a:r>
              <a:rPr sz="12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  <a:p>
            <a:pPr marL="548640" indent="-192405">
              <a:lnSpc>
                <a:spcPct val="100000"/>
              </a:lnSpc>
              <a:buAutoNum type="alphaLcParenR" startAt="2"/>
              <a:tabLst>
                <a:tab pos="549275" algn="l"/>
              </a:tabLst>
            </a:pPr>
            <a:r>
              <a:rPr sz="1200" spc="-5" dirty="0">
                <a:solidFill>
                  <a:srgbClr val="FFFFFF"/>
                </a:solidFill>
                <a:latin typeface="Comic Sans MS"/>
                <a:cs typeface="Comic Sans MS"/>
              </a:rPr>
              <a:t>Cross</a:t>
            </a:r>
            <a:r>
              <a:rPr sz="12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mic Sans MS"/>
                <a:cs typeface="Comic Sans MS"/>
              </a:rPr>
              <a:t>Join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417" y="2962732"/>
            <a:ext cx="1816100" cy="117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AFEF"/>
                </a:solidFill>
                <a:latin typeface="Calibri"/>
                <a:cs typeface="Calibri"/>
              </a:rPr>
              <a:t>Explanation: </a:t>
            </a:r>
            <a:r>
              <a:rPr sz="1200" spc="-10" dirty="0">
                <a:latin typeface="Calibri"/>
                <a:cs typeface="Calibri"/>
              </a:rPr>
              <a:t>Returns </a:t>
            </a:r>
            <a:r>
              <a:rPr sz="1200" spc="-5" dirty="0">
                <a:latin typeface="Calibri"/>
                <a:cs typeface="Calibri"/>
              </a:rPr>
              <a:t>all </a:t>
            </a:r>
            <a:r>
              <a:rPr sz="1200" spc="-15" dirty="0">
                <a:latin typeface="Calibri"/>
                <a:cs typeface="Calibri"/>
              </a:rPr>
              <a:t>rows  </a:t>
            </a:r>
            <a:r>
              <a:rPr sz="1200" spc="-5" dirty="0">
                <a:latin typeface="Calibri"/>
                <a:cs typeface="Calibri"/>
              </a:rPr>
              <a:t>when </a:t>
            </a:r>
            <a:r>
              <a:rPr sz="1200" spc="-10" dirty="0">
                <a:latin typeface="Calibri"/>
                <a:cs typeface="Calibri"/>
              </a:rPr>
              <a:t>there is </a:t>
            </a:r>
            <a:r>
              <a:rPr sz="1200" dirty="0">
                <a:latin typeface="Calibri"/>
                <a:cs typeface="Calibri"/>
              </a:rPr>
              <a:t>at </a:t>
            </a:r>
            <a:r>
              <a:rPr sz="1200" spc="-10" dirty="0">
                <a:latin typeface="Calibri"/>
                <a:cs typeface="Calibri"/>
              </a:rPr>
              <a:t>least one  </a:t>
            </a:r>
            <a:r>
              <a:rPr sz="1200" spc="-5" dirty="0">
                <a:latin typeface="Calibri"/>
                <a:cs typeface="Calibri"/>
              </a:rPr>
              <a:t>match </a:t>
            </a:r>
            <a:r>
              <a:rPr sz="1200" spc="-10" dirty="0">
                <a:latin typeface="Calibri"/>
                <a:cs typeface="Calibri"/>
              </a:rPr>
              <a:t>in </a:t>
            </a:r>
            <a:r>
              <a:rPr sz="1200" spc="-15" dirty="0">
                <a:latin typeface="Calibri"/>
                <a:cs typeface="Calibri"/>
              </a:rPr>
              <a:t>BOTH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tables.</a:t>
            </a:r>
            <a:endParaRPr sz="1200">
              <a:latin typeface="Calibri"/>
              <a:cs typeface="Calibri"/>
            </a:endParaRPr>
          </a:p>
          <a:p>
            <a:pPr marL="12700" marR="66040" algn="just">
              <a:lnSpc>
                <a:spcPct val="100000"/>
              </a:lnSpc>
              <a:spcBef>
                <a:spcPts val="390"/>
              </a:spcBef>
            </a:pPr>
            <a:r>
              <a:rPr sz="1200" spc="-10" dirty="0">
                <a:latin typeface="Calibri"/>
                <a:cs typeface="Calibri"/>
              </a:rPr>
              <a:t>Here ProductID </a:t>
            </a:r>
            <a:r>
              <a:rPr sz="1200" spc="-5" dirty="0">
                <a:latin typeface="Calibri"/>
                <a:cs typeface="Calibri"/>
              </a:rPr>
              <a:t>of the sales  </a:t>
            </a:r>
            <a:r>
              <a:rPr sz="1200" spc="-1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matched </a:t>
            </a:r>
            <a:r>
              <a:rPr sz="120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ProductID  </a:t>
            </a:r>
            <a:r>
              <a:rPr sz="1200" spc="-5" dirty="0">
                <a:latin typeface="Calibri"/>
                <a:cs typeface="Calibri"/>
              </a:rPr>
              <a:t>of the </a:t>
            </a:r>
            <a:r>
              <a:rPr sz="1200" spc="-10" dirty="0">
                <a:latin typeface="Calibri"/>
                <a:cs typeface="Calibri"/>
              </a:rPr>
              <a:t>product.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08125"/>
            <a:ext cx="464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0" y="5145024"/>
                </a:moveTo>
                <a:lnTo>
                  <a:pt x="9144000" y="5145024"/>
                </a:lnTo>
                <a:lnTo>
                  <a:pt x="9144000" y="0"/>
                </a:lnTo>
                <a:lnTo>
                  <a:pt x="0" y="0"/>
                </a:lnTo>
                <a:lnTo>
                  <a:pt x="0" y="5145024"/>
                </a:lnTo>
                <a:close/>
              </a:path>
            </a:pathLst>
          </a:custGeom>
          <a:solidFill>
            <a:srgbClr val="009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206726"/>
            <a:ext cx="6554596" cy="723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0" y="2179425"/>
            <a:ext cx="566407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 </a:t>
            </a:r>
            <a:r>
              <a:rPr spc="-105" dirty="0"/>
              <a:t>Tool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751</TotalTime>
  <Words>2728</Words>
  <Application>Microsoft Office PowerPoint</Application>
  <PresentationFormat>Custom</PresentationFormat>
  <Paragraphs>506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Comic Sans MS</vt:lpstr>
      <vt:lpstr>Tahoma</vt:lpstr>
      <vt:lpstr>Times New Roman</vt:lpstr>
      <vt:lpstr>Tw Cen MT</vt:lpstr>
      <vt:lpstr>Wingdings</vt:lpstr>
      <vt:lpstr>Wingdings 2</vt:lpstr>
      <vt:lpstr>Median</vt:lpstr>
      <vt:lpstr>Data Visualization using Tableau</vt:lpstr>
      <vt:lpstr> Why Data Visualization ?</vt:lpstr>
      <vt:lpstr>Data Visualization Example</vt:lpstr>
      <vt:lpstr>Power Of Data Visualization</vt:lpstr>
      <vt:lpstr>PowerPoint Presentation</vt:lpstr>
      <vt:lpstr>What is Data Visualization?</vt:lpstr>
      <vt:lpstr>How to achieve Data Visualization ?</vt:lpstr>
      <vt:lpstr>PowerPoint Presentation</vt:lpstr>
      <vt:lpstr>BI Tool and Comparison</vt:lpstr>
      <vt:lpstr>Popular Data Visualization Tools</vt:lpstr>
      <vt:lpstr>PowerPoint Presentation</vt:lpstr>
      <vt:lpstr>PowerPoint Presentation</vt:lpstr>
      <vt:lpstr>PowerPoint Presentation</vt:lpstr>
      <vt:lpstr>Introducing Tableau</vt:lpstr>
      <vt:lpstr>PowerPoint Presentation</vt:lpstr>
      <vt:lpstr>PowerPoint Presentation</vt:lpstr>
      <vt:lpstr>PowerPoint Presentation</vt:lpstr>
      <vt:lpstr>Products of Tableau</vt:lpstr>
      <vt:lpstr>Tableau Architecture</vt:lpstr>
      <vt:lpstr>Tableau Architecture</vt:lpstr>
      <vt:lpstr>Tableau Server Architecture</vt:lpstr>
      <vt:lpstr>Tableau Server Architecture contd…</vt:lpstr>
      <vt:lpstr>Gateway / Load Balancer</vt:lpstr>
      <vt:lpstr>VIZQL</vt:lpstr>
      <vt:lpstr>Tableau’s Technology</vt:lpstr>
      <vt:lpstr>VizQL</vt:lpstr>
      <vt:lpstr>Test your knowledge I &amp; II</vt:lpstr>
      <vt:lpstr>Test your knowledge I - Solution</vt:lpstr>
      <vt:lpstr>Test your knowledge II - Solution</vt:lpstr>
      <vt:lpstr>PowerPoint Presentation</vt:lpstr>
      <vt:lpstr>Tableau Hands-on</vt:lpstr>
      <vt:lpstr>Home Screen</vt:lpstr>
      <vt:lpstr>Various Servers available</vt:lpstr>
      <vt:lpstr>Establishing Connection “ A step- by- step guide ”</vt:lpstr>
      <vt:lpstr> Connect To a File</vt:lpstr>
      <vt:lpstr>Connect To a File contd…</vt:lpstr>
      <vt:lpstr>Connect To a File contd…</vt:lpstr>
      <vt:lpstr>Connect To a File contd…</vt:lpstr>
      <vt:lpstr>Connect To a File contd…</vt:lpstr>
      <vt:lpstr>PowerPoint Presentation</vt:lpstr>
      <vt:lpstr>Tableau UI Components</vt:lpstr>
      <vt:lpstr>Tableau’s UI</vt:lpstr>
      <vt:lpstr>Tableau’s UI contd…</vt:lpstr>
      <vt:lpstr>Tableau’s UI contd…</vt:lpstr>
      <vt:lpstr> Tableau’s UI – Show Me</vt:lpstr>
      <vt:lpstr> Tableau’s UI – Fit Axes</vt:lpstr>
      <vt:lpstr> Tableau’s UI – Fit Axes contd…</vt:lpstr>
      <vt:lpstr> Tableau – Data Type</vt:lpstr>
      <vt:lpstr> Tableau – File Types</vt:lpstr>
      <vt:lpstr>Tableau – File Types contd…</vt:lpstr>
      <vt:lpstr> Test your knowledge III</vt:lpstr>
      <vt:lpstr>Test your knowledge III - Solution</vt:lpstr>
      <vt:lpstr>Test your knowledge IV</vt:lpstr>
      <vt:lpstr>Test your knowledge IV - Solution</vt:lpstr>
      <vt:lpstr>PowerPoint Presentation</vt:lpstr>
      <vt:lpstr>Joins And Union</vt:lpstr>
      <vt:lpstr> Joins and Union</vt:lpstr>
      <vt:lpstr> Types of Joins</vt:lpstr>
      <vt:lpstr>Join</vt:lpstr>
      <vt:lpstr> Perform Join in Tableau 10.0</vt:lpstr>
      <vt:lpstr> Joins in Tableau 10.0 contd…</vt:lpstr>
      <vt:lpstr> Join Options Available</vt:lpstr>
      <vt:lpstr> CROSS JOIN IN TABLEAU 10.0</vt:lpstr>
      <vt:lpstr> Cross Join Contd…</vt:lpstr>
      <vt:lpstr> Cross Join Contd…</vt:lpstr>
      <vt:lpstr> Cross Join Contd…</vt:lpstr>
      <vt:lpstr> Cross Join Contd…</vt:lpstr>
      <vt:lpstr> Cross Join Contd…</vt:lpstr>
      <vt:lpstr>Cross Join Contd…</vt:lpstr>
      <vt:lpstr>Cross Join Contd…</vt:lpstr>
      <vt:lpstr>Cross Join Contd…</vt:lpstr>
      <vt:lpstr>Cross Join Contd…</vt:lpstr>
      <vt:lpstr>Cross Join – Example</vt:lpstr>
      <vt:lpstr>    Data Blending</vt:lpstr>
      <vt:lpstr>Data Blending</vt:lpstr>
      <vt:lpstr>Data Blending</vt:lpstr>
      <vt:lpstr>Data Blending in Tableau</vt:lpstr>
      <vt:lpstr>Data Blending in Tableau</vt:lpstr>
      <vt:lpstr>Data Joining Vs Data Blending</vt:lpstr>
      <vt:lpstr> When to use Data Blending</vt:lpstr>
      <vt:lpstr>When to use Data Blending</vt:lpstr>
      <vt:lpstr>Test your knowledge</vt:lpstr>
      <vt:lpstr>Test your knowledge - 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Ashwanth</dc:creator>
  <cp:lastModifiedBy>info</cp:lastModifiedBy>
  <cp:revision>27</cp:revision>
  <dcterms:created xsi:type="dcterms:W3CDTF">2019-06-26T06:35:15Z</dcterms:created>
  <dcterms:modified xsi:type="dcterms:W3CDTF">2023-06-19T04:27:02Z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2019-06-26T00:00:00Z</vt:filetime>
  </property>
</Properties>
</file>